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Lst>
  <p:notesMasterIdLst>
    <p:notesMasterId r:id="rId162"/>
  </p:notesMasterIdLst>
  <p:sldIdLst>
    <p:sldId id="256" r:id="rId11"/>
    <p:sldId id="423" r:id="rId12"/>
    <p:sldId id="257"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424" r:id="rId38"/>
    <p:sldId id="290" r:id="rId39"/>
    <p:sldId id="291" r:id="rId40"/>
    <p:sldId id="292" r:id="rId41"/>
    <p:sldId id="294" r:id="rId42"/>
    <p:sldId id="295" r:id="rId43"/>
    <p:sldId id="296" r:id="rId44"/>
    <p:sldId id="297" r:id="rId45"/>
    <p:sldId id="298" r:id="rId46"/>
    <p:sldId id="299" r:id="rId47"/>
    <p:sldId id="300" r:id="rId48"/>
    <p:sldId id="425" r:id="rId49"/>
    <p:sldId id="426" r:id="rId50"/>
    <p:sldId id="302" r:id="rId51"/>
    <p:sldId id="303" r:id="rId52"/>
    <p:sldId id="304" r:id="rId53"/>
    <p:sldId id="305" r:id="rId54"/>
    <p:sldId id="307" r:id="rId55"/>
    <p:sldId id="308" r:id="rId56"/>
    <p:sldId id="309" r:id="rId57"/>
    <p:sldId id="310" r:id="rId58"/>
    <p:sldId id="311" r:id="rId59"/>
    <p:sldId id="312" r:id="rId60"/>
    <p:sldId id="313" r:id="rId61"/>
    <p:sldId id="427" r:id="rId62"/>
    <p:sldId id="428" r:id="rId63"/>
    <p:sldId id="314" r:id="rId64"/>
    <p:sldId id="315" r:id="rId65"/>
    <p:sldId id="316" r:id="rId66"/>
    <p:sldId id="317" r:id="rId67"/>
    <p:sldId id="318" r:id="rId68"/>
    <p:sldId id="319" r:id="rId69"/>
    <p:sldId id="320" r:id="rId70"/>
    <p:sldId id="321" r:id="rId71"/>
    <p:sldId id="32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4" d="100"/>
          <a:sy n="64" d="100"/>
        </p:scale>
        <p:origin x="84"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54" Type="http://schemas.openxmlformats.org/officeDocument/2006/relationships/slide" Target="slides/slide144.xml"/><Relationship Id="rId159" Type="http://schemas.openxmlformats.org/officeDocument/2006/relationships/slide" Target="slides/slide149.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slide" Target="slides/slide13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160" Type="http://schemas.openxmlformats.org/officeDocument/2006/relationships/slide" Target="slides/slide150.xml"/><Relationship Id="rId165" Type="http://schemas.openxmlformats.org/officeDocument/2006/relationships/theme" Target="theme/theme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slide" Target="slides/slide140.xml"/><Relationship Id="rId155" Type="http://schemas.openxmlformats.org/officeDocument/2006/relationships/slide" Target="slides/slide14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slide" Target="slides/slide133.xml"/><Relationship Id="rId148" Type="http://schemas.openxmlformats.org/officeDocument/2006/relationships/slide" Target="slides/slide138.xml"/><Relationship Id="rId151" Type="http://schemas.openxmlformats.org/officeDocument/2006/relationships/slide" Target="slides/slide141.xml"/><Relationship Id="rId156" Type="http://schemas.openxmlformats.org/officeDocument/2006/relationships/slide" Target="slides/slide146.xml"/><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4" name="PlaceHolder 1"/>
          <p:cNvSpPr>
            <a:spLocks noGrp="1"/>
          </p:cNvSpPr>
          <p:nvPr>
            <p:ph type="body"/>
          </p:nvPr>
        </p:nvSpPr>
        <p:spPr>
          <a:xfrm>
            <a:off x="756000" y="5078520"/>
            <a:ext cx="6047640" cy="4811040"/>
          </a:xfrm>
          <a:prstGeom prst="rect">
            <a:avLst/>
          </a:prstGeom>
        </p:spPr>
        <p:txBody>
          <a:bodyPr lIns="0" tIns="0" rIns="0" bIns="0"/>
          <a:lstStyle/>
          <a:p>
            <a:r>
              <a:rPr lang="pt-BR" sz="2000" b="0" strike="noStrike" spc="-1">
                <a:latin typeface="Arial"/>
              </a:rPr>
              <a:t>Click to edit the notes format</a:t>
            </a:r>
          </a:p>
        </p:txBody>
      </p:sp>
      <p:sp>
        <p:nvSpPr>
          <p:cNvPr id="415" name="PlaceHolder 2"/>
          <p:cNvSpPr>
            <a:spLocks noGrp="1"/>
          </p:cNvSpPr>
          <p:nvPr>
            <p:ph type="hdr"/>
          </p:nvPr>
        </p:nvSpPr>
        <p:spPr>
          <a:xfrm>
            <a:off x="0" y="0"/>
            <a:ext cx="3280680" cy="534240"/>
          </a:xfrm>
          <a:prstGeom prst="rect">
            <a:avLst/>
          </a:prstGeom>
        </p:spPr>
        <p:txBody>
          <a:bodyPr lIns="0" tIns="0" rIns="0" bIns="0"/>
          <a:lstStyle/>
          <a:p>
            <a:r>
              <a:rPr lang="pt-BR" sz="1400" b="0" strike="noStrike" spc="-1">
                <a:latin typeface="Times New Roman"/>
              </a:rPr>
              <a:t>&lt;header&gt;</a:t>
            </a:r>
          </a:p>
        </p:txBody>
      </p:sp>
      <p:sp>
        <p:nvSpPr>
          <p:cNvPr id="416" name="PlaceHolder 3"/>
          <p:cNvSpPr>
            <a:spLocks noGrp="1"/>
          </p:cNvSpPr>
          <p:nvPr>
            <p:ph type="dt"/>
          </p:nvPr>
        </p:nvSpPr>
        <p:spPr>
          <a:xfrm>
            <a:off x="4278960" y="0"/>
            <a:ext cx="3280680" cy="534240"/>
          </a:xfrm>
          <a:prstGeom prst="rect">
            <a:avLst/>
          </a:prstGeom>
        </p:spPr>
        <p:txBody>
          <a:bodyPr lIns="0" tIns="0" rIns="0" bIns="0"/>
          <a:lstStyle/>
          <a:p>
            <a:pPr algn="r"/>
            <a:r>
              <a:rPr lang="pt-BR" sz="1400" b="0" strike="noStrike" spc="-1">
                <a:latin typeface="Times New Roman"/>
              </a:rPr>
              <a:t>&lt;date/time&gt;</a:t>
            </a:r>
          </a:p>
        </p:txBody>
      </p:sp>
      <p:sp>
        <p:nvSpPr>
          <p:cNvPr id="417" name="PlaceHolder 4"/>
          <p:cNvSpPr>
            <a:spLocks noGrp="1"/>
          </p:cNvSpPr>
          <p:nvPr>
            <p:ph type="ftr"/>
          </p:nvPr>
        </p:nvSpPr>
        <p:spPr>
          <a:xfrm>
            <a:off x="0" y="10157400"/>
            <a:ext cx="3280680" cy="534240"/>
          </a:xfrm>
          <a:prstGeom prst="rect">
            <a:avLst/>
          </a:prstGeom>
        </p:spPr>
        <p:txBody>
          <a:bodyPr lIns="0" tIns="0" rIns="0" bIns="0" anchor="b"/>
          <a:lstStyle/>
          <a:p>
            <a:r>
              <a:rPr lang="pt-BR" sz="1400" b="0" strike="noStrike" spc="-1">
                <a:latin typeface="Times New Roman"/>
              </a:rPr>
              <a:t>&lt;footer&gt;</a:t>
            </a:r>
          </a:p>
        </p:txBody>
      </p:sp>
      <p:sp>
        <p:nvSpPr>
          <p:cNvPr id="418" name="PlaceHolder 5"/>
          <p:cNvSpPr>
            <a:spLocks noGrp="1"/>
          </p:cNvSpPr>
          <p:nvPr>
            <p:ph type="sldNum"/>
          </p:nvPr>
        </p:nvSpPr>
        <p:spPr>
          <a:xfrm>
            <a:off x="4278960" y="10157400"/>
            <a:ext cx="3280680" cy="534240"/>
          </a:xfrm>
          <a:prstGeom prst="rect">
            <a:avLst/>
          </a:prstGeom>
        </p:spPr>
        <p:txBody>
          <a:bodyPr lIns="0" tIns="0" rIns="0" bIns="0" anchor="b"/>
          <a:lstStyle/>
          <a:p>
            <a:pPr algn="r"/>
            <a:fld id="{FD6D2A3E-5F2F-4690-821B-C8E5537D28EA}" type="slidenum">
              <a:rPr lang="pt-BR" sz="1400" b="0" strike="noStrike" spc="-1">
                <a:latin typeface="Times New Roman"/>
              </a:rPr>
              <a:t>‹nº›</a:t>
            </a:fld>
            <a:endParaRPr lang="pt-BR"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 name="TextShape 1"/>
          <p:cNvSpPr txBox="1"/>
          <p:nvPr/>
        </p:nvSpPr>
        <p:spPr>
          <a:xfrm>
            <a:off x="3884760" y="8685360"/>
            <a:ext cx="2971440" cy="458280"/>
          </a:xfrm>
          <a:prstGeom prst="rect">
            <a:avLst/>
          </a:prstGeom>
          <a:noFill/>
          <a:ln>
            <a:noFill/>
          </a:ln>
        </p:spPr>
        <p:txBody>
          <a:bodyPr anchor="b"/>
          <a:lstStyle/>
          <a:p>
            <a:pPr algn="r">
              <a:lnSpc>
                <a:spcPct val="100000"/>
              </a:lnSpc>
            </a:pPr>
            <a:fld id="{ABAFED8C-4623-429A-BC17-9C907C230A26}" type="slidenum">
              <a:rPr lang="pt-BR" sz="1200" b="0" strike="noStrike" spc="-1">
                <a:solidFill>
                  <a:srgbClr val="000000"/>
                </a:solidFill>
                <a:latin typeface="Arial"/>
                <a:ea typeface="ＭＳ Ｐゴシック"/>
              </a:rPr>
              <a:t>47</a:t>
            </a:fld>
            <a:endParaRPr lang="pt-BR" sz="1200" b="0" strike="noStrike" spc="-1">
              <a:latin typeface="Times New Roman"/>
            </a:endParaRPr>
          </a:p>
        </p:txBody>
      </p:sp>
      <p:sp>
        <p:nvSpPr>
          <p:cNvPr id="1310" name="PlaceHolder 2"/>
          <p:cNvSpPr>
            <a:spLocks noGrp="1"/>
          </p:cNvSpPr>
          <p:nvPr>
            <p:ph type="body"/>
          </p:nvPr>
        </p:nvSpPr>
        <p:spPr>
          <a:xfrm>
            <a:off x="685800" y="4400640"/>
            <a:ext cx="5486040" cy="3600000"/>
          </a:xfrm>
          <a:prstGeom prst="rect">
            <a:avLst/>
          </a:prstGeom>
        </p:spPr>
        <p:txBody>
          <a:bodyPr/>
          <a:lstStyle/>
          <a:p>
            <a:endParaRPr lang="pt-BR"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TextShape 1"/>
          <p:cNvSpPr txBox="1"/>
          <p:nvPr/>
        </p:nvSpPr>
        <p:spPr>
          <a:xfrm>
            <a:off x="3884760" y="8685360"/>
            <a:ext cx="2971440" cy="458280"/>
          </a:xfrm>
          <a:prstGeom prst="rect">
            <a:avLst/>
          </a:prstGeom>
          <a:noFill/>
          <a:ln>
            <a:noFill/>
          </a:ln>
        </p:spPr>
        <p:txBody>
          <a:bodyPr anchor="b"/>
          <a:lstStyle/>
          <a:p>
            <a:pPr algn="r">
              <a:lnSpc>
                <a:spcPct val="100000"/>
              </a:lnSpc>
            </a:pPr>
            <a:fld id="{D0253EAE-D981-4C2A-8704-8166211996D6}" type="slidenum">
              <a:rPr lang="pt-BR" sz="1200" b="0" strike="noStrike" spc="-1">
                <a:solidFill>
                  <a:srgbClr val="000000"/>
                </a:solidFill>
                <a:latin typeface="+mn-lt"/>
                <a:ea typeface="DejaVu Sans"/>
              </a:rPr>
              <a:t>110</a:t>
            </a:fld>
            <a:endParaRPr lang="pt-BR" sz="1200" b="0" strike="noStrike" spc="-1">
              <a:latin typeface="Times New Roman"/>
            </a:endParaRPr>
          </a:p>
        </p:txBody>
      </p:sp>
      <p:sp>
        <p:nvSpPr>
          <p:cNvPr id="1312" name="PlaceHolder 2"/>
          <p:cNvSpPr>
            <a:spLocks noGrp="1"/>
          </p:cNvSpPr>
          <p:nvPr>
            <p:ph type="body"/>
          </p:nvPr>
        </p:nvSpPr>
        <p:spPr>
          <a:xfrm>
            <a:off x="685800" y="4343400"/>
            <a:ext cx="5486040" cy="4114440"/>
          </a:xfrm>
          <a:prstGeom prst="rect">
            <a:avLst/>
          </a:prstGeom>
        </p:spPr>
        <p:txBody>
          <a:bodyPr anchor="ctr"/>
          <a:lstStyle/>
          <a:p>
            <a:endParaRPr lang="pt-BR" sz="20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 name="TextShape 1"/>
          <p:cNvSpPr txBox="1"/>
          <p:nvPr/>
        </p:nvSpPr>
        <p:spPr>
          <a:xfrm>
            <a:off x="3884760" y="8685360"/>
            <a:ext cx="2971440" cy="458280"/>
          </a:xfrm>
          <a:prstGeom prst="rect">
            <a:avLst/>
          </a:prstGeom>
          <a:noFill/>
          <a:ln>
            <a:noFill/>
          </a:ln>
        </p:spPr>
        <p:txBody>
          <a:bodyPr anchor="b"/>
          <a:lstStyle/>
          <a:p>
            <a:pPr algn="r">
              <a:lnSpc>
                <a:spcPct val="100000"/>
              </a:lnSpc>
            </a:pPr>
            <a:fld id="{C4A0B808-B0B0-44AE-9952-1D6C94A12B54}" type="slidenum">
              <a:rPr lang="pt-BR" sz="1200" b="0" strike="noStrike" spc="-1">
                <a:solidFill>
                  <a:srgbClr val="000000"/>
                </a:solidFill>
                <a:latin typeface="+mn-lt"/>
                <a:ea typeface="DejaVu Sans"/>
              </a:rPr>
              <a:t>112</a:t>
            </a:fld>
            <a:endParaRPr lang="pt-BR" sz="1200" b="0" strike="noStrike" spc="-1">
              <a:latin typeface="Times New Roman"/>
            </a:endParaRPr>
          </a:p>
        </p:txBody>
      </p:sp>
      <p:sp>
        <p:nvSpPr>
          <p:cNvPr id="1314" name="PlaceHolder 2"/>
          <p:cNvSpPr>
            <a:spLocks noGrp="1"/>
          </p:cNvSpPr>
          <p:nvPr>
            <p:ph type="body"/>
          </p:nvPr>
        </p:nvSpPr>
        <p:spPr>
          <a:xfrm>
            <a:off x="685800" y="4343400"/>
            <a:ext cx="5486040" cy="4114440"/>
          </a:xfrm>
          <a:prstGeom prst="rect">
            <a:avLst/>
          </a:prstGeom>
        </p:spPr>
        <p:txBody>
          <a:bodyPr anchor="ctr"/>
          <a:lstStyle/>
          <a:p>
            <a:endParaRPr lang="pt-BR" sz="20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PlaceHolder 1"/>
          <p:cNvSpPr>
            <a:spLocks noGrp="1"/>
          </p:cNvSpPr>
          <p:nvPr>
            <p:ph type="body"/>
          </p:nvPr>
        </p:nvSpPr>
        <p:spPr>
          <a:xfrm>
            <a:off x="685800" y="4343400"/>
            <a:ext cx="5486040" cy="4114440"/>
          </a:xfrm>
          <a:prstGeom prst="rect">
            <a:avLst/>
          </a:prstGeom>
        </p:spPr>
        <p:txBody>
          <a:bodyPr/>
          <a:lstStyle/>
          <a:p>
            <a:pPr marL="228600" indent="-228240">
              <a:lnSpc>
                <a:spcPct val="100000"/>
              </a:lnSpc>
              <a:buClr>
                <a:srgbClr val="000000"/>
              </a:buClr>
              <a:buFont typeface="Calibri"/>
              <a:buAutoNum type="arabicPeriod"/>
            </a:pPr>
            <a:r>
              <a:rPr lang="pt-BR" sz="1200" b="0" strike="noStrike" spc="-1">
                <a:solidFill>
                  <a:srgbClr val="000000"/>
                </a:solidFill>
                <a:latin typeface="Arial"/>
                <a:ea typeface="Arial"/>
              </a:rPr>
              <a:t>It is important to correctly distinguish between the terms and projects here:</a:t>
            </a:r>
            <a:endParaRPr lang="pt-BR" sz="1200" b="0" strike="noStrike" spc="-1">
              <a:latin typeface="Arial"/>
            </a:endParaRPr>
          </a:p>
          <a:p>
            <a:pPr marL="228600" indent="-151920">
              <a:lnSpc>
                <a:spcPct val="100000"/>
              </a:lnSpc>
              <a:spcBef>
                <a:spcPts val="360"/>
              </a:spcBef>
            </a:pPr>
            <a:endParaRPr lang="pt-BR" sz="1200" b="0" strike="noStrike" spc="-1">
              <a:latin typeface="Arial"/>
            </a:endParaRPr>
          </a:p>
          <a:p>
            <a:pPr marL="685800" lvl="1" indent="-228240">
              <a:lnSpc>
                <a:spcPct val="100000"/>
              </a:lnSpc>
              <a:spcBef>
                <a:spcPts val="360"/>
              </a:spcBef>
              <a:buClr>
                <a:srgbClr val="000000"/>
              </a:buClr>
              <a:buFont typeface="Calibri"/>
              <a:buAutoNum type="arabicPeriod"/>
            </a:pPr>
            <a:r>
              <a:rPr lang="pt-BR" sz="1200" b="1" strike="noStrike" spc="-1">
                <a:solidFill>
                  <a:srgbClr val="000000"/>
                </a:solidFill>
                <a:latin typeface="Arial"/>
                <a:ea typeface="Arial"/>
              </a:rPr>
              <a:t>Hyperledger</a:t>
            </a:r>
            <a:r>
              <a:rPr lang="pt-BR" sz="1200" b="0" strike="noStrike" spc="-1">
                <a:solidFill>
                  <a:srgbClr val="000000"/>
                </a:solidFill>
                <a:latin typeface="Arial"/>
                <a:ea typeface="Arial"/>
              </a:rPr>
              <a:t> is a trademark of the Linux Foundation and is the umbrella for a group of projects designed to advance blockchain for business.</a:t>
            </a:r>
            <a:endParaRPr lang="pt-BR" sz="1200" b="0" strike="noStrike" spc="-1">
              <a:latin typeface="Arial"/>
            </a:endParaRPr>
          </a:p>
          <a:p>
            <a:pPr marL="685800" lvl="1" indent="-228240">
              <a:lnSpc>
                <a:spcPct val="100000"/>
              </a:lnSpc>
              <a:spcBef>
                <a:spcPts val="360"/>
              </a:spcBef>
              <a:buClr>
                <a:srgbClr val="000000"/>
              </a:buClr>
              <a:buFont typeface="Calibri"/>
              <a:buAutoNum type="arabicPeriod"/>
            </a:pPr>
            <a:r>
              <a:rPr lang="pt-BR" sz="1200" b="1" strike="noStrike" spc="-1">
                <a:solidFill>
                  <a:srgbClr val="000000"/>
                </a:solidFill>
                <a:latin typeface="Arial"/>
                <a:ea typeface="Arial"/>
              </a:rPr>
              <a:t>Hyperledger Fabric </a:t>
            </a:r>
            <a:r>
              <a:rPr lang="pt-BR" sz="1200" b="0" strike="noStrike" spc="-1">
                <a:solidFill>
                  <a:srgbClr val="000000"/>
                </a:solidFill>
                <a:latin typeface="Arial"/>
                <a:ea typeface="Arial"/>
              </a:rPr>
              <a:t>is one framework that is underneath this umbrella. Contributors to Fabric include IBM, DTCC, Fujitsu and others. Other frameworks include Iroha and Sawtooth.</a:t>
            </a:r>
            <a:endParaRPr lang="pt-BR" sz="1200" b="0" strike="noStrike" spc="-1">
              <a:latin typeface="Arial"/>
            </a:endParaRPr>
          </a:p>
          <a:p>
            <a:pPr marL="685800" lvl="1" indent="-228240">
              <a:lnSpc>
                <a:spcPct val="100000"/>
              </a:lnSpc>
              <a:spcBef>
                <a:spcPts val="360"/>
              </a:spcBef>
              <a:buClr>
                <a:srgbClr val="000000"/>
              </a:buClr>
              <a:buFont typeface="Calibri"/>
              <a:buAutoNum type="arabicPeriod"/>
            </a:pPr>
            <a:r>
              <a:rPr lang="pt-BR" sz="1200" b="1" strike="noStrike" spc="-1">
                <a:solidFill>
                  <a:srgbClr val="000000"/>
                </a:solidFill>
                <a:latin typeface="Arial"/>
                <a:ea typeface="Arial"/>
              </a:rPr>
              <a:t>IBM Blockchain </a:t>
            </a:r>
            <a:r>
              <a:rPr lang="pt-BR" sz="1200" b="0" strike="noStrike" spc="-1">
                <a:solidFill>
                  <a:srgbClr val="000000"/>
                </a:solidFill>
                <a:latin typeface="Arial"/>
                <a:ea typeface="Arial"/>
              </a:rPr>
              <a:t>is used to describe the breadth of technologies and services that are supplied uniquely by IBM (e.g. hosting on Bluemix).</a:t>
            </a:r>
            <a:endParaRPr lang="pt-BR" sz="1200" b="0" strike="noStrike" spc="-1">
              <a:latin typeface="Arial"/>
            </a:endParaRPr>
          </a:p>
          <a:p>
            <a:pPr marL="228600" indent="-151920">
              <a:lnSpc>
                <a:spcPct val="100000"/>
              </a:lnSpc>
              <a:spcBef>
                <a:spcPts val="360"/>
              </a:spcBef>
            </a:pPr>
            <a:endParaRPr lang="pt-BR" sz="1200" b="0" strike="noStrike" spc="-1">
              <a:latin typeface="Arial"/>
            </a:endParaRPr>
          </a:p>
          <a:p>
            <a:pPr marL="228600" indent="-228240">
              <a:lnSpc>
                <a:spcPct val="100000"/>
              </a:lnSpc>
              <a:spcBef>
                <a:spcPts val="360"/>
              </a:spcBef>
              <a:buClr>
                <a:srgbClr val="000000"/>
              </a:buClr>
              <a:buFont typeface="Calibri"/>
              <a:buAutoNum type="arabicPeriod"/>
            </a:pPr>
            <a:r>
              <a:rPr lang="pt-BR" sz="1200" b="0" strike="noStrike" spc="-1">
                <a:solidFill>
                  <a:srgbClr val="000000"/>
                </a:solidFill>
                <a:latin typeface="Arial"/>
                <a:ea typeface="Arial"/>
              </a:rPr>
              <a:t>One of the key differentiators for Hyperledger is open governance. This means that there is no one controlling organisation that governs the direction of the project, and no lock-in to one particular vendor.</a:t>
            </a:r>
            <a:endParaRPr lang="pt-BR" sz="1200" b="0" strike="noStrike" spc="-1">
              <a:latin typeface="Arial"/>
            </a:endParaRPr>
          </a:p>
          <a:p>
            <a:pPr>
              <a:lnSpc>
                <a:spcPct val="100000"/>
              </a:lnSpc>
              <a:spcBef>
                <a:spcPts val="360"/>
              </a:spcBef>
            </a:pPr>
            <a:endParaRPr lang="pt-BR" sz="1200" b="0" strike="noStrike" spc="-1">
              <a:latin typeface="Arial"/>
            </a:endParaRPr>
          </a:p>
        </p:txBody>
      </p:sp>
      <p:sp>
        <p:nvSpPr>
          <p:cNvPr id="1316" name="TextShape 2"/>
          <p:cNvSpPr txBox="1"/>
          <p:nvPr/>
        </p:nvSpPr>
        <p:spPr>
          <a:xfrm>
            <a:off x="3884760" y="8685360"/>
            <a:ext cx="2971440" cy="456840"/>
          </a:xfrm>
          <a:prstGeom prst="rect">
            <a:avLst/>
          </a:prstGeom>
          <a:noFill/>
          <a:ln>
            <a:noFill/>
          </a:ln>
        </p:spPr>
        <p:txBody>
          <a:bodyPr anchor="b"/>
          <a:lstStyle/>
          <a:p>
            <a:pPr algn="r">
              <a:lnSpc>
                <a:spcPct val="100000"/>
              </a:lnSpc>
            </a:pPr>
            <a:fld id="{E8EB8B3C-B704-44A4-AA88-469C4CFB8600}" type="slidenum">
              <a:rPr lang="pt-BR" sz="1200" b="0" strike="noStrike" spc="-1">
                <a:solidFill>
                  <a:srgbClr val="000000"/>
                </a:solidFill>
                <a:latin typeface="Arial"/>
                <a:ea typeface="Arial"/>
              </a:rPr>
              <a:t>122</a:t>
            </a:fld>
            <a:endParaRPr lang="pt-BR"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7" name="PlaceHolder 2"/>
          <p:cNvSpPr>
            <a:spLocks noGrp="1"/>
          </p:cNvSpPr>
          <p:nvPr>
            <p:ph type="body"/>
          </p:nvPr>
        </p:nvSpPr>
        <p:spPr>
          <a:xfrm>
            <a:off x="831960" y="458964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8" name="PlaceHolder 3"/>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36" name="PlaceHolder 2"/>
          <p:cNvSpPr>
            <a:spLocks noGrp="1"/>
          </p:cNvSpPr>
          <p:nvPr>
            <p:ph type="body"/>
          </p:nvPr>
        </p:nvSpPr>
        <p:spPr>
          <a:xfrm>
            <a:off x="831960" y="4589640"/>
            <a:ext cx="1051524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38"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39" name="PlaceHolder 3"/>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831960" y="1709640"/>
            <a:ext cx="10515240" cy="1322280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43"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44" name="PlaceHolder 3"/>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45" name="PlaceHolder 4"/>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47"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48"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49"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51"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52"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53" name="PlaceHolder 4"/>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55" name="PlaceHolder 2"/>
          <p:cNvSpPr>
            <a:spLocks noGrp="1"/>
          </p:cNvSpPr>
          <p:nvPr>
            <p:ph type="body"/>
          </p:nvPr>
        </p:nvSpPr>
        <p:spPr>
          <a:xfrm>
            <a:off x="831960" y="458964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56" name="PlaceHolder 3"/>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58"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59"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60"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61" name="PlaceHolder 5"/>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63" name="PlaceHolder 2"/>
          <p:cNvSpPr>
            <a:spLocks noGrp="1"/>
          </p:cNvSpPr>
          <p:nvPr>
            <p:ph type="body"/>
          </p:nvPr>
        </p:nvSpPr>
        <p:spPr>
          <a:xfrm>
            <a:off x="83196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64" name="PlaceHolder 3"/>
          <p:cNvSpPr>
            <a:spLocks noGrp="1"/>
          </p:cNvSpPr>
          <p:nvPr>
            <p:ph type="body"/>
          </p:nvPr>
        </p:nvSpPr>
        <p:spPr>
          <a:xfrm>
            <a:off x="438732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65" name="PlaceHolder 4"/>
          <p:cNvSpPr>
            <a:spLocks noGrp="1"/>
          </p:cNvSpPr>
          <p:nvPr>
            <p:ph type="body"/>
          </p:nvPr>
        </p:nvSpPr>
        <p:spPr>
          <a:xfrm>
            <a:off x="794304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66" name="PlaceHolder 5"/>
          <p:cNvSpPr>
            <a:spLocks noGrp="1"/>
          </p:cNvSpPr>
          <p:nvPr>
            <p:ph type="body"/>
          </p:nvPr>
        </p:nvSpPr>
        <p:spPr>
          <a:xfrm>
            <a:off x="794304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67" name="PlaceHolder 6"/>
          <p:cNvSpPr>
            <a:spLocks noGrp="1"/>
          </p:cNvSpPr>
          <p:nvPr>
            <p:ph type="body"/>
          </p:nvPr>
        </p:nvSpPr>
        <p:spPr>
          <a:xfrm>
            <a:off x="438732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68" name="PlaceHolder 7"/>
          <p:cNvSpPr>
            <a:spLocks noGrp="1"/>
          </p:cNvSpPr>
          <p:nvPr>
            <p:ph type="body"/>
          </p:nvPr>
        </p:nvSpPr>
        <p:spPr>
          <a:xfrm>
            <a:off x="83196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0"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1"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2"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3" name="PlaceHolder 5"/>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8"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79" name="PlaceHolder 2"/>
          <p:cNvSpPr>
            <a:spLocks noGrp="1"/>
          </p:cNvSpPr>
          <p:nvPr>
            <p:ph type="subTitle"/>
          </p:nvPr>
        </p:nvSpPr>
        <p:spPr>
          <a:xfrm>
            <a:off x="831960" y="4589640"/>
            <a:ext cx="10515240" cy="1499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81" name="PlaceHolder 2"/>
          <p:cNvSpPr>
            <a:spLocks noGrp="1"/>
          </p:cNvSpPr>
          <p:nvPr>
            <p:ph type="body"/>
          </p:nvPr>
        </p:nvSpPr>
        <p:spPr>
          <a:xfrm>
            <a:off x="831960" y="4589640"/>
            <a:ext cx="1051524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83"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84" name="PlaceHolder 3"/>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6" name="PlaceHolder 1"/>
          <p:cNvSpPr>
            <a:spLocks noGrp="1"/>
          </p:cNvSpPr>
          <p:nvPr>
            <p:ph type="subTitle"/>
          </p:nvPr>
        </p:nvSpPr>
        <p:spPr>
          <a:xfrm>
            <a:off x="831960" y="1709640"/>
            <a:ext cx="10515240" cy="1322280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88"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89" name="PlaceHolder 3"/>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90" name="PlaceHolder 4"/>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92"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93"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94"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96"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97"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98" name="PlaceHolder 4"/>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400" name="PlaceHolder 2"/>
          <p:cNvSpPr>
            <a:spLocks noGrp="1"/>
          </p:cNvSpPr>
          <p:nvPr>
            <p:ph type="body"/>
          </p:nvPr>
        </p:nvSpPr>
        <p:spPr>
          <a:xfrm>
            <a:off x="831960" y="458964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401" name="PlaceHolder 3"/>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5" name="PlaceHolder 2"/>
          <p:cNvSpPr>
            <a:spLocks noGrp="1"/>
          </p:cNvSpPr>
          <p:nvPr>
            <p:ph type="body"/>
          </p:nvPr>
        </p:nvSpPr>
        <p:spPr>
          <a:xfrm>
            <a:off x="83196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6" name="PlaceHolder 3"/>
          <p:cNvSpPr>
            <a:spLocks noGrp="1"/>
          </p:cNvSpPr>
          <p:nvPr>
            <p:ph type="body"/>
          </p:nvPr>
        </p:nvSpPr>
        <p:spPr>
          <a:xfrm>
            <a:off x="438732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7" name="PlaceHolder 4"/>
          <p:cNvSpPr>
            <a:spLocks noGrp="1"/>
          </p:cNvSpPr>
          <p:nvPr>
            <p:ph type="body"/>
          </p:nvPr>
        </p:nvSpPr>
        <p:spPr>
          <a:xfrm>
            <a:off x="794304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8" name="PlaceHolder 5"/>
          <p:cNvSpPr>
            <a:spLocks noGrp="1"/>
          </p:cNvSpPr>
          <p:nvPr>
            <p:ph type="body"/>
          </p:nvPr>
        </p:nvSpPr>
        <p:spPr>
          <a:xfrm>
            <a:off x="794304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9" name="PlaceHolder 6"/>
          <p:cNvSpPr>
            <a:spLocks noGrp="1"/>
          </p:cNvSpPr>
          <p:nvPr>
            <p:ph type="body"/>
          </p:nvPr>
        </p:nvSpPr>
        <p:spPr>
          <a:xfrm>
            <a:off x="438732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40" name="PlaceHolder 7"/>
          <p:cNvSpPr>
            <a:spLocks noGrp="1"/>
          </p:cNvSpPr>
          <p:nvPr>
            <p:ph type="body"/>
          </p:nvPr>
        </p:nvSpPr>
        <p:spPr>
          <a:xfrm>
            <a:off x="83196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403"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404"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405"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406" name="PlaceHolder 5"/>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408" name="PlaceHolder 2"/>
          <p:cNvSpPr>
            <a:spLocks noGrp="1"/>
          </p:cNvSpPr>
          <p:nvPr>
            <p:ph type="body"/>
          </p:nvPr>
        </p:nvSpPr>
        <p:spPr>
          <a:xfrm>
            <a:off x="83196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409" name="PlaceHolder 3"/>
          <p:cNvSpPr>
            <a:spLocks noGrp="1"/>
          </p:cNvSpPr>
          <p:nvPr>
            <p:ph type="body"/>
          </p:nvPr>
        </p:nvSpPr>
        <p:spPr>
          <a:xfrm>
            <a:off x="438732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410" name="PlaceHolder 4"/>
          <p:cNvSpPr>
            <a:spLocks noGrp="1"/>
          </p:cNvSpPr>
          <p:nvPr>
            <p:ph type="body"/>
          </p:nvPr>
        </p:nvSpPr>
        <p:spPr>
          <a:xfrm>
            <a:off x="794304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411" name="PlaceHolder 5"/>
          <p:cNvSpPr>
            <a:spLocks noGrp="1"/>
          </p:cNvSpPr>
          <p:nvPr>
            <p:ph type="body"/>
          </p:nvPr>
        </p:nvSpPr>
        <p:spPr>
          <a:xfrm>
            <a:off x="794304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412" name="PlaceHolder 6"/>
          <p:cNvSpPr>
            <a:spLocks noGrp="1"/>
          </p:cNvSpPr>
          <p:nvPr>
            <p:ph type="body"/>
          </p:nvPr>
        </p:nvSpPr>
        <p:spPr>
          <a:xfrm>
            <a:off x="438732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413" name="PlaceHolder 7"/>
          <p:cNvSpPr>
            <a:spLocks noGrp="1"/>
          </p:cNvSpPr>
          <p:nvPr>
            <p:ph type="body"/>
          </p:nvPr>
        </p:nvSpPr>
        <p:spPr>
          <a:xfrm>
            <a:off x="83196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47" name="PlaceHolder 2"/>
          <p:cNvSpPr>
            <a:spLocks noGrp="1"/>
          </p:cNvSpPr>
          <p:nvPr>
            <p:ph type="subTitle"/>
          </p:nvPr>
        </p:nvSpPr>
        <p:spPr>
          <a:xfrm>
            <a:off x="831960" y="4589640"/>
            <a:ext cx="10515240" cy="1499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49" name="PlaceHolder 2"/>
          <p:cNvSpPr>
            <a:spLocks noGrp="1"/>
          </p:cNvSpPr>
          <p:nvPr>
            <p:ph type="body"/>
          </p:nvPr>
        </p:nvSpPr>
        <p:spPr>
          <a:xfrm>
            <a:off x="831960" y="4589640"/>
            <a:ext cx="1051524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51"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52" name="PlaceHolder 3"/>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1960" y="1709640"/>
            <a:ext cx="10515240" cy="1322280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56"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57" name="PlaceHolder 3"/>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58" name="PlaceHolder 4"/>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6" name="PlaceHolder 2"/>
          <p:cNvSpPr>
            <a:spLocks noGrp="1"/>
          </p:cNvSpPr>
          <p:nvPr>
            <p:ph type="subTitle"/>
          </p:nvPr>
        </p:nvSpPr>
        <p:spPr>
          <a:xfrm>
            <a:off x="831960" y="4589640"/>
            <a:ext cx="10515240" cy="1499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60"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61"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62"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64"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65"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66" name="PlaceHolder 4"/>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68" name="PlaceHolder 2"/>
          <p:cNvSpPr>
            <a:spLocks noGrp="1"/>
          </p:cNvSpPr>
          <p:nvPr>
            <p:ph type="body"/>
          </p:nvPr>
        </p:nvSpPr>
        <p:spPr>
          <a:xfrm>
            <a:off x="831960" y="458964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69" name="PlaceHolder 3"/>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71"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2"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3"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4" name="PlaceHolder 5"/>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76" name="PlaceHolder 2"/>
          <p:cNvSpPr>
            <a:spLocks noGrp="1"/>
          </p:cNvSpPr>
          <p:nvPr>
            <p:ph type="body"/>
          </p:nvPr>
        </p:nvSpPr>
        <p:spPr>
          <a:xfrm>
            <a:off x="83196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7" name="PlaceHolder 3"/>
          <p:cNvSpPr>
            <a:spLocks noGrp="1"/>
          </p:cNvSpPr>
          <p:nvPr>
            <p:ph type="body"/>
          </p:nvPr>
        </p:nvSpPr>
        <p:spPr>
          <a:xfrm>
            <a:off x="438732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8" name="PlaceHolder 4"/>
          <p:cNvSpPr>
            <a:spLocks noGrp="1"/>
          </p:cNvSpPr>
          <p:nvPr>
            <p:ph type="body"/>
          </p:nvPr>
        </p:nvSpPr>
        <p:spPr>
          <a:xfrm>
            <a:off x="794304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79" name="PlaceHolder 5"/>
          <p:cNvSpPr>
            <a:spLocks noGrp="1"/>
          </p:cNvSpPr>
          <p:nvPr>
            <p:ph type="body"/>
          </p:nvPr>
        </p:nvSpPr>
        <p:spPr>
          <a:xfrm>
            <a:off x="794304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80" name="PlaceHolder 6"/>
          <p:cNvSpPr>
            <a:spLocks noGrp="1"/>
          </p:cNvSpPr>
          <p:nvPr>
            <p:ph type="body"/>
          </p:nvPr>
        </p:nvSpPr>
        <p:spPr>
          <a:xfrm>
            <a:off x="438732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81" name="PlaceHolder 7"/>
          <p:cNvSpPr>
            <a:spLocks noGrp="1"/>
          </p:cNvSpPr>
          <p:nvPr>
            <p:ph type="body"/>
          </p:nvPr>
        </p:nvSpPr>
        <p:spPr>
          <a:xfrm>
            <a:off x="83196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4370376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88" name="PlaceHolder 2"/>
          <p:cNvSpPr>
            <a:spLocks noGrp="1"/>
          </p:cNvSpPr>
          <p:nvPr>
            <p:ph type="subTitle"/>
          </p:nvPr>
        </p:nvSpPr>
        <p:spPr>
          <a:xfrm>
            <a:off x="831960" y="4589640"/>
            <a:ext cx="10515240" cy="1499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90" name="PlaceHolder 2"/>
          <p:cNvSpPr>
            <a:spLocks noGrp="1"/>
          </p:cNvSpPr>
          <p:nvPr>
            <p:ph type="body"/>
          </p:nvPr>
        </p:nvSpPr>
        <p:spPr>
          <a:xfrm>
            <a:off x="831960" y="4589640"/>
            <a:ext cx="1051524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92"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93" name="PlaceHolder 3"/>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8" name="PlaceHolder 2"/>
          <p:cNvSpPr>
            <a:spLocks noGrp="1"/>
          </p:cNvSpPr>
          <p:nvPr>
            <p:ph type="body"/>
          </p:nvPr>
        </p:nvSpPr>
        <p:spPr>
          <a:xfrm>
            <a:off x="831960" y="4589640"/>
            <a:ext cx="1051524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1960" y="1709640"/>
            <a:ext cx="10515240" cy="1322280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97"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98" name="PlaceHolder 3"/>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99" name="PlaceHolder 4"/>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01"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02"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03"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05"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06"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07" name="PlaceHolder 4"/>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09" name="PlaceHolder 2"/>
          <p:cNvSpPr>
            <a:spLocks noGrp="1"/>
          </p:cNvSpPr>
          <p:nvPr>
            <p:ph type="body"/>
          </p:nvPr>
        </p:nvSpPr>
        <p:spPr>
          <a:xfrm>
            <a:off x="831960" y="458964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10" name="PlaceHolder 3"/>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12"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13"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14"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15" name="PlaceHolder 5"/>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17" name="PlaceHolder 2"/>
          <p:cNvSpPr>
            <a:spLocks noGrp="1"/>
          </p:cNvSpPr>
          <p:nvPr>
            <p:ph type="body"/>
          </p:nvPr>
        </p:nvSpPr>
        <p:spPr>
          <a:xfrm>
            <a:off x="83196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18" name="PlaceHolder 3"/>
          <p:cNvSpPr>
            <a:spLocks noGrp="1"/>
          </p:cNvSpPr>
          <p:nvPr>
            <p:ph type="body"/>
          </p:nvPr>
        </p:nvSpPr>
        <p:spPr>
          <a:xfrm>
            <a:off x="438732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19" name="PlaceHolder 4"/>
          <p:cNvSpPr>
            <a:spLocks noGrp="1"/>
          </p:cNvSpPr>
          <p:nvPr>
            <p:ph type="body"/>
          </p:nvPr>
        </p:nvSpPr>
        <p:spPr>
          <a:xfrm>
            <a:off x="794304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20" name="PlaceHolder 5"/>
          <p:cNvSpPr>
            <a:spLocks noGrp="1"/>
          </p:cNvSpPr>
          <p:nvPr>
            <p:ph type="body"/>
          </p:nvPr>
        </p:nvSpPr>
        <p:spPr>
          <a:xfrm>
            <a:off x="794304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21" name="PlaceHolder 6"/>
          <p:cNvSpPr>
            <a:spLocks noGrp="1"/>
          </p:cNvSpPr>
          <p:nvPr>
            <p:ph type="body"/>
          </p:nvPr>
        </p:nvSpPr>
        <p:spPr>
          <a:xfrm>
            <a:off x="438732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22" name="PlaceHolder 7"/>
          <p:cNvSpPr>
            <a:spLocks noGrp="1"/>
          </p:cNvSpPr>
          <p:nvPr>
            <p:ph type="body"/>
          </p:nvPr>
        </p:nvSpPr>
        <p:spPr>
          <a:xfrm>
            <a:off x="83196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32" name="PlaceHolder 2"/>
          <p:cNvSpPr>
            <a:spLocks noGrp="1"/>
          </p:cNvSpPr>
          <p:nvPr>
            <p:ph type="subTitle"/>
          </p:nvPr>
        </p:nvSpPr>
        <p:spPr>
          <a:xfrm>
            <a:off x="831960" y="4589640"/>
            <a:ext cx="10515240" cy="1499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0"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1" name="PlaceHolder 3"/>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34" name="PlaceHolder 2"/>
          <p:cNvSpPr>
            <a:spLocks noGrp="1"/>
          </p:cNvSpPr>
          <p:nvPr>
            <p:ph type="body"/>
          </p:nvPr>
        </p:nvSpPr>
        <p:spPr>
          <a:xfrm>
            <a:off x="831960" y="4589640"/>
            <a:ext cx="1051524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36"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37" name="PlaceHolder 3"/>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831960" y="1709640"/>
            <a:ext cx="10515240" cy="1322280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41"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42" name="PlaceHolder 3"/>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43" name="PlaceHolder 4"/>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45"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46"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47"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49"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50"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51" name="PlaceHolder 4"/>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53" name="PlaceHolder 2"/>
          <p:cNvSpPr>
            <a:spLocks noGrp="1"/>
          </p:cNvSpPr>
          <p:nvPr>
            <p:ph type="body"/>
          </p:nvPr>
        </p:nvSpPr>
        <p:spPr>
          <a:xfrm>
            <a:off x="831960" y="458964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54" name="PlaceHolder 3"/>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56"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57"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58"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59" name="PlaceHolder 5"/>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61" name="PlaceHolder 2"/>
          <p:cNvSpPr>
            <a:spLocks noGrp="1"/>
          </p:cNvSpPr>
          <p:nvPr>
            <p:ph type="body"/>
          </p:nvPr>
        </p:nvSpPr>
        <p:spPr>
          <a:xfrm>
            <a:off x="83196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62" name="PlaceHolder 3"/>
          <p:cNvSpPr>
            <a:spLocks noGrp="1"/>
          </p:cNvSpPr>
          <p:nvPr>
            <p:ph type="body"/>
          </p:nvPr>
        </p:nvSpPr>
        <p:spPr>
          <a:xfrm>
            <a:off x="438732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63" name="PlaceHolder 4"/>
          <p:cNvSpPr>
            <a:spLocks noGrp="1"/>
          </p:cNvSpPr>
          <p:nvPr>
            <p:ph type="body"/>
          </p:nvPr>
        </p:nvSpPr>
        <p:spPr>
          <a:xfrm>
            <a:off x="794304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64" name="PlaceHolder 5"/>
          <p:cNvSpPr>
            <a:spLocks noGrp="1"/>
          </p:cNvSpPr>
          <p:nvPr>
            <p:ph type="body"/>
          </p:nvPr>
        </p:nvSpPr>
        <p:spPr>
          <a:xfrm>
            <a:off x="794304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65" name="PlaceHolder 6"/>
          <p:cNvSpPr>
            <a:spLocks noGrp="1"/>
          </p:cNvSpPr>
          <p:nvPr>
            <p:ph type="body"/>
          </p:nvPr>
        </p:nvSpPr>
        <p:spPr>
          <a:xfrm>
            <a:off x="438732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66" name="PlaceHolder 7"/>
          <p:cNvSpPr>
            <a:spLocks noGrp="1"/>
          </p:cNvSpPr>
          <p:nvPr>
            <p:ph type="body"/>
          </p:nvPr>
        </p:nvSpPr>
        <p:spPr>
          <a:xfrm>
            <a:off x="83196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73" name="PlaceHolder 2"/>
          <p:cNvSpPr>
            <a:spLocks noGrp="1"/>
          </p:cNvSpPr>
          <p:nvPr>
            <p:ph type="subTitle"/>
          </p:nvPr>
        </p:nvSpPr>
        <p:spPr>
          <a:xfrm>
            <a:off x="831960" y="4589640"/>
            <a:ext cx="10515240" cy="1499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75" name="PlaceHolder 2"/>
          <p:cNvSpPr>
            <a:spLocks noGrp="1"/>
          </p:cNvSpPr>
          <p:nvPr>
            <p:ph type="body"/>
          </p:nvPr>
        </p:nvSpPr>
        <p:spPr>
          <a:xfrm>
            <a:off x="831960" y="4589640"/>
            <a:ext cx="1051524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77"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78" name="PlaceHolder 3"/>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831960" y="1709640"/>
            <a:ext cx="10515240" cy="1322280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82"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83" name="PlaceHolder 3"/>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84" name="PlaceHolder 4"/>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86"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87"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88"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90"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91"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92" name="PlaceHolder 4"/>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94" name="PlaceHolder 2"/>
          <p:cNvSpPr>
            <a:spLocks noGrp="1"/>
          </p:cNvSpPr>
          <p:nvPr>
            <p:ph type="body"/>
          </p:nvPr>
        </p:nvSpPr>
        <p:spPr>
          <a:xfrm>
            <a:off x="831960" y="458964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95" name="PlaceHolder 3"/>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1960" y="1709640"/>
            <a:ext cx="10515240" cy="1322280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97"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98"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99"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00" name="PlaceHolder 5"/>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02" name="PlaceHolder 2"/>
          <p:cNvSpPr>
            <a:spLocks noGrp="1"/>
          </p:cNvSpPr>
          <p:nvPr>
            <p:ph type="body"/>
          </p:nvPr>
        </p:nvSpPr>
        <p:spPr>
          <a:xfrm>
            <a:off x="83196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03" name="PlaceHolder 3"/>
          <p:cNvSpPr>
            <a:spLocks noGrp="1"/>
          </p:cNvSpPr>
          <p:nvPr>
            <p:ph type="body"/>
          </p:nvPr>
        </p:nvSpPr>
        <p:spPr>
          <a:xfrm>
            <a:off x="438732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04" name="PlaceHolder 4"/>
          <p:cNvSpPr>
            <a:spLocks noGrp="1"/>
          </p:cNvSpPr>
          <p:nvPr>
            <p:ph type="body"/>
          </p:nvPr>
        </p:nvSpPr>
        <p:spPr>
          <a:xfrm>
            <a:off x="794304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05" name="PlaceHolder 5"/>
          <p:cNvSpPr>
            <a:spLocks noGrp="1"/>
          </p:cNvSpPr>
          <p:nvPr>
            <p:ph type="body"/>
          </p:nvPr>
        </p:nvSpPr>
        <p:spPr>
          <a:xfrm>
            <a:off x="794304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06" name="PlaceHolder 6"/>
          <p:cNvSpPr>
            <a:spLocks noGrp="1"/>
          </p:cNvSpPr>
          <p:nvPr>
            <p:ph type="body"/>
          </p:nvPr>
        </p:nvSpPr>
        <p:spPr>
          <a:xfrm>
            <a:off x="438732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07" name="PlaceHolder 7"/>
          <p:cNvSpPr>
            <a:spLocks noGrp="1"/>
          </p:cNvSpPr>
          <p:nvPr>
            <p:ph type="body"/>
          </p:nvPr>
        </p:nvSpPr>
        <p:spPr>
          <a:xfrm>
            <a:off x="83196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15" name="PlaceHolder 2"/>
          <p:cNvSpPr>
            <a:spLocks noGrp="1"/>
          </p:cNvSpPr>
          <p:nvPr>
            <p:ph type="subTitle"/>
          </p:nvPr>
        </p:nvSpPr>
        <p:spPr>
          <a:xfrm>
            <a:off x="831960" y="4589640"/>
            <a:ext cx="10515240" cy="1499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17" name="PlaceHolder 2"/>
          <p:cNvSpPr>
            <a:spLocks noGrp="1"/>
          </p:cNvSpPr>
          <p:nvPr>
            <p:ph type="body"/>
          </p:nvPr>
        </p:nvSpPr>
        <p:spPr>
          <a:xfrm>
            <a:off x="831960" y="4589640"/>
            <a:ext cx="1051524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19"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20" name="PlaceHolder 3"/>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831960" y="1709640"/>
            <a:ext cx="10515240" cy="1322280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24"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25" name="PlaceHolder 3"/>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26" name="PlaceHolder 4"/>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28"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29"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30"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5"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6" name="PlaceHolder 3"/>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17" name="PlaceHolder 4"/>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32"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33"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34" name="PlaceHolder 4"/>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36" name="PlaceHolder 2"/>
          <p:cNvSpPr>
            <a:spLocks noGrp="1"/>
          </p:cNvSpPr>
          <p:nvPr>
            <p:ph type="body"/>
          </p:nvPr>
        </p:nvSpPr>
        <p:spPr>
          <a:xfrm>
            <a:off x="831960" y="458964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37" name="PlaceHolder 3"/>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39"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40"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41"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42" name="PlaceHolder 5"/>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44" name="PlaceHolder 2"/>
          <p:cNvSpPr>
            <a:spLocks noGrp="1"/>
          </p:cNvSpPr>
          <p:nvPr>
            <p:ph type="body"/>
          </p:nvPr>
        </p:nvSpPr>
        <p:spPr>
          <a:xfrm>
            <a:off x="83196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45" name="PlaceHolder 3"/>
          <p:cNvSpPr>
            <a:spLocks noGrp="1"/>
          </p:cNvSpPr>
          <p:nvPr>
            <p:ph type="body"/>
          </p:nvPr>
        </p:nvSpPr>
        <p:spPr>
          <a:xfrm>
            <a:off x="438732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46" name="PlaceHolder 4"/>
          <p:cNvSpPr>
            <a:spLocks noGrp="1"/>
          </p:cNvSpPr>
          <p:nvPr>
            <p:ph type="body"/>
          </p:nvPr>
        </p:nvSpPr>
        <p:spPr>
          <a:xfrm>
            <a:off x="794304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47" name="PlaceHolder 5"/>
          <p:cNvSpPr>
            <a:spLocks noGrp="1"/>
          </p:cNvSpPr>
          <p:nvPr>
            <p:ph type="body"/>
          </p:nvPr>
        </p:nvSpPr>
        <p:spPr>
          <a:xfrm>
            <a:off x="794304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48" name="PlaceHolder 6"/>
          <p:cNvSpPr>
            <a:spLocks noGrp="1"/>
          </p:cNvSpPr>
          <p:nvPr>
            <p:ph type="body"/>
          </p:nvPr>
        </p:nvSpPr>
        <p:spPr>
          <a:xfrm>
            <a:off x="438732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49" name="PlaceHolder 7"/>
          <p:cNvSpPr>
            <a:spLocks noGrp="1"/>
          </p:cNvSpPr>
          <p:nvPr>
            <p:ph type="body"/>
          </p:nvPr>
        </p:nvSpPr>
        <p:spPr>
          <a:xfrm>
            <a:off x="83196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56" name="PlaceHolder 2"/>
          <p:cNvSpPr>
            <a:spLocks noGrp="1"/>
          </p:cNvSpPr>
          <p:nvPr>
            <p:ph type="subTitle"/>
          </p:nvPr>
        </p:nvSpPr>
        <p:spPr>
          <a:xfrm>
            <a:off x="831960" y="4589640"/>
            <a:ext cx="10515240" cy="1499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58" name="PlaceHolder 2"/>
          <p:cNvSpPr>
            <a:spLocks noGrp="1"/>
          </p:cNvSpPr>
          <p:nvPr>
            <p:ph type="body"/>
          </p:nvPr>
        </p:nvSpPr>
        <p:spPr>
          <a:xfrm>
            <a:off x="831960" y="4589640"/>
            <a:ext cx="1051524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60"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61" name="PlaceHolder 3"/>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2"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3" name="PlaceHolder 1"/>
          <p:cNvSpPr>
            <a:spLocks noGrp="1"/>
          </p:cNvSpPr>
          <p:nvPr>
            <p:ph type="subTitle"/>
          </p:nvPr>
        </p:nvSpPr>
        <p:spPr>
          <a:xfrm>
            <a:off x="831960" y="1709640"/>
            <a:ext cx="10515240" cy="1322280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19"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0"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1"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65"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66" name="PlaceHolder 3"/>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67" name="PlaceHolder 4"/>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69"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70"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71"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73"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74"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75" name="PlaceHolder 4"/>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77" name="PlaceHolder 2"/>
          <p:cNvSpPr>
            <a:spLocks noGrp="1"/>
          </p:cNvSpPr>
          <p:nvPr>
            <p:ph type="body"/>
          </p:nvPr>
        </p:nvSpPr>
        <p:spPr>
          <a:xfrm>
            <a:off x="831960" y="458964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78" name="PlaceHolder 3"/>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80"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81"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82"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83" name="PlaceHolder 5"/>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85" name="PlaceHolder 2"/>
          <p:cNvSpPr>
            <a:spLocks noGrp="1"/>
          </p:cNvSpPr>
          <p:nvPr>
            <p:ph type="body"/>
          </p:nvPr>
        </p:nvSpPr>
        <p:spPr>
          <a:xfrm>
            <a:off x="83196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86" name="PlaceHolder 3"/>
          <p:cNvSpPr>
            <a:spLocks noGrp="1"/>
          </p:cNvSpPr>
          <p:nvPr>
            <p:ph type="body"/>
          </p:nvPr>
        </p:nvSpPr>
        <p:spPr>
          <a:xfrm>
            <a:off x="438732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87" name="PlaceHolder 4"/>
          <p:cNvSpPr>
            <a:spLocks noGrp="1"/>
          </p:cNvSpPr>
          <p:nvPr>
            <p:ph type="body"/>
          </p:nvPr>
        </p:nvSpPr>
        <p:spPr>
          <a:xfrm>
            <a:off x="794304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88" name="PlaceHolder 5"/>
          <p:cNvSpPr>
            <a:spLocks noGrp="1"/>
          </p:cNvSpPr>
          <p:nvPr>
            <p:ph type="body"/>
          </p:nvPr>
        </p:nvSpPr>
        <p:spPr>
          <a:xfrm>
            <a:off x="794304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89" name="PlaceHolder 6"/>
          <p:cNvSpPr>
            <a:spLocks noGrp="1"/>
          </p:cNvSpPr>
          <p:nvPr>
            <p:ph type="body"/>
          </p:nvPr>
        </p:nvSpPr>
        <p:spPr>
          <a:xfrm>
            <a:off x="438732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90" name="PlaceHolder 7"/>
          <p:cNvSpPr>
            <a:spLocks noGrp="1"/>
          </p:cNvSpPr>
          <p:nvPr>
            <p:ph type="body"/>
          </p:nvPr>
        </p:nvSpPr>
        <p:spPr>
          <a:xfrm>
            <a:off x="83196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4"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95" name="PlaceHolder 2"/>
          <p:cNvSpPr>
            <a:spLocks noGrp="1"/>
          </p:cNvSpPr>
          <p:nvPr>
            <p:ph type="subTitle"/>
          </p:nvPr>
        </p:nvSpPr>
        <p:spPr>
          <a:xfrm>
            <a:off x="831960" y="4589640"/>
            <a:ext cx="10515240" cy="1499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97" name="PlaceHolder 2"/>
          <p:cNvSpPr>
            <a:spLocks noGrp="1"/>
          </p:cNvSpPr>
          <p:nvPr>
            <p:ph type="body"/>
          </p:nvPr>
        </p:nvSpPr>
        <p:spPr>
          <a:xfrm>
            <a:off x="831960" y="4589640"/>
            <a:ext cx="1051524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99"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00" name="PlaceHolder 3"/>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23"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4"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25" name="PlaceHolder 4"/>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1"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2" name="PlaceHolder 1"/>
          <p:cNvSpPr>
            <a:spLocks noGrp="1"/>
          </p:cNvSpPr>
          <p:nvPr>
            <p:ph type="subTitle"/>
          </p:nvPr>
        </p:nvSpPr>
        <p:spPr>
          <a:xfrm>
            <a:off x="831960" y="1709640"/>
            <a:ext cx="10515240" cy="1322280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04"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05" name="PlaceHolder 3"/>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06" name="PlaceHolder 4"/>
          <p:cNvSpPr>
            <a:spLocks noGrp="1"/>
          </p:cNvSpPr>
          <p:nvPr>
            <p:ph type="body"/>
          </p:nvPr>
        </p:nvSpPr>
        <p:spPr>
          <a:xfrm>
            <a:off x="622008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08" name="PlaceHolder 2"/>
          <p:cNvSpPr>
            <a:spLocks noGrp="1"/>
          </p:cNvSpPr>
          <p:nvPr>
            <p:ph type="body"/>
          </p:nvPr>
        </p:nvSpPr>
        <p:spPr>
          <a:xfrm>
            <a:off x="831960" y="4589640"/>
            <a:ext cx="5131080" cy="149976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09"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10"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12"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13"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14" name="PlaceHolder 4"/>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16" name="PlaceHolder 2"/>
          <p:cNvSpPr>
            <a:spLocks noGrp="1"/>
          </p:cNvSpPr>
          <p:nvPr>
            <p:ph type="body"/>
          </p:nvPr>
        </p:nvSpPr>
        <p:spPr>
          <a:xfrm>
            <a:off x="831960" y="458964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17" name="PlaceHolder 3"/>
          <p:cNvSpPr>
            <a:spLocks noGrp="1"/>
          </p:cNvSpPr>
          <p:nvPr>
            <p:ph type="body"/>
          </p:nvPr>
        </p:nvSpPr>
        <p:spPr>
          <a:xfrm>
            <a:off x="831960" y="5373360"/>
            <a:ext cx="1051524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19" name="PlaceHolder 2"/>
          <p:cNvSpPr>
            <a:spLocks noGrp="1"/>
          </p:cNvSpPr>
          <p:nvPr>
            <p:ph type="body"/>
          </p:nvPr>
        </p:nvSpPr>
        <p:spPr>
          <a:xfrm>
            <a:off x="83196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20" name="PlaceHolder 3"/>
          <p:cNvSpPr>
            <a:spLocks noGrp="1"/>
          </p:cNvSpPr>
          <p:nvPr>
            <p:ph type="body"/>
          </p:nvPr>
        </p:nvSpPr>
        <p:spPr>
          <a:xfrm>
            <a:off x="6220080" y="458964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21" name="PlaceHolder 4"/>
          <p:cNvSpPr>
            <a:spLocks noGrp="1"/>
          </p:cNvSpPr>
          <p:nvPr>
            <p:ph type="body"/>
          </p:nvPr>
        </p:nvSpPr>
        <p:spPr>
          <a:xfrm>
            <a:off x="622008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22" name="PlaceHolder 5"/>
          <p:cNvSpPr>
            <a:spLocks noGrp="1"/>
          </p:cNvSpPr>
          <p:nvPr>
            <p:ph type="body"/>
          </p:nvPr>
        </p:nvSpPr>
        <p:spPr>
          <a:xfrm>
            <a:off x="831960" y="5373360"/>
            <a:ext cx="513108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24" name="PlaceHolder 2"/>
          <p:cNvSpPr>
            <a:spLocks noGrp="1"/>
          </p:cNvSpPr>
          <p:nvPr>
            <p:ph type="body"/>
          </p:nvPr>
        </p:nvSpPr>
        <p:spPr>
          <a:xfrm>
            <a:off x="83196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25" name="PlaceHolder 3"/>
          <p:cNvSpPr>
            <a:spLocks noGrp="1"/>
          </p:cNvSpPr>
          <p:nvPr>
            <p:ph type="body"/>
          </p:nvPr>
        </p:nvSpPr>
        <p:spPr>
          <a:xfrm>
            <a:off x="438732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26" name="PlaceHolder 4"/>
          <p:cNvSpPr>
            <a:spLocks noGrp="1"/>
          </p:cNvSpPr>
          <p:nvPr>
            <p:ph type="body"/>
          </p:nvPr>
        </p:nvSpPr>
        <p:spPr>
          <a:xfrm>
            <a:off x="7943040" y="458964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27" name="PlaceHolder 5"/>
          <p:cNvSpPr>
            <a:spLocks noGrp="1"/>
          </p:cNvSpPr>
          <p:nvPr>
            <p:ph type="body"/>
          </p:nvPr>
        </p:nvSpPr>
        <p:spPr>
          <a:xfrm>
            <a:off x="794304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28" name="PlaceHolder 6"/>
          <p:cNvSpPr>
            <a:spLocks noGrp="1"/>
          </p:cNvSpPr>
          <p:nvPr>
            <p:ph type="body"/>
          </p:nvPr>
        </p:nvSpPr>
        <p:spPr>
          <a:xfrm>
            <a:off x="438732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
        <p:nvSpPr>
          <p:cNvPr id="329" name="PlaceHolder 7"/>
          <p:cNvSpPr>
            <a:spLocks noGrp="1"/>
          </p:cNvSpPr>
          <p:nvPr>
            <p:ph type="body"/>
          </p:nvPr>
        </p:nvSpPr>
        <p:spPr>
          <a:xfrm>
            <a:off x="831960" y="5373360"/>
            <a:ext cx="3385800" cy="715320"/>
          </a:xfrm>
          <a:prstGeom prst="rect">
            <a:avLst/>
          </a:prstGeom>
        </p:spPr>
        <p:txBody>
          <a:bodyPr lIns="0" tIns="0" rIns="0" bIns="0">
            <a:normAutofit/>
          </a:bodyPr>
          <a:lstStyle/>
          <a:p>
            <a:endParaRPr lang="pt-BR" sz="2800" b="0" strike="noStrike" spc="-1">
              <a:solidFill>
                <a:srgbClr val="000000"/>
              </a:solidFill>
              <a:latin typeface="Calibri"/>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831960" y="1709640"/>
            <a:ext cx="10515240" cy="2852280"/>
          </a:xfrm>
          <a:prstGeom prst="rect">
            <a:avLst/>
          </a:prstGeom>
        </p:spPr>
        <p:txBody>
          <a:bodyPr lIns="0" tIns="0" rIns="0" bIns="0" anchor="ctr"/>
          <a:lstStyle/>
          <a:p>
            <a:endParaRPr lang="pt-BR" sz="1800" b="0" strike="noStrike" spc="-1">
              <a:solidFill>
                <a:srgbClr val="000000"/>
              </a:solidFill>
              <a:latin typeface="Calibri"/>
            </a:endParaRPr>
          </a:p>
        </p:txBody>
      </p:sp>
      <p:sp>
        <p:nvSpPr>
          <p:cNvPr id="334" name="PlaceHolder 2"/>
          <p:cNvSpPr>
            <a:spLocks noGrp="1"/>
          </p:cNvSpPr>
          <p:nvPr>
            <p:ph type="subTitle"/>
          </p:nvPr>
        </p:nvSpPr>
        <p:spPr>
          <a:xfrm>
            <a:off x="831960" y="4589640"/>
            <a:ext cx="10515240" cy="1499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theme" Target="../theme/theme10.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image" Target="../media/image2.jpeg"/><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7.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9.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lstStyle/>
          <a:p>
            <a:pPr algn="ctr">
              <a:lnSpc>
                <a:spcPct val="100000"/>
              </a:lnSpc>
            </a:pPr>
            <a:r>
              <a:rPr lang="pt-BR" sz="6000" b="0" strike="noStrike" spc="-1">
                <a:solidFill>
                  <a:srgbClr val="000000"/>
                </a:solidFill>
                <a:latin typeface="Calibri Light"/>
              </a:rPr>
              <a:t>Clique para editar o título Mestre</a:t>
            </a:r>
            <a:endParaRPr lang="pt-BR"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lstStyle/>
          <a:p>
            <a:pPr>
              <a:lnSpc>
                <a:spcPct val="100000"/>
              </a:lnSpc>
            </a:pPr>
            <a:fld id="{8CE5351F-92AD-4FEE-826B-008CBBBCF28D}" type="datetime">
              <a:rPr lang="pt-BR" sz="1200" b="0" strike="noStrike" spc="-1">
                <a:solidFill>
                  <a:srgbClr val="8B8B8B"/>
                </a:solidFill>
                <a:latin typeface="Calibri"/>
              </a:rPr>
              <a:t>14/04/2019</a:t>
            </a:fld>
            <a:endParaRPr lang="pt-BR"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lstStyle/>
          <a:p>
            <a:endParaRPr lang="pt-BR"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lstStyle/>
          <a:p>
            <a:pPr algn="r">
              <a:lnSpc>
                <a:spcPct val="100000"/>
              </a:lnSpc>
            </a:pPr>
            <a:fld id="{0E7ED6CC-DDB7-48D0-9B39-CC6B304E3608}" type="slidenum">
              <a:rPr lang="pt-BR" sz="1200" b="0" strike="noStrike" spc="-1">
                <a:solidFill>
                  <a:srgbClr val="8B8B8B"/>
                </a:solidFill>
                <a:latin typeface="Calibri"/>
              </a:rPr>
              <a:t>‹nº›</a:t>
            </a:fld>
            <a:endParaRPr lang="pt-BR"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BR"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BR"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BR"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BR"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BR"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BR"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BR"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69" name="Shape 102"/>
          <p:cNvPicPr/>
          <p:nvPr/>
        </p:nvPicPr>
        <p:blipFill>
          <a:blip r:embed="rId14"/>
          <a:srcRect t="27010" b="52403"/>
          <a:stretch/>
        </p:blipFill>
        <p:spPr>
          <a:xfrm>
            <a:off x="1800" y="1800"/>
            <a:ext cx="12189960" cy="375840"/>
          </a:xfrm>
          <a:prstGeom prst="rect">
            <a:avLst/>
          </a:prstGeom>
          <a:ln w="9360">
            <a:solidFill>
              <a:schemeClr val="lt1"/>
            </a:solidFill>
            <a:miter/>
          </a:ln>
        </p:spPr>
      </p:pic>
      <p:pic>
        <p:nvPicPr>
          <p:cNvPr id="370" name="Shape 103"/>
          <p:cNvPicPr/>
          <p:nvPr/>
        </p:nvPicPr>
        <p:blipFill>
          <a:blip r:embed="rId15"/>
          <a:srcRect r="6670"/>
          <a:stretch/>
        </p:blipFill>
        <p:spPr>
          <a:xfrm>
            <a:off x="11567880" y="61560"/>
            <a:ext cx="621720" cy="247320"/>
          </a:xfrm>
          <a:prstGeom prst="rect">
            <a:avLst/>
          </a:prstGeom>
          <a:ln>
            <a:noFill/>
          </a:ln>
        </p:spPr>
      </p:pic>
      <p:pic>
        <p:nvPicPr>
          <p:cNvPr id="371" name="Shape 104"/>
          <p:cNvPicPr/>
          <p:nvPr/>
        </p:nvPicPr>
        <p:blipFill>
          <a:blip r:embed="rId14"/>
          <a:srcRect t="54020" b="23777"/>
          <a:stretch/>
        </p:blipFill>
        <p:spPr>
          <a:xfrm>
            <a:off x="360" y="6474960"/>
            <a:ext cx="12191400" cy="375840"/>
          </a:xfrm>
          <a:prstGeom prst="rect">
            <a:avLst/>
          </a:prstGeom>
          <a:ln w="9360">
            <a:solidFill>
              <a:srgbClr val="FFFFFF"/>
            </a:solidFill>
            <a:miter/>
          </a:ln>
        </p:spPr>
      </p:pic>
      <p:sp>
        <p:nvSpPr>
          <p:cNvPr id="372" name="CustomShape 1"/>
          <p:cNvSpPr/>
          <p:nvPr/>
        </p:nvSpPr>
        <p:spPr>
          <a:xfrm>
            <a:off x="10566000" y="6459840"/>
            <a:ext cx="1625400" cy="27648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gn="r">
              <a:lnSpc>
                <a:spcPct val="100000"/>
              </a:lnSpc>
            </a:pPr>
            <a:r>
              <a:rPr lang="pt-BR" sz="900" b="0" strike="noStrike" spc="-1">
                <a:solidFill>
                  <a:srgbClr val="FF0000"/>
                </a:solidFill>
                <a:latin typeface="Arial"/>
                <a:ea typeface="Arial"/>
              </a:rPr>
              <a:t>@seemohan</a:t>
            </a:r>
            <a:endParaRPr lang="pt-BR" sz="900" b="0" strike="noStrike" spc="-1">
              <a:latin typeface="Arial"/>
            </a:endParaRPr>
          </a:p>
        </p:txBody>
      </p:sp>
      <p:sp>
        <p:nvSpPr>
          <p:cNvPr id="373" name="CustomShape 2"/>
          <p:cNvSpPr/>
          <p:nvPr/>
        </p:nvSpPr>
        <p:spPr>
          <a:xfrm>
            <a:off x="6095880" y="6536520"/>
            <a:ext cx="1006200" cy="32040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pPr>
            <a:fld id="{18150DC5-EA70-4953-A494-99EED871E681}" type="slidenum">
              <a:rPr lang="pt-BR" sz="800" b="1" strike="noStrike" spc="-1">
                <a:solidFill>
                  <a:srgbClr val="FFFFFF"/>
                </a:solidFill>
                <a:latin typeface="Arial"/>
                <a:ea typeface="Arial"/>
              </a:rPr>
              <a:t>‹nº›</a:t>
            </a:fld>
            <a:endParaRPr lang="pt-BR" sz="800" b="0" strike="noStrike" spc="-1">
              <a:latin typeface="Arial"/>
            </a:endParaRPr>
          </a:p>
        </p:txBody>
      </p:sp>
      <p:sp>
        <p:nvSpPr>
          <p:cNvPr id="374" name="CustomShape 3"/>
          <p:cNvSpPr/>
          <p:nvPr/>
        </p:nvSpPr>
        <p:spPr>
          <a:xfrm>
            <a:off x="0" y="6476760"/>
            <a:ext cx="4571640" cy="24588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pPr>
            <a:r>
              <a:rPr lang="pt-BR" sz="800" b="0" strike="noStrike" spc="-1">
                <a:solidFill>
                  <a:srgbClr val="FFFFFF"/>
                </a:solidFill>
                <a:latin typeface="Arial"/>
                <a:ea typeface="Arial"/>
              </a:rPr>
              <a:t>C. Mohan, TiEInflect Bootcamp, 2018-05-03</a:t>
            </a:r>
            <a:endParaRPr lang="pt-BR" sz="800" b="0" strike="noStrike" spc="-1">
              <a:latin typeface="Arial"/>
            </a:endParaRPr>
          </a:p>
        </p:txBody>
      </p:sp>
      <p:sp>
        <p:nvSpPr>
          <p:cNvPr id="375" name="PlaceHolder 4"/>
          <p:cNvSpPr>
            <a:spLocks noGrp="1"/>
          </p:cNvSpPr>
          <p:nvPr>
            <p:ph type="body"/>
          </p:nvPr>
        </p:nvSpPr>
        <p:spPr>
          <a:xfrm>
            <a:off x="167400" y="780120"/>
            <a:ext cx="10805040" cy="760320"/>
          </a:xfrm>
          <a:prstGeom prst="rect">
            <a:avLst/>
          </a:prstGeom>
        </p:spPr>
        <p:txBody>
          <a:bodyPr lIns="68400" tIns="34200" rIns="68400" bIns="34200"/>
          <a:lstStyle/>
          <a:p>
            <a:pPr marL="432000" indent="-324000">
              <a:spcBef>
                <a:spcPts val="1885"/>
              </a:spcBef>
              <a:buClr>
                <a:srgbClr val="000000"/>
              </a:buClr>
              <a:buSzPct val="45000"/>
              <a:buFont typeface="Wingdings" charset="2"/>
              <a:buChar char=""/>
            </a:pPr>
            <a:r>
              <a:rPr lang="pt-BR" sz="2400" b="0" strike="noStrike" spc="-1">
                <a:solidFill>
                  <a:srgbClr val="000000"/>
                </a:solidFill>
                <a:latin typeface="Arial"/>
              </a:rPr>
              <a:t>Click to edit the outline text format</a:t>
            </a:r>
          </a:p>
          <a:p>
            <a:pPr marL="864000" lvl="1" indent="-324000">
              <a:spcBef>
                <a:spcPts val="1508"/>
              </a:spcBef>
              <a:buClr>
                <a:srgbClr val="000000"/>
              </a:buClr>
              <a:buSzPct val="75000"/>
              <a:buFont typeface="Symbol" charset="2"/>
              <a:buChar char=""/>
            </a:pPr>
            <a:r>
              <a:rPr lang="pt-BR" sz="2400" b="0" strike="noStrike" spc="-1">
                <a:solidFill>
                  <a:srgbClr val="000000"/>
                </a:solidFill>
                <a:latin typeface="Arial"/>
              </a:rPr>
              <a:t>Second Outline Level</a:t>
            </a:r>
          </a:p>
          <a:p>
            <a:pPr marL="1296000" lvl="2" indent="-288000">
              <a:spcBef>
                <a:spcPts val="1131"/>
              </a:spcBef>
              <a:buClr>
                <a:srgbClr val="000000"/>
              </a:buClr>
              <a:buSzPct val="45000"/>
              <a:buFont typeface="Wingdings" charset="2"/>
              <a:buChar char=""/>
            </a:pPr>
            <a:r>
              <a:rPr lang="pt-BR" sz="2400" b="0" strike="noStrike" spc="-1">
                <a:solidFill>
                  <a:srgbClr val="000000"/>
                </a:solidFill>
                <a:latin typeface="Arial"/>
              </a:rPr>
              <a:t>Third Outline Level</a:t>
            </a:r>
          </a:p>
          <a:p>
            <a:pPr marL="1728000" lvl="3" indent="-216000">
              <a:spcBef>
                <a:spcPts val="754"/>
              </a:spcBef>
              <a:buClr>
                <a:srgbClr val="000000"/>
              </a:buClr>
              <a:buSzPct val="75000"/>
              <a:buFont typeface="Symbol" charset="2"/>
              <a:buChar char=""/>
            </a:pPr>
            <a:r>
              <a:rPr lang="pt-BR" sz="2400" b="0" strike="noStrike" spc="-1">
                <a:solidFill>
                  <a:srgbClr val="000000"/>
                </a:solidFill>
                <a:latin typeface="Arial"/>
              </a:rPr>
              <a:t>Fourth Outline Level</a:t>
            </a:r>
          </a:p>
          <a:p>
            <a:pPr marL="2160000" lvl="4" indent="-216000">
              <a:spcBef>
                <a:spcPts val="377"/>
              </a:spcBef>
              <a:buClr>
                <a:srgbClr val="000000"/>
              </a:buClr>
              <a:buSzPct val="45000"/>
              <a:buFont typeface="Wingdings" charset="2"/>
              <a:buChar char=""/>
            </a:pPr>
            <a:r>
              <a:rPr lang="pt-BR" sz="2400" b="0" strike="noStrike" spc="-1">
                <a:solidFill>
                  <a:srgbClr val="000000"/>
                </a:solidFill>
                <a:latin typeface="Arial"/>
              </a:rPr>
              <a:t>Fifth Outline Level</a:t>
            </a:r>
          </a:p>
          <a:p>
            <a:pPr marL="2592000" lvl="5" indent="-216000">
              <a:spcBef>
                <a:spcPts val="377"/>
              </a:spcBef>
              <a:buClr>
                <a:srgbClr val="000000"/>
              </a:buClr>
              <a:buSzPct val="45000"/>
              <a:buFont typeface="Wingdings" charset="2"/>
              <a:buChar char=""/>
            </a:pPr>
            <a:r>
              <a:rPr lang="pt-BR" sz="2400" b="0" strike="noStrike" spc="-1">
                <a:solidFill>
                  <a:srgbClr val="000000"/>
                </a:solidFill>
                <a:latin typeface="Arial"/>
              </a:rPr>
              <a:t>Sixth Outline Level</a:t>
            </a:r>
          </a:p>
          <a:p>
            <a:pPr marL="3024000" lvl="6" indent="-216000">
              <a:spcBef>
                <a:spcPts val="377"/>
              </a:spcBef>
              <a:buClr>
                <a:srgbClr val="000000"/>
              </a:buClr>
              <a:buSzPct val="45000"/>
              <a:buFont typeface="Wingdings" charset="2"/>
              <a:buChar char=""/>
            </a:pPr>
            <a:r>
              <a:rPr lang="pt-BR" sz="2400" b="0" strike="noStrike" spc="-1">
                <a:solidFill>
                  <a:srgbClr val="000000"/>
                </a:solidFill>
                <a:latin typeface="Arial"/>
              </a:rPr>
              <a:t>Seventh Outline Level</a:t>
            </a:r>
          </a:p>
        </p:txBody>
      </p:sp>
      <p:sp>
        <p:nvSpPr>
          <p:cNvPr id="376" name="PlaceHolder 5"/>
          <p:cNvSpPr>
            <a:spLocks noGrp="1"/>
          </p:cNvSpPr>
          <p:nvPr>
            <p:ph type="body"/>
          </p:nvPr>
        </p:nvSpPr>
        <p:spPr>
          <a:xfrm>
            <a:off x="167400" y="1692720"/>
            <a:ext cx="11862720" cy="3954240"/>
          </a:xfrm>
          <a:prstGeom prst="rect">
            <a:avLst/>
          </a:prstGeom>
        </p:spPr>
        <p:txBody>
          <a:bodyPr lIns="68400" tIns="34200" rIns="68400" bIns="34200"/>
          <a:lstStyle/>
          <a:p>
            <a:pPr marL="432000" indent="-324000">
              <a:spcBef>
                <a:spcPts val="1885"/>
              </a:spcBef>
              <a:buClr>
                <a:srgbClr val="000000"/>
              </a:buClr>
              <a:buSzPct val="45000"/>
              <a:buFont typeface="Wingdings" charset="2"/>
              <a:buChar char=""/>
            </a:pPr>
            <a:r>
              <a:rPr lang="pt-BR" sz="1800" b="0" strike="noStrike" spc="-1">
                <a:solidFill>
                  <a:srgbClr val="000000"/>
                </a:solidFill>
                <a:latin typeface="Arial"/>
              </a:rPr>
              <a:t>Click to edit the outline text format</a:t>
            </a:r>
          </a:p>
          <a:p>
            <a:pPr marL="864000" lvl="1" indent="-324000">
              <a:spcBef>
                <a:spcPts val="1508"/>
              </a:spcBef>
              <a:buClr>
                <a:srgbClr val="000000"/>
              </a:buClr>
              <a:buSzPct val="75000"/>
              <a:buFont typeface="Symbol" charset="2"/>
              <a:buChar char=""/>
            </a:pPr>
            <a:r>
              <a:rPr lang="pt-BR" sz="1800" b="0" strike="noStrike" spc="-1">
                <a:solidFill>
                  <a:srgbClr val="000000"/>
                </a:solidFill>
                <a:latin typeface="Arial"/>
              </a:rPr>
              <a:t>Second Outline Level</a:t>
            </a:r>
          </a:p>
          <a:p>
            <a:pPr marL="1296000" lvl="2" indent="-288000">
              <a:spcBef>
                <a:spcPts val="1131"/>
              </a:spcBef>
              <a:buClr>
                <a:srgbClr val="000000"/>
              </a:buClr>
              <a:buSzPct val="45000"/>
              <a:buFont typeface="Wingdings" charset="2"/>
              <a:buChar char=""/>
            </a:pPr>
            <a:r>
              <a:rPr lang="pt-BR" sz="1800" b="0" strike="noStrike" spc="-1">
                <a:solidFill>
                  <a:srgbClr val="000000"/>
                </a:solidFill>
                <a:latin typeface="Arial"/>
              </a:rPr>
              <a:t>Third Outline Level</a:t>
            </a:r>
          </a:p>
          <a:p>
            <a:pPr marL="1728000" lvl="3" indent="-216000">
              <a:spcBef>
                <a:spcPts val="754"/>
              </a:spcBef>
              <a:buClr>
                <a:srgbClr val="000000"/>
              </a:buClr>
              <a:buSzPct val="75000"/>
              <a:buFont typeface="Symbol" charset="2"/>
              <a:buChar char=""/>
            </a:pPr>
            <a:r>
              <a:rPr lang="pt-BR" sz="1800" b="0" strike="noStrike" spc="-1">
                <a:solidFill>
                  <a:srgbClr val="000000"/>
                </a:solidFill>
                <a:latin typeface="Arial"/>
              </a:rPr>
              <a:t>Fourth Outline Level</a:t>
            </a:r>
          </a:p>
          <a:p>
            <a:pPr marL="2160000" lvl="4" indent="-216000">
              <a:spcBef>
                <a:spcPts val="377"/>
              </a:spcBef>
              <a:buClr>
                <a:srgbClr val="000000"/>
              </a:buClr>
              <a:buSzPct val="45000"/>
              <a:buFont typeface="Wingdings" charset="2"/>
              <a:buChar char=""/>
            </a:pPr>
            <a:r>
              <a:rPr lang="pt-BR" sz="1800" b="0" strike="noStrike" spc="-1">
                <a:solidFill>
                  <a:srgbClr val="000000"/>
                </a:solidFill>
                <a:latin typeface="Arial"/>
              </a:rPr>
              <a:t>Fifth Outline Level</a:t>
            </a:r>
          </a:p>
          <a:p>
            <a:pPr marL="2592000" lvl="5" indent="-216000">
              <a:spcBef>
                <a:spcPts val="377"/>
              </a:spcBef>
              <a:buClr>
                <a:srgbClr val="000000"/>
              </a:buClr>
              <a:buSzPct val="45000"/>
              <a:buFont typeface="Wingdings" charset="2"/>
              <a:buChar char=""/>
            </a:pPr>
            <a:r>
              <a:rPr lang="pt-BR" sz="1800" b="0" strike="noStrike" spc="-1">
                <a:solidFill>
                  <a:srgbClr val="000000"/>
                </a:solidFill>
                <a:latin typeface="Arial"/>
              </a:rPr>
              <a:t>Sixth Outline Level</a:t>
            </a:r>
          </a:p>
          <a:p>
            <a:pPr marL="3024000" lvl="6" indent="-216000">
              <a:spcBef>
                <a:spcPts val="377"/>
              </a:spcBef>
              <a:buClr>
                <a:srgbClr val="000000"/>
              </a:buClr>
              <a:buSzPct val="45000"/>
              <a:buFont typeface="Wingdings" charset="2"/>
              <a:buChar char=""/>
            </a:pPr>
            <a:r>
              <a:rPr lang="pt-BR" sz="1800" b="0" strike="noStrike" spc="-1">
                <a:solidFill>
                  <a:srgbClr val="000000"/>
                </a:solidFill>
                <a:latin typeface="Arial"/>
              </a:rPr>
              <a:t>Seventh Outline Level</a:t>
            </a:r>
          </a:p>
        </p:txBody>
      </p:sp>
      <p:sp>
        <p:nvSpPr>
          <p:cNvPr id="377" name="PlaceHolder 6"/>
          <p:cNvSpPr>
            <a:spLocks noGrp="1"/>
          </p:cNvSpPr>
          <p:nvPr>
            <p:ph type="title"/>
          </p:nvPr>
        </p:nvSpPr>
        <p:spPr>
          <a:xfrm>
            <a:off x="609480" y="273240"/>
            <a:ext cx="10972440" cy="1144800"/>
          </a:xfrm>
          <a:prstGeom prst="rect">
            <a:avLst/>
          </a:prstGeom>
        </p:spPr>
        <p:txBody>
          <a:bodyPr lIns="0" tIns="0" rIns="0" bIns="0" anchor="ctr"/>
          <a:lstStyle/>
          <a:p>
            <a:r>
              <a:rPr lang="pt-BR" sz="187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lstStyle/>
          <a:p>
            <a:pPr>
              <a:lnSpc>
                <a:spcPct val="90000"/>
              </a:lnSpc>
            </a:pPr>
            <a:r>
              <a:rPr lang="pt-BR" sz="4400" b="0" strike="noStrike" spc="-1">
                <a:solidFill>
                  <a:srgbClr val="000000"/>
                </a:solidFill>
                <a:latin typeface="Calibri Light"/>
              </a:rPr>
              <a:t>Clique para editar o título Mestre</a:t>
            </a:r>
            <a:endParaRPr lang="pt-BR"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lstStyle/>
          <a:p>
            <a:pPr marL="228600" indent="-228240">
              <a:lnSpc>
                <a:spcPct val="100000"/>
              </a:lnSpc>
              <a:spcBef>
                <a:spcPts val="1001"/>
              </a:spcBef>
              <a:buClr>
                <a:srgbClr val="000000"/>
              </a:buClr>
              <a:buFont typeface="Arial"/>
              <a:buChar char="•"/>
            </a:pPr>
            <a:r>
              <a:rPr lang="pt-BR" sz="2800" b="0" strike="noStrike" spc="-1">
                <a:solidFill>
                  <a:srgbClr val="000000"/>
                </a:solidFill>
                <a:latin typeface="Calibri"/>
              </a:rPr>
              <a:t>Editar estilos de texto Mestre</a:t>
            </a:r>
          </a:p>
          <a:p>
            <a:pPr marL="685800" lvl="1" indent="-228240">
              <a:lnSpc>
                <a:spcPct val="100000"/>
              </a:lnSpc>
              <a:spcBef>
                <a:spcPts val="499"/>
              </a:spcBef>
              <a:buClr>
                <a:srgbClr val="000000"/>
              </a:buClr>
              <a:buFont typeface="Arial"/>
              <a:buChar char="•"/>
            </a:pPr>
            <a:r>
              <a:rPr lang="pt-BR" sz="2400" b="0" strike="noStrike" spc="-1">
                <a:solidFill>
                  <a:srgbClr val="000000"/>
                </a:solidFill>
                <a:latin typeface="Calibri"/>
              </a:rPr>
              <a:t>Segundo nível</a:t>
            </a:r>
          </a:p>
          <a:p>
            <a:pPr marL="1143000" lvl="2" indent="-228240">
              <a:lnSpc>
                <a:spcPct val="100000"/>
              </a:lnSpc>
              <a:spcBef>
                <a:spcPts val="499"/>
              </a:spcBef>
              <a:buClr>
                <a:srgbClr val="000000"/>
              </a:buClr>
              <a:buFont typeface="Arial"/>
              <a:buChar char="•"/>
            </a:pPr>
            <a:r>
              <a:rPr lang="pt-BR" sz="2000" b="0" strike="noStrike" spc="-1">
                <a:solidFill>
                  <a:srgbClr val="000000"/>
                </a:solidFill>
                <a:latin typeface="Calibri"/>
              </a:rPr>
              <a:t>Terceiro nível</a:t>
            </a:r>
          </a:p>
          <a:p>
            <a:pPr marL="1600200" lvl="3" indent="-228240">
              <a:lnSpc>
                <a:spcPct val="100000"/>
              </a:lnSpc>
              <a:spcBef>
                <a:spcPts val="499"/>
              </a:spcBef>
              <a:buClr>
                <a:srgbClr val="000000"/>
              </a:buClr>
              <a:buFont typeface="Arial"/>
              <a:buChar char="•"/>
            </a:pPr>
            <a:r>
              <a:rPr lang="pt-BR" sz="1800" b="0" strike="noStrike" spc="-1">
                <a:solidFill>
                  <a:srgbClr val="000000"/>
                </a:solidFill>
                <a:latin typeface="Calibri"/>
              </a:rPr>
              <a:t>Quarto nível</a:t>
            </a:r>
          </a:p>
          <a:p>
            <a:pPr marL="2057400" lvl="4" indent="-228240">
              <a:lnSpc>
                <a:spcPct val="100000"/>
              </a:lnSpc>
              <a:spcBef>
                <a:spcPts val="499"/>
              </a:spcBef>
              <a:buClr>
                <a:srgbClr val="000000"/>
              </a:buClr>
              <a:buFont typeface="Arial"/>
              <a:buChar char="•"/>
            </a:pPr>
            <a:r>
              <a:rPr lang="pt-BR" sz="1800" b="0" strike="noStrike" spc="-1">
                <a:solidFill>
                  <a:srgbClr val="000000"/>
                </a:solidFill>
                <a:latin typeface="Calibri"/>
              </a:rPr>
              <a:t>Quinto nível</a:t>
            </a:r>
          </a:p>
        </p:txBody>
      </p:sp>
      <p:sp>
        <p:nvSpPr>
          <p:cNvPr id="43" name="PlaceHolder 3"/>
          <p:cNvSpPr>
            <a:spLocks noGrp="1"/>
          </p:cNvSpPr>
          <p:nvPr>
            <p:ph type="dt"/>
          </p:nvPr>
        </p:nvSpPr>
        <p:spPr>
          <a:xfrm>
            <a:off x="838080" y="6356520"/>
            <a:ext cx="2742840" cy="364680"/>
          </a:xfrm>
          <a:prstGeom prst="rect">
            <a:avLst/>
          </a:prstGeom>
        </p:spPr>
        <p:txBody>
          <a:bodyPr anchor="ctr"/>
          <a:lstStyle/>
          <a:p>
            <a:pPr>
              <a:lnSpc>
                <a:spcPct val="100000"/>
              </a:lnSpc>
            </a:pPr>
            <a:fld id="{4AD6D80F-FEF3-4E80-AD73-5EA545088816}" type="datetime">
              <a:rPr lang="pt-BR" sz="1200" b="0" strike="noStrike" spc="-1">
                <a:solidFill>
                  <a:srgbClr val="8B8B8B"/>
                </a:solidFill>
                <a:latin typeface="Calibri"/>
              </a:rPr>
              <a:t>14/04/2019</a:t>
            </a:fld>
            <a:endParaRPr lang="pt-BR" sz="1200" b="0" strike="noStrike" spc="-1">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lstStyle/>
          <a:p>
            <a:endParaRPr lang="pt-BR" sz="2400" b="0" strike="noStrike" spc="-1">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lstStyle/>
          <a:p>
            <a:pPr algn="r">
              <a:lnSpc>
                <a:spcPct val="100000"/>
              </a:lnSpc>
            </a:pPr>
            <a:fld id="{DE0DFA19-B289-4754-8038-C5712DFA0CB8}" type="slidenum">
              <a:rPr lang="pt-BR" sz="1200" b="0" strike="noStrike" spc="-1">
                <a:solidFill>
                  <a:srgbClr val="8B8B8B"/>
                </a:solidFill>
                <a:latin typeface="Calibri"/>
              </a:rPr>
              <a:t>‹nº›</a:t>
            </a:fld>
            <a:endParaRPr lang="pt-BR"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1960" y="1709640"/>
            <a:ext cx="10515240" cy="2852280"/>
          </a:xfrm>
          <a:prstGeom prst="rect">
            <a:avLst/>
          </a:prstGeom>
        </p:spPr>
        <p:txBody>
          <a:bodyPr anchor="b"/>
          <a:lstStyle/>
          <a:p>
            <a:pPr>
              <a:lnSpc>
                <a:spcPct val="100000"/>
              </a:lnSpc>
            </a:pPr>
            <a:r>
              <a:rPr lang="pt-BR" sz="6000" b="0" strike="noStrike" spc="-1">
                <a:solidFill>
                  <a:srgbClr val="000000"/>
                </a:solidFill>
                <a:latin typeface="Calibri Light"/>
              </a:rPr>
              <a:t>Clique para editar o título Mestre</a:t>
            </a:r>
            <a:endParaRPr lang="pt-BR" sz="6000" b="0" strike="noStrike" spc="-1">
              <a:solidFill>
                <a:srgbClr val="000000"/>
              </a:solidFill>
              <a:latin typeface="Calibri"/>
            </a:endParaRPr>
          </a:p>
        </p:txBody>
      </p:sp>
      <p:sp>
        <p:nvSpPr>
          <p:cNvPr id="83" name="PlaceHolder 2"/>
          <p:cNvSpPr>
            <a:spLocks noGrp="1"/>
          </p:cNvSpPr>
          <p:nvPr>
            <p:ph type="body"/>
          </p:nvPr>
        </p:nvSpPr>
        <p:spPr>
          <a:xfrm>
            <a:off x="831960" y="4589640"/>
            <a:ext cx="10515240" cy="1499760"/>
          </a:xfrm>
          <a:prstGeom prst="rect">
            <a:avLst/>
          </a:prstGeom>
        </p:spPr>
        <p:txBody>
          <a:bodyPr/>
          <a:lstStyle/>
          <a:p>
            <a:pPr>
              <a:lnSpc>
                <a:spcPct val="100000"/>
              </a:lnSpc>
              <a:spcBef>
                <a:spcPts val="1001"/>
              </a:spcBef>
            </a:pPr>
            <a:r>
              <a:rPr lang="pt-BR" sz="2400" b="0" strike="noStrike" spc="-1">
                <a:solidFill>
                  <a:srgbClr val="8B8B8B"/>
                </a:solidFill>
                <a:latin typeface="Calibri"/>
              </a:rPr>
              <a:t>Editar estilos de texto Mestre</a:t>
            </a:r>
            <a:endParaRPr lang="pt-BR" sz="2400" b="0" strike="noStrike" spc="-1">
              <a:solidFill>
                <a:srgbClr val="000000"/>
              </a:solidFill>
              <a:latin typeface="Calibri"/>
            </a:endParaRPr>
          </a:p>
        </p:txBody>
      </p:sp>
      <p:sp>
        <p:nvSpPr>
          <p:cNvPr id="84" name="PlaceHolder 3"/>
          <p:cNvSpPr>
            <a:spLocks noGrp="1"/>
          </p:cNvSpPr>
          <p:nvPr>
            <p:ph type="dt"/>
          </p:nvPr>
        </p:nvSpPr>
        <p:spPr>
          <a:xfrm>
            <a:off x="838080" y="6356520"/>
            <a:ext cx="2742840" cy="364680"/>
          </a:xfrm>
          <a:prstGeom prst="rect">
            <a:avLst/>
          </a:prstGeom>
        </p:spPr>
        <p:txBody>
          <a:bodyPr anchor="ctr"/>
          <a:lstStyle/>
          <a:p>
            <a:pPr>
              <a:lnSpc>
                <a:spcPct val="100000"/>
              </a:lnSpc>
            </a:pPr>
            <a:fld id="{B52F2DF3-72CE-475D-A721-ABBF7C2A7F5F}" type="datetime">
              <a:rPr lang="pt-BR" sz="1200" b="0" strike="noStrike" spc="-1">
                <a:solidFill>
                  <a:srgbClr val="8B8B8B"/>
                </a:solidFill>
                <a:latin typeface="Calibri"/>
              </a:rPr>
              <a:t>14/04/2019</a:t>
            </a:fld>
            <a:endParaRPr lang="pt-BR" sz="1200" b="0" strike="noStrike" spc="-1">
              <a:latin typeface="Times New Roman"/>
            </a:endParaRPr>
          </a:p>
        </p:txBody>
      </p:sp>
      <p:sp>
        <p:nvSpPr>
          <p:cNvPr id="85" name="PlaceHolder 4"/>
          <p:cNvSpPr>
            <a:spLocks noGrp="1"/>
          </p:cNvSpPr>
          <p:nvPr>
            <p:ph type="ftr"/>
          </p:nvPr>
        </p:nvSpPr>
        <p:spPr>
          <a:xfrm>
            <a:off x="4038480" y="6356520"/>
            <a:ext cx="4114440" cy="364680"/>
          </a:xfrm>
          <a:prstGeom prst="rect">
            <a:avLst/>
          </a:prstGeom>
        </p:spPr>
        <p:txBody>
          <a:bodyPr anchor="ctr"/>
          <a:lstStyle/>
          <a:p>
            <a:endParaRPr lang="pt-BR" sz="2400" b="0" strike="noStrike" spc="-1">
              <a:latin typeface="Times New Roman"/>
            </a:endParaRPr>
          </a:p>
        </p:txBody>
      </p:sp>
      <p:sp>
        <p:nvSpPr>
          <p:cNvPr id="86" name="PlaceHolder 5"/>
          <p:cNvSpPr>
            <a:spLocks noGrp="1"/>
          </p:cNvSpPr>
          <p:nvPr>
            <p:ph type="sldNum"/>
          </p:nvPr>
        </p:nvSpPr>
        <p:spPr>
          <a:xfrm>
            <a:off x="8610480" y="6356520"/>
            <a:ext cx="2742840" cy="364680"/>
          </a:xfrm>
          <a:prstGeom prst="rect">
            <a:avLst/>
          </a:prstGeom>
        </p:spPr>
        <p:txBody>
          <a:bodyPr anchor="ctr"/>
          <a:lstStyle/>
          <a:p>
            <a:pPr algn="r">
              <a:lnSpc>
                <a:spcPct val="100000"/>
              </a:lnSpc>
            </a:pPr>
            <a:fld id="{715EFC09-26A6-4503-9CBB-4290C5D6BFF4}" type="slidenum">
              <a:rPr lang="pt-BR" sz="1200" b="0" strike="noStrike" spc="-1">
                <a:solidFill>
                  <a:srgbClr val="8B8B8B"/>
                </a:solidFill>
                <a:latin typeface="Calibri"/>
              </a:rPr>
              <a:t>‹nº›</a:t>
            </a:fld>
            <a:endParaRPr lang="pt-BR"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839880" y="365040"/>
            <a:ext cx="10515240" cy="1325160"/>
          </a:xfrm>
          <a:prstGeom prst="rect">
            <a:avLst/>
          </a:prstGeom>
        </p:spPr>
        <p:txBody>
          <a:bodyPr anchor="ctr"/>
          <a:lstStyle/>
          <a:p>
            <a:pPr>
              <a:lnSpc>
                <a:spcPct val="90000"/>
              </a:lnSpc>
            </a:pPr>
            <a:r>
              <a:rPr lang="pt-BR" sz="4400" b="0" strike="noStrike" spc="-1">
                <a:solidFill>
                  <a:srgbClr val="000000"/>
                </a:solidFill>
                <a:latin typeface="Calibri Light"/>
              </a:rPr>
              <a:t>Clique para editar o título Mestre</a:t>
            </a:r>
            <a:endParaRPr lang="pt-BR" sz="4400" b="0" strike="noStrike" spc="-1">
              <a:solidFill>
                <a:srgbClr val="000000"/>
              </a:solidFill>
              <a:latin typeface="Calibri"/>
            </a:endParaRPr>
          </a:p>
        </p:txBody>
      </p:sp>
      <p:sp>
        <p:nvSpPr>
          <p:cNvPr id="124" name="PlaceHolder 2"/>
          <p:cNvSpPr>
            <a:spLocks noGrp="1"/>
          </p:cNvSpPr>
          <p:nvPr>
            <p:ph type="body"/>
          </p:nvPr>
        </p:nvSpPr>
        <p:spPr>
          <a:xfrm>
            <a:off x="839880" y="1681200"/>
            <a:ext cx="5157360" cy="823680"/>
          </a:xfrm>
          <a:prstGeom prst="rect">
            <a:avLst/>
          </a:prstGeom>
        </p:spPr>
        <p:txBody>
          <a:bodyPr anchor="b"/>
          <a:lstStyle/>
          <a:p>
            <a:pPr>
              <a:lnSpc>
                <a:spcPct val="100000"/>
              </a:lnSpc>
              <a:spcBef>
                <a:spcPts val="1001"/>
              </a:spcBef>
            </a:pPr>
            <a:r>
              <a:rPr lang="pt-BR" sz="2400" b="1" strike="noStrike" spc="-1">
                <a:solidFill>
                  <a:srgbClr val="000000"/>
                </a:solidFill>
                <a:latin typeface="Calibri"/>
              </a:rPr>
              <a:t>Editar estilos de texto Mestre</a:t>
            </a:r>
            <a:endParaRPr lang="pt-BR" sz="2400" b="0" strike="noStrike" spc="-1">
              <a:solidFill>
                <a:srgbClr val="000000"/>
              </a:solidFill>
              <a:latin typeface="Calibri"/>
            </a:endParaRPr>
          </a:p>
        </p:txBody>
      </p:sp>
      <p:sp>
        <p:nvSpPr>
          <p:cNvPr id="125" name="PlaceHolder 3"/>
          <p:cNvSpPr>
            <a:spLocks noGrp="1"/>
          </p:cNvSpPr>
          <p:nvPr>
            <p:ph type="body"/>
          </p:nvPr>
        </p:nvSpPr>
        <p:spPr>
          <a:xfrm>
            <a:off x="839880" y="2505240"/>
            <a:ext cx="5157360" cy="3684240"/>
          </a:xfrm>
          <a:prstGeom prst="rect">
            <a:avLst/>
          </a:prstGeom>
        </p:spPr>
        <p:txBody>
          <a:bodyPr/>
          <a:lstStyle/>
          <a:p>
            <a:pPr marL="228600" indent="-228240">
              <a:lnSpc>
                <a:spcPct val="100000"/>
              </a:lnSpc>
              <a:spcBef>
                <a:spcPts val="1001"/>
              </a:spcBef>
              <a:buClr>
                <a:srgbClr val="000000"/>
              </a:buClr>
              <a:buFont typeface="Arial"/>
              <a:buChar char="•"/>
            </a:pPr>
            <a:r>
              <a:rPr lang="pt-BR" sz="2800" b="0" strike="noStrike" spc="-1">
                <a:solidFill>
                  <a:srgbClr val="000000"/>
                </a:solidFill>
                <a:latin typeface="Calibri"/>
              </a:rPr>
              <a:t>Editar estilos de texto Mestre</a:t>
            </a:r>
          </a:p>
          <a:p>
            <a:pPr marL="685800" lvl="1" indent="-228240">
              <a:lnSpc>
                <a:spcPct val="100000"/>
              </a:lnSpc>
              <a:spcBef>
                <a:spcPts val="499"/>
              </a:spcBef>
              <a:buClr>
                <a:srgbClr val="000000"/>
              </a:buClr>
              <a:buFont typeface="Arial"/>
              <a:buChar char="•"/>
            </a:pPr>
            <a:r>
              <a:rPr lang="pt-BR" sz="2400" b="0" strike="noStrike" spc="-1">
                <a:solidFill>
                  <a:srgbClr val="000000"/>
                </a:solidFill>
                <a:latin typeface="Calibri"/>
              </a:rPr>
              <a:t>Segundo nível</a:t>
            </a:r>
          </a:p>
          <a:p>
            <a:pPr marL="1143000" lvl="2" indent="-228240">
              <a:lnSpc>
                <a:spcPct val="100000"/>
              </a:lnSpc>
              <a:spcBef>
                <a:spcPts val="499"/>
              </a:spcBef>
              <a:buClr>
                <a:srgbClr val="000000"/>
              </a:buClr>
              <a:buFont typeface="Arial"/>
              <a:buChar char="•"/>
            </a:pPr>
            <a:r>
              <a:rPr lang="pt-BR" sz="2000" b="0" strike="noStrike" spc="-1">
                <a:solidFill>
                  <a:srgbClr val="000000"/>
                </a:solidFill>
                <a:latin typeface="Calibri"/>
              </a:rPr>
              <a:t>Terceiro nível</a:t>
            </a:r>
          </a:p>
          <a:p>
            <a:pPr marL="1600200" lvl="3" indent="-228240">
              <a:lnSpc>
                <a:spcPct val="100000"/>
              </a:lnSpc>
              <a:spcBef>
                <a:spcPts val="499"/>
              </a:spcBef>
              <a:buClr>
                <a:srgbClr val="000000"/>
              </a:buClr>
              <a:buFont typeface="Arial"/>
              <a:buChar char="•"/>
            </a:pPr>
            <a:r>
              <a:rPr lang="pt-BR" sz="1800" b="0" strike="noStrike" spc="-1">
                <a:solidFill>
                  <a:srgbClr val="000000"/>
                </a:solidFill>
                <a:latin typeface="Calibri"/>
              </a:rPr>
              <a:t>Quarto nível</a:t>
            </a:r>
          </a:p>
          <a:p>
            <a:pPr marL="2057400" lvl="4" indent="-228240">
              <a:lnSpc>
                <a:spcPct val="100000"/>
              </a:lnSpc>
              <a:spcBef>
                <a:spcPts val="499"/>
              </a:spcBef>
              <a:buClr>
                <a:srgbClr val="000000"/>
              </a:buClr>
              <a:buFont typeface="Arial"/>
              <a:buChar char="•"/>
            </a:pPr>
            <a:r>
              <a:rPr lang="pt-BR" sz="1800" b="0" strike="noStrike" spc="-1">
                <a:solidFill>
                  <a:srgbClr val="000000"/>
                </a:solidFill>
                <a:latin typeface="Calibri"/>
              </a:rPr>
              <a:t>Quinto nível</a:t>
            </a:r>
          </a:p>
        </p:txBody>
      </p:sp>
      <p:sp>
        <p:nvSpPr>
          <p:cNvPr id="126" name="PlaceHolder 4"/>
          <p:cNvSpPr>
            <a:spLocks noGrp="1"/>
          </p:cNvSpPr>
          <p:nvPr>
            <p:ph type="body"/>
          </p:nvPr>
        </p:nvSpPr>
        <p:spPr>
          <a:xfrm>
            <a:off x="6172200" y="1681200"/>
            <a:ext cx="5182920" cy="823680"/>
          </a:xfrm>
          <a:prstGeom prst="rect">
            <a:avLst/>
          </a:prstGeom>
        </p:spPr>
        <p:txBody>
          <a:bodyPr anchor="b"/>
          <a:lstStyle/>
          <a:p>
            <a:pPr>
              <a:lnSpc>
                <a:spcPct val="100000"/>
              </a:lnSpc>
              <a:spcBef>
                <a:spcPts val="1001"/>
              </a:spcBef>
            </a:pPr>
            <a:r>
              <a:rPr lang="pt-BR" sz="2400" b="1" strike="noStrike" spc="-1">
                <a:solidFill>
                  <a:srgbClr val="000000"/>
                </a:solidFill>
                <a:latin typeface="Calibri"/>
              </a:rPr>
              <a:t>Editar estilos de texto Mestre</a:t>
            </a:r>
            <a:endParaRPr lang="pt-BR" sz="2400" b="0" strike="noStrike" spc="-1">
              <a:solidFill>
                <a:srgbClr val="000000"/>
              </a:solidFill>
              <a:latin typeface="Calibri"/>
            </a:endParaRPr>
          </a:p>
        </p:txBody>
      </p:sp>
      <p:sp>
        <p:nvSpPr>
          <p:cNvPr id="127" name="PlaceHolder 5"/>
          <p:cNvSpPr>
            <a:spLocks noGrp="1"/>
          </p:cNvSpPr>
          <p:nvPr>
            <p:ph type="body"/>
          </p:nvPr>
        </p:nvSpPr>
        <p:spPr>
          <a:xfrm>
            <a:off x="6172200" y="2505240"/>
            <a:ext cx="5182920" cy="3684240"/>
          </a:xfrm>
          <a:prstGeom prst="rect">
            <a:avLst/>
          </a:prstGeom>
        </p:spPr>
        <p:txBody>
          <a:bodyPr/>
          <a:lstStyle/>
          <a:p>
            <a:pPr marL="228600" indent="-228240">
              <a:lnSpc>
                <a:spcPct val="100000"/>
              </a:lnSpc>
              <a:spcBef>
                <a:spcPts val="1001"/>
              </a:spcBef>
              <a:buClr>
                <a:srgbClr val="000000"/>
              </a:buClr>
              <a:buFont typeface="Arial"/>
              <a:buChar char="•"/>
            </a:pPr>
            <a:r>
              <a:rPr lang="pt-BR" sz="2800" b="0" strike="noStrike" spc="-1">
                <a:solidFill>
                  <a:srgbClr val="000000"/>
                </a:solidFill>
                <a:latin typeface="Calibri"/>
              </a:rPr>
              <a:t>Editar estilos de texto Mestre</a:t>
            </a:r>
          </a:p>
          <a:p>
            <a:pPr marL="685800" lvl="1" indent="-228240">
              <a:lnSpc>
                <a:spcPct val="100000"/>
              </a:lnSpc>
              <a:spcBef>
                <a:spcPts val="499"/>
              </a:spcBef>
              <a:buClr>
                <a:srgbClr val="000000"/>
              </a:buClr>
              <a:buFont typeface="Arial"/>
              <a:buChar char="•"/>
            </a:pPr>
            <a:r>
              <a:rPr lang="pt-BR" sz="2400" b="0" strike="noStrike" spc="-1">
                <a:solidFill>
                  <a:srgbClr val="000000"/>
                </a:solidFill>
                <a:latin typeface="Calibri"/>
              </a:rPr>
              <a:t>Segundo nível</a:t>
            </a:r>
          </a:p>
          <a:p>
            <a:pPr marL="1143000" lvl="2" indent="-228240">
              <a:lnSpc>
                <a:spcPct val="100000"/>
              </a:lnSpc>
              <a:spcBef>
                <a:spcPts val="499"/>
              </a:spcBef>
              <a:buClr>
                <a:srgbClr val="000000"/>
              </a:buClr>
              <a:buFont typeface="Arial"/>
              <a:buChar char="•"/>
            </a:pPr>
            <a:r>
              <a:rPr lang="pt-BR" sz="2000" b="0" strike="noStrike" spc="-1">
                <a:solidFill>
                  <a:srgbClr val="000000"/>
                </a:solidFill>
                <a:latin typeface="Calibri"/>
              </a:rPr>
              <a:t>Terceiro nível</a:t>
            </a:r>
          </a:p>
          <a:p>
            <a:pPr marL="1600200" lvl="3" indent="-228240">
              <a:lnSpc>
                <a:spcPct val="100000"/>
              </a:lnSpc>
              <a:spcBef>
                <a:spcPts val="499"/>
              </a:spcBef>
              <a:buClr>
                <a:srgbClr val="000000"/>
              </a:buClr>
              <a:buFont typeface="Arial"/>
              <a:buChar char="•"/>
            </a:pPr>
            <a:r>
              <a:rPr lang="pt-BR" sz="1800" b="0" strike="noStrike" spc="-1">
                <a:solidFill>
                  <a:srgbClr val="000000"/>
                </a:solidFill>
                <a:latin typeface="Calibri"/>
              </a:rPr>
              <a:t>Quarto nível</a:t>
            </a:r>
          </a:p>
          <a:p>
            <a:pPr marL="2057400" lvl="4" indent="-228240">
              <a:lnSpc>
                <a:spcPct val="100000"/>
              </a:lnSpc>
              <a:spcBef>
                <a:spcPts val="499"/>
              </a:spcBef>
              <a:buClr>
                <a:srgbClr val="000000"/>
              </a:buClr>
              <a:buFont typeface="Arial"/>
              <a:buChar char="•"/>
            </a:pPr>
            <a:r>
              <a:rPr lang="pt-BR" sz="1800" b="0" strike="noStrike" spc="-1">
                <a:solidFill>
                  <a:srgbClr val="000000"/>
                </a:solidFill>
                <a:latin typeface="Calibri"/>
              </a:rPr>
              <a:t>Quinto nível</a:t>
            </a:r>
          </a:p>
        </p:txBody>
      </p:sp>
      <p:sp>
        <p:nvSpPr>
          <p:cNvPr id="128" name="PlaceHolder 6"/>
          <p:cNvSpPr>
            <a:spLocks noGrp="1"/>
          </p:cNvSpPr>
          <p:nvPr>
            <p:ph type="dt"/>
          </p:nvPr>
        </p:nvSpPr>
        <p:spPr>
          <a:xfrm>
            <a:off x="838080" y="6356520"/>
            <a:ext cx="2742840" cy="364680"/>
          </a:xfrm>
          <a:prstGeom prst="rect">
            <a:avLst/>
          </a:prstGeom>
        </p:spPr>
        <p:txBody>
          <a:bodyPr anchor="ctr"/>
          <a:lstStyle/>
          <a:p>
            <a:pPr>
              <a:lnSpc>
                <a:spcPct val="100000"/>
              </a:lnSpc>
            </a:pPr>
            <a:fld id="{D2C7700A-4B6E-4E02-BA05-02E033F5241A}" type="datetime">
              <a:rPr lang="pt-BR" sz="1200" b="0" strike="noStrike" spc="-1">
                <a:solidFill>
                  <a:srgbClr val="8B8B8B"/>
                </a:solidFill>
                <a:latin typeface="Calibri"/>
              </a:rPr>
              <a:t>14/04/2019</a:t>
            </a:fld>
            <a:endParaRPr lang="pt-BR" sz="1200" b="0" strike="noStrike" spc="-1">
              <a:latin typeface="Times New Roman"/>
            </a:endParaRPr>
          </a:p>
        </p:txBody>
      </p:sp>
      <p:sp>
        <p:nvSpPr>
          <p:cNvPr id="129" name="PlaceHolder 7"/>
          <p:cNvSpPr>
            <a:spLocks noGrp="1"/>
          </p:cNvSpPr>
          <p:nvPr>
            <p:ph type="ftr"/>
          </p:nvPr>
        </p:nvSpPr>
        <p:spPr>
          <a:xfrm>
            <a:off x="4038480" y="6356520"/>
            <a:ext cx="4114440" cy="364680"/>
          </a:xfrm>
          <a:prstGeom prst="rect">
            <a:avLst/>
          </a:prstGeom>
        </p:spPr>
        <p:txBody>
          <a:bodyPr anchor="ctr"/>
          <a:lstStyle/>
          <a:p>
            <a:endParaRPr lang="pt-BR" sz="2400" b="0" strike="noStrike" spc="-1">
              <a:latin typeface="Times New Roman"/>
            </a:endParaRPr>
          </a:p>
        </p:txBody>
      </p:sp>
      <p:sp>
        <p:nvSpPr>
          <p:cNvPr id="130" name="PlaceHolder 8"/>
          <p:cNvSpPr>
            <a:spLocks noGrp="1"/>
          </p:cNvSpPr>
          <p:nvPr>
            <p:ph type="sldNum"/>
          </p:nvPr>
        </p:nvSpPr>
        <p:spPr>
          <a:xfrm>
            <a:off x="8610480" y="6356520"/>
            <a:ext cx="2742840" cy="364680"/>
          </a:xfrm>
          <a:prstGeom prst="rect">
            <a:avLst/>
          </a:prstGeom>
        </p:spPr>
        <p:txBody>
          <a:bodyPr anchor="ctr"/>
          <a:lstStyle/>
          <a:p>
            <a:pPr algn="r">
              <a:lnSpc>
                <a:spcPct val="100000"/>
              </a:lnSpc>
            </a:pPr>
            <a:fld id="{E5BBBF75-42D1-4EA1-B4F0-1BFAC8477870}" type="slidenum">
              <a:rPr lang="pt-BR" sz="1200" b="0" strike="noStrike" spc="-1">
                <a:solidFill>
                  <a:srgbClr val="8B8B8B"/>
                </a:solidFill>
                <a:latin typeface="Calibri"/>
              </a:rPr>
              <a:t>‹nº›</a:t>
            </a:fld>
            <a:endParaRPr lang="pt-BR"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365040"/>
            <a:ext cx="10515240" cy="1325160"/>
          </a:xfrm>
          <a:prstGeom prst="rect">
            <a:avLst/>
          </a:prstGeom>
        </p:spPr>
        <p:txBody>
          <a:bodyPr anchor="ctr"/>
          <a:lstStyle/>
          <a:p>
            <a:pPr>
              <a:lnSpc>
                <a:spcPct val="90000"/>
              </a:lnSpc>
            </a:pPr>
            <a:r>
              <a:rPr lang="pt-BR" sz="4400" b="0" strike="noStrike" spc="-1">
                <a:solidFill>
                  <a:srgbClr val="000000"/>
                </a:solidFill>
                <a:latin typeface="Calibri Light"/>
              </a:rPr>
              <a:t>Clique para editar o título Mestre</a:t>
            </a:r>
            <a:endParaRPr lang="pt-BR" sz="4400" b="0" strike="noStrike" spc="-1">
              <a:solidFill>
                <a:srgbClr val="000000"/>
              </a:solidFill>
              <a:latin typeface="Calibri"/>
            </a:endParaRPr>
          </a:p>
        </p:txBody>
      </p:sp>
      <p:sp>
        <p:nvSpPr>
          <p:cNvPr id="168" name="PlaceHolder 2"/>
          <p:cNvSpPr>
            <a:spLocks noGrp="1"/>
          </p:cNvSpPr>
          <p:nvPr>
            <p:ph type="dt"/>
          </p:nvPr>
        </p:nvSpPr>
        <p:spPr>
          <a:xfrm>
            <a:off x="838080" y="6356520"/>
            <a:ext cx="2742840" cy="364680"/>
          </a:xfrm>
          <a:prstGeom prst="rect">
            <a:avLst/>
          </a:prstGeom>
        </p:spPr>
        <p:txBody>
          <a:bodyPr anchor="ctr"/>
          <a:lstStyle/>
          <a:p>
            <a:pPr>
              <a:lnSpc>
                <a:spcPct val="100000"/>
              </a:lnSpc>
            </a:pPr>
            <a:fld id="{EF8434DB-DC22-4869-BD19-A4B010CBD0D2}" type="datetime">
              <a:rPr lang="pt-BR" sz="1200" b="0" strike="noStrike" spc="-1">
                <a:solidFill>
                  <a:srgbClr val="8B8B8B"/>
                </a:solidFill>
                <a:latin typeface="Calibri"/>
              </a:rPr>
              <a:t>14/04/2019</a:t>
            </a:fld>
            <a:endParaRPr lang="pt-BR" sz="1200" b="0" strike="noStrike" spc="-1">
              <a:latin typeface="Times New Roman"/>
            </a:endParaRPr>
          </a:p>
        </p:txBody>
      </p:sp>
      <p:sp>
        <p:nvSpPr>
          <p:cNvPr id="169" name="PlaceHolder 3"/>
          <p:cNvSpPr>
            <a:spLocks noGrp="1"/>
          </p:cNvSpPr>
          <p:nvPr>
            <p:ph type="ftr"/>
          </p:nvPr>
        </p:nvSpPr>
        <p:spPr>
          <a:xfrm>
            <a:off x="4038480" y="6356520"/>
            <a:ext cx="4114440" cy="364680"/>
          </a:xfrm>
          <a:prstGeom prst="rect">
            <a:avLst/>
          </a:prstGeom>
        </p:spPr>
        <p:txBody>
          <a:bodyPr anchor="ctr"/>
          <a:lstStyle/>
          <a:p>
            <a:endParaRPr lang="pt-BR" sz="2400" b="0" strike="noStrike" spc="-1">
              <a:latin typeface="Times New Roman"/>
            </a:endParaRPr>
          </a:p>
        </p:txBody>
      </p:sp>
      <p:sp>
        <p:nvSpPr>
          <p:cNvPr id="170" name="PlaceHolder 4"/>
          <p:cNvSpPr>
            <a:spLocks noGrp="1"/>
          </p:cNvSpPr>
          <p:nvPr>
            <p:ph type="sldNum"/>
          </p:nvPr>
        </p:nvSpPr>
        <p:spPr>
          <a:xfrm>
            <a:off x="8610480" y="6356520"/>
            <a:ext cx="2742840" cy="364680"/>
          </a:xfrm>
          <a:prstGeom prst="rect">
            <a:avLst/>
          </a:prstGeom>
        </p:spPr>
        <p:txBody>
          <a:bodyPr anchor="ctr"/>
          <a:lstStyle/>
          <a:p>
            <a:pPr algn="r">
              <a:lnSpc>
                <a:spcPct val="100000"/>
              </a:lnSpc>
            </a:pPr>
            <a:fld id="{00E676C2-ECC2-48E9-840D-FD627EDF1AB4}" type="slidenum">
              <a:rPr lang="pt-BR" sz="1200" b="0" strike="noStrike" spc="-1">
                <a:solidFill>
                  <a:srgbClr val="8B8B8B"/>
                </a:solidFill>
                <a:latin typeface="Calibri"/>
              </a:rPr>
              <a:t>‹nº›</a:t>
            </a:fld>
            <a:endParaRPr lang="pt-BR" sz="1200" b="0" strike="noStrike" spc="-1">
              <a:latin typeface="Times New Roman"/>
            </a:endParaRPr>
          </a:p>
        </p:txBody>
      </p:sp>
      <p:sp>
        <p:nvSpPr>
          <p:cNvPr id="171"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BR"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BR"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BR"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BR"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BR"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BR"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BR"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anchor="ctr"/>
          <a:lstStyle/>
          <a:p>
            <a:pPr>
              <a:lnSpc>
                <a:spcPct val="90000"/>
              </a:lnSpc>
            </a:pPr>
            <a:r>
              <a:rPr lang="pt-BR" sz="4400" b="0" strike="noStrike" spc="-1">
                <a:solidFill>
                  <a:srgbClr val="000000"/>
                </a:solidFill>
                <a:latin typeface="Calibri Light"/>
              </a:rPr>
              <a:t>Clique para editar o título Mestre</a:t>
            </a:r>
            <a:endParaRPr lang="pt-BR" sz="4400" b="0" strike="noStrike" spc="-1">
              <a:solidFill>
                <a:srgbClr val="000000"/>
              </a:solidFill>
              <a:latin typeface="Calibri"/>
            </a:endParaRPr>
          </a:p>
        </p:txBody>
      </p:sp>
      <p:sp>
        <p:nvSpPr>
          <p:cNvPr id="209" name="PlaceHolder 2"/>
          <p:cNvSpPr>
            <a:spLocks noGrp="1"/>
          </p:cNvSpPr>
          <p:nvPr>
            <p:ph type="body"/>
          </p:nvPr>
        </p:nvSpPr>
        <p:spPr>
          <a:xfrm>
            <a:off x="838080" y="1825560"/>
            <a:ext cx="5181120" cy="4350960"/>
          </a:xfrm>
          <a:prstGeom prst="rect">
            <a:avLst/>
          </a:prstGeom>
        </p:spPr>
        <p:txBody>
          <a:bodyPr/>
          <a:lstStyle/>
          <a:p>
            <a:pPr marL="228600" indent="-228240">
              <a:lnSpc>
                <a:spcPct val="100000"/>
              </a:lnSpc>
              <a:spcBef>
                <a:spcPts val="1001"/>
              </a:spcBef>
              <a:buClr>
                <a:srgbClr val="000000"/>
              </a:buClr>
              <a:buFont typeface="Arial"/>
              <a:buChar char="•"/>
            </a:pPr>
            <a:r>
              <a:rPr lang="pt-BR" sz="2800" b="0" strike="noStrike" spc="-1">
                <a:solidFill>
                  <a:srgbClr val="000000"/>
                </a:solidFill>
                <a:latin typeface="Calibri"/>
              </a:rPr>
              <a:t>Editar estilos de texto Mestre</a:t>
            </a:r>
          </a:p>
          <a:p>
            <a:pPr marL="685800" lvl="1" indent="-228240">
              <a:lnSpc>
                <a:spcPct val="100000"/>
              </a:lnSpc>
              <a:spcBef>
                <a:spcPts val="499"/>
              </a:spcBef>
              <a:buClr>
                <a:srgbClr val="000000"/>
              </a:buClr>
              <a:buFont typeface="Arial"/>
              <a:buChar char="•"/>
            </a:pPr>
            <a:r>
              <a:rPr lang="pt-BR" sz="2400" b="0" strike="noStrike" spc="-1">
                <a:solidFill>
                  <a:srgbClr val="000000"/>
                </a:solidFill>
                <a:latin typeface="Calibri"/>
              </a:rPr>
              <a:t>Segundo nível</a:t>
            </a:r>
          </a:p>
          <a:p>
            <a:pPr marL="1143000" lvl="2" indent="-228240">
              <a:lnSpc>
                <a:spcPct val="100000"/>
              </a:lnSpc>
              <a:spcBef>
                <a:spcPts val="499"/>
              </a:spcBef>
              <a:buClr>
                <a:srgbClr val="000000"/>
              </a:buClr>
              <a:buFont typeface="Arial"/>
              <a:buChar char="•"/>
            </a:pPr>
            <a:r>
              <a:rPr lang="pt-BR" sz="2000" b="0" strike="noStrike" spc="-1">
                <a:solidFill>
                  <a:srgbClr val="000000"/>
                </a:solidFill>
                <a:latin typeface="Calibri"/>
              </a:rPr>
              <a:t>Terceiro nível</a:t>
            </a:r>
          </a:p>
          <a:p>
            <a:pPr marL="1600200" lvl="3" indent="-228240">
              <a:lnSpc>
                <a:spcPct val="100000"/>
              </a:lnSpc>
              <a:spcBef>
                <a:spcPts val="499"/>
              </a:spcBef>
              <a:buClr>
                <a:srgbClr val="000000"/>
              </a:buClr>
              <a:buFont typeface="Arial"/>
              <a:buChar char="•"/>
            </a:pPr>
            <a:r>
              <a:rPr lang="pt-BR" sz="1800" b="0" strike="noStrike" spc="-1">
                <a:solidFill>
                  <a:srgbClr val="000000"/>
                </a:solidFill>
                <a:latin typeface="Calibri"/>
              </a:rPr>
              <a:t>Quarto nível</a:t>
            </a:r>
          </a:p>
          <a:p>
            <a:pPr marL="2057400" lvl="4" indent="-228240">
              <a:lnSpc>
                <a:spcPct val="100000"/>
              </a:lnSpc>
              <a:spcBef>
                <a:spcPts val="499"/>
              </a:spcBef>
              <a:buClr>
                <a:srgbClr val="000000"/>
              </a:buClr>
              <a:buFont typeface="Arial"/>
              <a:buChar char="•"/>
            </a:pPr>
            <a:r>
              <a:rPr lang="pt-BR" sz="1800" b="0" strike="noStrike" spc="-1">
                <a:solidFill>
                  <a:srgbClr val="000000"/>
                </a:solidFill>
                <a:latin typeface="Calibri"/>
              </a:rPr>
              <a:t>Quinto nível</a:t>
            </a:r>
          </a:p>
        </p:txBody>
      </p:sp>
      <p:sp>
        <p:nvSpPr>
          <p:cNvPr id="210" name="PlaceHolder 3"/>
          <p:cNvSpPr>
            <a:spLocks noGrp="1"/>
          </p:cNvSpPr>
          <p:nvPr>
            <p:ph type="body"/>
          </p:nvPr>
        </p:nvSpPr>
        <p:spPr>
          <a:xfrm>
            <a:off x="6172200" y="1825560"/>
            <a:ext cx="5181120" cy="4350960"/>
          </a:xfrm>
          <a:prstGeom prst="rect">
            <a:avLst/>
          </a:prstGeom>
        </p:spPr>
        <p:txBody>
          <a:bodyPr/>
          <a:lstStyle/>
          <a:p>
            <a:pPr marL="228600" indent="-228240">
              <a:lnSpc>
                <a:spcPct val="100000"/>
              </a:lnSpc>
              <a:spcBef>
                <a:spcPts val="1001"/>
              </a:spcBef>
              <a:buClr>
                <a:srgbClr val="000000"/>
              </a:buClr>
              <a:buFont typeface="Arial"/>
              <a:buChar char="•"/>
            </a:pPr>
            <a:r>
              <a:rPr lang="pt-BR" sz="2800" b="0" strike="noStrike" spc="-1">
                <a:solidFill>
                  <a:srgbClr val="000000"/>
                </a:solidFill>
                <a:latin typeface="Calibri"/>
              </a:rPr>
              <a:t>Editar estilos de texto Mestre</a:t>
            </a:r>
          </a:p>
          <a:p>
            <a:pPr marL="685800" lvl="1" indent="-228240">
              <a:lnSpc>
                <a:spcPct val="100000"/>
              </a:lnSpc>
              <a:spcBef>
                <a:spcPts val="499"/>
              </a:spcBef>
              <a:buClr>
                <a:srgbClr val="000000"/>
              </a:buClr>
              <a:buFont typeface="Arial"/>
              <a:buChar char="•"/>
            </a:pPr>
            <a:r>
              <a:rPr lang="pt-BR" sz="2400" b="0" strike="noStrike" spc="-1">
                <a:solidFill>
                  <a:srgbClr val="000000"/>
                </a:solidFill>
                <a:latin typeface="Calibri"/>
              </a:rPr>
              <a:t>Segundo nível</a:t>
            </a:r>
          </a:p>
          <a:p>
            <a:pPr marL="1143000" lvl="2" indent="-228240">
              <a:lnSpc>
                <a:spcPct val="100000"/>
              </a:lnSpc>
              <a:spcBef>
                <a:spcPts val="499"/>
              </a:spcBef>
              <a:buClr>
                <a:srgbClr val="000000"/>
              </a:buClr>
              <a:buFont typeface="Arial"/>
              <a:buChar char="•"/>
            </a:pPr>
            <a:r>
              <a:rPr lang="pt-BR" sz="2000" b="0" strike="noStrike" spc="-1">
                <a:solidFill>
                  <a:srgbClr val="000000"/>
                </a:solidFill>
                <a:latin typeface="Calibri"/>
              </a:rPr>
              <a:t>Terceiro nível</a:t>
            </a:r>
          </a:p>
          <a:p>
            <a:pPr marL="1600200" lvl="3" indent="-228240">
              <a:lnSpc>
                <a:spcPct val="100000"/>
              </a:lnSpc>
              <a:spcBef>
                <a:spcPts val="499"/>
              </a:spcBef>
              <a:buClr>
                <a:srgbClr val="000000"/>
              </a:buClr>
              <a:buFont typeface="Arial"/>
              <a:buChar char="•"/>
            </a:pPr>
            <a:r>
              <a:rPr lang="pt-BR" sz="1800" b="0" strike="noStrike" spc="-1">
                <a:solidFill>
                  <a:srgbClr val="000000"/>
                </a:solidFill>
                <a:latin typeface="Calibri"/>
              </a:rPr>
              <a:t>Quarto nível</a:t>
            </a:r>
          </a:p>
          <a:p>
            <a:pPr marL="2057400" lvl="4" indent="-228240">
              <a:lnSpc>
                <a:spcPct val="100000"/>
              </a:lnSpc>
              <a:spcBef>
                <a:spcPts val="499"/>
              </a:spcBef>
              <a:buClr>
                <a:srgbClr val="000000"/>
              </a:buClr>
              <a:buFont typeface="Arial"/>
              <a:buChar char="•"/>
            </a:pPr>
            <a:r>
              <a:rPr lang="pt-BR" sz="1800" b="0" strike="noStrike" spc="-1">
                <a:solidFill>
                  <a:srgbClr val="000000"/>
                </a:solidFill>
                <a:latin typeface="Calibri"/>
              </a:rPr>
              <a:t>Quinto nível</a:t>
            </a:r>
          </a:p>
        </p:txBody>
      </p:sp>
      <p:sp>
        <p:nvSpPr>
          <p:cNvPr id="211" name="PlaceHolder 4"/>
          <p:cNvSpPr>
            <a:spLocks noGrp="1"/>
          </p:cNvSpPr>
          <p:nvPr>
            <p:ph type="dt"/>
          </p:nvPr>
        </p:nvSpPr>
        <p:spPr>
          <a:xfrm>
            <a:off x="838080" y="6356520"/>
            <a:ext cx="2742840" cy="364680"/>
          </a:xfrm>
          <a:prstGeom prst="rect">
            <a:avLst/>
          </a:prstGeom>
        </p:spPr>
        <p:txBody>
          <a:bodyPr anchor="ctr"/>
          <a:lstStyle/>
          <a:p>
            <a:pPr>
              <a:lnSpc>
                <a:spcPct val="100000"/>
              </a:lnSpc>
            </a:pPr>
            <a:fld id="{DB01D0ED-E64A-4D6A-BFAA-D13019BAB8DA}" type="datetime">
              <a:rPr lang="pt-BR" sz="1200" b="0" strike="noStrike" spc="-1">
                <a:solidFill>
                  <a:srgbClr val="8B8B8B"/>
                </a:solidFill>
                <a:latin typeface="Calibri"/>
              </a:rPr>
              <a:t>14/04/2019</a:t>
            </a:fld>
            <a:endParaRPr lang="pt-BR" sz="1200" b="0" strike="noStrike" spc="-1">
              <a:latin typeface="Times New Roman"/>
            </a:endParaRPr>
          </a:p>
        </p:txBody>
      </p:sp>
      <p:sp>
        <p:nvSpPr>
          <p:cNvPr id="212" name="PlaceHolder 5"/>
          <p:cNvSpPr>
            <a:spLocks noGrp="1"/>
          </p:cNvSpPr>
          <p:nvPr>
            <p:ph type="ftr"/>
          </p:nvPr>
        </p:nvSpPr>
        <p:spPr>
          <a:xfrm>
            <a:off x="4038480" y="6356520"/>
            <a:ext cx="4114440" cy="364680"/>
          </a:xfrm>
          <a:prstGeom prst="rect">
            <a:avLst/>
          </a:prstGeom>
        </p:spPr>
        <p:txBody>
          <a:bodyPr anchor="ctr"/>
          <a:lstStyle/>
          <a:p>
            <a:endParaRPr lang="pt-BR" sz="2400" b="0" strike="noStrike" spc="-1">
              <a:latin typeface="Times New Roman"/>
            </a:endParaRPr>
          </a:p>
        </p:txBody>
      </p:sp>
      <p:sp>
        <p:nvSpPr>
          <p:cNvPr id="213" name="PlaceHolder 6"/>
          <p:cNvSpPr>
            <a:spLocks noGrp="1"/>
          </p:cNvSpPr>
          <p:nvPr>
            <p:ph type="sldNum"/>
          </p:nvPr>
        </p:nvSpPr>
        <p:spPr>
          <a:xfrm>
            <a:off x="8610480" y="6356520"/>
            <a:ext cx="2742840" cy="364680"/>
          </a:xfrm>
          <a:prstGeom prst="rect">
            <a:avLst/>
          </a:prstGeom>
        </p:spPr>
        <p:txBody>
          <a:bodyPr anchor="ctr"/>
          <a:lstStyle/>
          <a:p>
            <a:pPr algn="r">
              <a:lnSpc>
                <a:spcPct val="100000"/>
              </a:lnSpc>
            </a:pPr>
            <a:fld id="{36960E0C-CCA2-46C2-A6C2-05F167239474}" type="slidenum">
              <a:rPr lang="pt-BR" sz="1200" b="0" strike="noStrike" spc="-1">
                <a:solidFill>
                  <a:srgbClr val="8B8B8B"/>
                </a:solidFill>
                <a:latin typeface="Calibri"/>
              </a:rPr>
              <a:t>‹nº›</a:t>
            </a:fld>
            <a:endParaRPr lang="pt-BR"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0" name="PlaceHolder 1"/>
          <p:cNvSpPr>
            <a:spLocks noGrp="1"/>
          </p:cNvSpPr>
          <p:nvPr>
            <p:ph type="dt"/>
          </p:nvPr>
        </p:nvSpPr>
        <p:spPr>
          <a:xfrm>
            <a:off x="838080" y="6356520"/>
            <a:ext cx="2742840" cy="364680"/>
          </a:xfrm>
          <a:prstGeom prst="rect">
            <a:avLst/>
          </a:prstGeom>
        </p:spPr>
        <p:txBody>
          <a:bodyPr anchor="ctr"/>
          <a:lstStyle/>
          <a:p>
            <a:pPr>
              <a:lnSpc>
                <a:spcPct val="100000"/>
              </a:lnSpc>
            </a:pPr>
            <a:fld id="{8C066B2F-55B5-4DFA-9BCA-943CA2DA1DBF}" type="datetime">
              <a:rPr lang="pt-BR" sz="1200" b="0" strike="noStrike" spc="-1">
                <a:solidFill>
                  <a:srgbClr val="8B8B8B"/>
                </a:solidFill>
                <a:latin typeface="Calibri"/>
              </a:rPr>
              <a:t>14/04/2019</a:t>
            </a:fld>
            <a:endParaRPr lang="pt-BR" sz="1200" b="0" strike="noStrike" spc="-1">
              <a:latin typeface="Times New Roman"/>
            </a:endParaRPr>
          </a:p>
        </p:txBody>
      </p:sp>
      <p:sp>
        <p:nvSpPr>
          <p:cNvPr id="251" name="PlaceHolder 2"/>
          <p:cNvSpPr>
            <a:spLocks noGrp="1"/>
          </p:cNvSpPr>
          <p:nvPr>
            <p:ph type="ftr"/>
          </p:nvPr>
        </p:nvSpPr>
        <p:spPr>
          <a:xfrm>
            <a:off x="4038480" y="6356520"/>
            <a:ext cx="4114440" cy="364680"/>
          </a:xfrm>
          <a:prstGeom prst="rect">
            <a:avLst/>
          </a:prstGeom>
        </p:spPr>
        <p:txBody>
          <a:bodyPr anchor="ctr"/>
          <a:lstStyle/>
          <a:p>
            <a:endParaRPr lang="pt-BR" sz="2400" b="0" strike="noStrike" spc="-1">
              <a:latin typeface="Times New Roman"/>
            </a:endParaRPr>
          </a:p>
        </p:txBody>
      </p:sp>
      <p:sp>
        <p:nvSpPr>
          <p:cNvPr id="252" name="PlaceHolder 3"/>
          <p:cNvSpPr>
            <a:spLocks noGrp="1"/>
          </p:cNvSpPr>
          <p:nvPr>
            <p:ph type="sldNum"/>
          </p:nvPr>
        </p:nvSpPr>
        <p:spPr>
          <a:xfrm>
            <a:off x="8610480" y="6356520"/>
            <a:ext cx="2742840" cy="364680"/>
          </a:xfrm>
          <a:prstGeom prst="rect">
            <a:avLst/>
          </a:prstGeom>
        </p:spPr>
        <p:txBody>
          <a:bodyPr anchor="ctr"/>
          <a:lstStyle/>
          <a:p>
            <a:pPr algn="r">
              <a:lnSpc>
                <a:spcPct val="100000"/>
              </a:lnSpc>
            </a:pPr>
            <a:fld id="{ED3D31DD-1DF8-44E9-90D0-70A9399B7A67}" type="slidenum">
              <a:rPr lang="pt-BR" sz="1200" b="0" strike="noStrike" spc="-1">
                <a:solidFill>
                  <a:srgbClr val="8B8B8B"/>
                </a:solidFill>
                <a:latin typeface="Calibri"/>
              </a:rPr>
              <a:t>‹nº›</a:t>
            </a:fld>
            <a:endParaRPr lang="pt-BR" sz="1200" b="0" strike="noStrike" spc="-1">
              <a:latin typeface="Times New Roman"/>
            </a:endParaRPr>
          </a:p>
        </p:txBody>
      </p:sp>
      <p:sp>
        <p:nvSpPr>
          <p:cNvPr id="253" name="PlaceHolder 4"/>
          <p:cNvSpPr>
            <a:spLocks noGrp="1"/>
          </p:cNvSpPr>
          <p:nvPr>
            <p:ph type="title"/>
          </p:nvPr>
        </p:nvSpPr>
        <p:spPr>
          <a:xfrm>
            <a:off x="609480" y="273600"/>
            <a:ext cx="10972440" cy="1144800"/>
          </a:xfrm>
          <a:prstGeom prst="rect">
            <a:avLst/>
          </a:prstGeom>
        </p:spPr>
        <p:txBody>
          <a:bodyPr lIns="0" tIns="0" rIns="0" bIns="0" anchor="ctr"/>
          <a:lstStyle/>
          <a:p>
            <a:r>
              <a:rPr lang="pt-BR" sz="1800" b="0" strike="noStrike" spc="-1">
                <a:solidFill>
                  <a:srgbClr val="000000"/>
                </a:solidFill>
                <a:latin typeface="Calibri"/>
              </a:rPr>
              <a:t>Click to edit the title text format</a:t>
            </a:r>
          </a:p>
        </p:txBody>
      </p:sp>
      <p:sp>
        <p:nvSpPr>
          <p:cNvPr id="25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BR"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BR"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BR"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BR"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BR"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BR"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BR"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 name="PlaceHolder 1"/>
          <p:cNvSpPr>
            <a:spLocks noGrp="1"/>
          </p:cNvSpPr>
          <p:nvPr>
            <p:ph type="title"/>
          </p:nvPr>
        </p:nvSpPr>
        <p:spPr>
          <a:xfrm>
            <a:off x="415440" y="992520"/>
            <a:ext cx="11360160" cy="2736360"/>
          </a:xfrm>
          <a:prstGeom prst="rect">
            <a:avLst/>
          </a:prstGeom>
        </p:spPr>
        <p:txBody>
          <a:bodyPr tIns="91440" bIns="91440" anchor="b"/>
          <a:lstStyle/>
          <a:p>
            <a:r>
              <a:rPr lang="pt-BR" sz="5200" b="0" strike="noStrike" spc="-1">
                <a:solidFill>
                  <a:srgbClr val="000000"/>
                </a:solidFill>
                <a:latin typeface="Arial"/>
              </a:rPr>
              <a:t>Click to edit the title text format</a:t>
            </a:r>
          </a:p>
        </p:txBody>
      </p:sp>
      <p:sp>
        <p:nvSpPr>
          <p:cNvPr id="292" name="PlaceHolder 2"/>
          <p:cNvSpPr>
            <a:spLocks noGrp="1"/>
          </p:cNvSpPr>
          <p:nvPr>
            <p:ph type="sldNum"/>
          </p:nvPr>
        </p:nvSpPr>
        <p:spPr>
          <a:xfrm>
            <a:off x="11296800" y="6217200"/>
            <a:ext cx="731160" cy="524160"/>
          </a:xfrm>
          <a:prstGeom prst="rect">
            <a:avLst/>
          </a:prstGeom>
        </p:spPr>
        <p:txBody>
          <a:bodyPr tIns="91440" bIns="91440" anchor="ctr"/>
          <a:lstStyle/>
          <a:p>
            <a:pPr algn="r">
              <a:lnSpc>
                <a:spcPct val="100000"/>
              </a:lnSpc>
            </a:pPr>
            <a:fld id="{EC4D8522-D1F3-47F2-81ED-34DB9A7E6AF4}" type="slidenum">
              <a:rPr lang="pt-BR" sz="1000" b="0" strike="noStrike" spc="-1">
                <a:solidFill>
                  <a:srgbClr val="595959"/>
                </a:solidFill>
                <a:latin typeface="Arial"/>
                <a:ea typeface="Arial"/>
              </a:rPr>
              <a:t>‹nº›</a:t>
            </a:fld>
            <a:endParaRPr lang="pt-BR" sz="1000" b="0" strike="noStrike" spc="-1">
              <a:latin typeface="Times New Roman"/>
            </a:endParaRPr>
          </a:p>
        </p:txBody>
      </p:sp>
      <p:sp>
        <p:nvSpPr>
          <p:cNvPr id="293"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885"/>
              </a:spcBef>
              <a:buClr>
                <a:srgbClr val="000000"/>
              </a:buClr>
              <a:buSzPct val="45000"/>
              <a:buFont typeface="Wingdings" charset="2"/>
              <a:buChar char=""/>
            </a:pPr>
            <a:r>
              <a:rPr lang="pt-BR" sz="1870" b="0" strike="noStrike" spc="-1">
                <a:solidFill>
                  <a:srgbClr val="000000"/>
                </a:solidFill>
                <a:latin typeface="Arial"/>
              </a:rPr>
              <a:t>Click to edit the outline text format</a:t>
            </a:r>
          </a:p>
          <a:p>
            <a:pPr marL="864000" lvl="1" indent="-324000">
              <a:spcBef>
                <a:spcPts val="1508"/>
              </a:spcBef>
              <a:buClr>
                <a:srgbClr val="000000"/>
              </a:buClr>
              <a:buSzPct val="75000"/>
              <a:buFont typeface="Symbol" charset="2"/>
              <a:buChar char=""/>
            </a:pPr>
            <a:r>
              <a:rPr lang="pt-BR" sz="1870" b="0" strike="noStrike" spc="-1">
                <a:solidFill>
                  <a:srgbClr val="000000"/>
                </a:solidFill>
                <a:latin typeface="Arial"/>
              </a:rPr>
              <a:t>Second Outline Level</a:t>
            </a:r>
          </a:p>
          <a:p>
            <a:pPr marL="1296000" lvl="2" indent="-288000">
              <a:spcBef>
                <a:spcPts val="1131"/>
              </a:spcBef>
              <a:buClr>
                <a:srgbClr val="000000"/>
              </a:buClr>
              <a:buSzPct val="45000"/>
              <a:buFont typeface="Wingdings" charset="2"/>
              <a:buChar char=""/>
            </a:pPr>
            <a:r>
              <a:rPr lang="pt-BR" sz="1870" b="0" strike="noStrike" spc="-1">
                <a:solidFill>
                  <a:srgbClr val="000000"/>
                </a:solidFill>
                <a:latin typeface="Arial"/>
              </a:rPr>
              <a:t>Third Outline Level</a:t>
            </a:r>
          </a:p>
          <a:p>
            <a:pPr marL="1728000" lvl="3" indent="-216000">
              <a:spcBef>
                <a:spcPts val="754"/>
              </a:spcBef>
              <a:buClr>
                <a:srgbClr val="000000"/>
              </a:buClr>
              <a:buSzPct val="75000"/>
              <a:buFont typeface="Symbol" charset="2"/>
              <a:buChar char=""/>
            </a:pPr>
            <a:r>
              <a:rPr lang="pt-BR" sz="1870" b="0" strike="noStrike" spc="-1">
                <a:solidFill>
                  <a:srgbClr val="000000"/>
                </a:solidFill>
                <a:latin typeface="Arial"/>
              </a:rPr>
              <a:t>Fourth Outline Level</a:t>
            </a:r>
          </a:p>
          <a:p>
            <a:pPr marL="2160000" lvl="4" indent="-216000">
              <a:spcBef>
                <a:spcPts val="377"/>
              </a:spcBef>
              <a:buClr>
                <a:srgbClr val="000000"/>
              </a:buClr>
              <a:buSzPct val="45000"/>
              <a:buFont typeface="Wingdings" charset="2"/>
              <a:buChar char=""/>
            </a:pPr>
            <a:r>
              <a:rPr lang="pt-BR" sz="2660" b="0" strike="noStrike" spc="-1">
                <a:solidFill>
                  <a:srgbClr val="000000"/>
                </a:solidFill>
                <a:latin typeface="Arial"/>
              </a:rPr>
              <a:t>Fifth Outline Level</a:t>
            </a:r>
          </a:p>
          <a:p>
            <a:pPr marL="2592000" lvl="5" indent="-216000">
              <a:spcBef>
                <a:spcPts val="377"/>
              </a:spcBef>
              <a:buClr>
                <a:srgbClr val="000000"/>
              </a:buClr>
              <a:buSzPct val="45000"/>
              <a:buFont typeface="Wingdings" charset="2"/>
              <a:buChar char=""/>
            </a:pPr>
            <a:r>
              <a:rPr lang="pt-BR" sz="2660" b="0" strike="noStrike" spc="-1">
                <a:solidFill>
                  <a:srgbClr val="000000"/>
                </a:solidFill>
                <a:latin typeface="Arial"/>
              </a:rPr>
              <a:t>Sixth Outline Level</a:t>
            </a:r>
          </a:p>
          <a:p>
            <a:pPr marL="3024000" lvl="6" indent="-216000">
              <a:spcBef>
                <a:spcPts val="377"/>
              </a:spcBef>
              <a:buClr>
                <a:srgbClr val="000000"/>
              </a:buClr>
              <a:buSzPct val="45000"/>
              <a:buFont typeface="Wingdings" charset="2"/>
              <a:buChar char=""/>
            </a:pPr>
            <a:r>
              <a:rPr lang="pt-BR" sz="266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0" name="PlaceHolder 1"/>
          <p:cNvSpPr>
            <a:spLocks noGrp="1"/>
          </p:cNvSpPr>
          <p:nvPr>
            <p:ph type="title"/>
          </p:nvPr>
        </p:nvSpPr>
        <p:spPr>
          <a:xfrm>
            <a:off x="415440" y="592920"/>
            <a:ext cx="11360160" cy="763200"/>
          </a:xfrm>
          <a:prstGeom prst="rect">
            <a:avLst/>
          </a:prstGeom>
        </p:spPr>
        <p:txBody>
          <a:bodyPr tIns="91440" bIns="91440"/>
          <a:lstStyle/>
          <a:p>
            <a:r>
              <a:rPr lang="pt-BR" sz="2800" b="0" strike="noStrike" spc="-1">
                <a:solidFill>
                  <a:srgbClr val="000000"/>
                </a:solidFill>
                <a:latin typeface="Arial"/>
              </a:rPr>
              <a:t>Click to edit the title text format</a:t>
            </a:r>
          </a:p>
        </p:txBody>
      </p:sp>
      <p:sp>
        <p:nvSpPr>
          <p:cNvPr id="331" name="PlaceHolder 2"/>
          <p:cNvSpPr>
            <a:spLocks noGrp="1"/>
          </p:cNvSpPr>
          <p:nvPr>
            <p:ph type="body"/>
          </p:nvPr>
        </p:nvSpPr>
        <p:spPr>
          <a:xfrm>
            <a:off x="415440" y="1536120"/>
            <a:ext cx="11360160" cy="4554720"/>
          </a:xfrm>
          <a:prstGeom prst="rect">
            <a:avLst/>
          </a:prstGeom>
        </p:spPr>
        <p:txBody>
          <a:bodyPr tIns="91440" bIns="91440"/>
          <a:lstStyle/>
          <a:p>
            <a:pPr marL="432000" indent="-324000">
              <a:spcBef>
                <a:spcPts val="1885"/>
              </a:spcBef>
              <a:buClr>
                <a:srgbClr val="000000"/>
              </a:buClr>
              <a:buSzPct val="45000"/>
              <a:buFont typeface="Wingdings" charset="2"/>
              <a:buChar char=""/>
            </a:pPr>
            <a:r>
              <a:rPr lang="pt-BR" sz="1800" b="0" strike="noStrike" spc="-1">
                <a:solidFill>
                  <a:srgbClr val="000000"/>
                </a:solidFill>
                <a:latin typeface="Arial"/>
              </a:rPr>
              <a:t>Click to edit the outline text format</a:t>
            </a:r>
          </a:p>
          <a:p>
            <a:pPr marL="864000" lvl="1" indent="-324000">
              <a:spcBef>
                <a:spcPts val="1508"/>
              </a:spcBef>
              <a:buClr>
                <a:srgbClr val="000000"/>
              </a:buClr>
              <a:buSzPct val="75000"/>
              <a:buFont typeface="Symbol" charset="2"/>
              <a:buChar char=""/>
            </a:pPr>
            <a:r>
              <a:rPr lang="pt-BR" sz="1800" b="0" strike="noStrike" spc="-1">
                <a:solidFill>
                  <a:srgbClr val="000000"/>
                </a:solidFill>
                <a:latin typeface="Arial"/>
              </a:rPr>
              <a:t>Second Outline Level</a:t>
            </a:r>
          </a:p>
          <a:p>
            <a:pPr marL="1296000" lvl="2" indent="-288000">
              <a:spcBef>
                <a:spcPts val="1131"/>
              </a:spcBef>
              <a:buClr>
                <a:srgbClr val="000000"/>
              </a:buClr>
              <a:buSzPct val="45000"/>
              <a:buFont typeface="Wingdings" charset="2"/>
              <a:buChar char=""/>
            </a:pPr>
            <a:r>
              <a:rPr lang="pt-BR" sz="1800" b="0" strike="noStrike" spc="-1">
                <a:solidFill>
                  <a:srgbClr val="000000"/>
                </a:solidFill>
                <a:latin typeface="Arial"/>
              </a:rPr>
              <a:t>Third Outline Level</a:t>
            </a:r>
          </a:p>
          <a:p>
            <a:pPr marL="1728000" lvl="3" indent="-216000">
              <a:spcBef>
                <a:spcPts val="754"/>
              </a:spcBef>
              <a:buClr>
                <a:srgbClr val="000000"/>
              </a:buClr>
              <a:buSzPct val="75000"/>
              <a:buFont typeface="Symbol" charset="2"/>
              <a:buChar char=""/>
            </a:pPr>
            <a:r>
              <a:rPr lang="pt-BR" sz="1800" b="0" strike="noStrike" spc="-1">
                <a:solidFill>
                  <a:srgbClr val="000000"/>
                </a:solidFill>
                <a:latin typeface="Arial"/>
              </a:rPr>
              <a:t>Fourth Outline Level</a:t>
            </a:r>
          </a:p>
          <a:p>
            <a:pPr marL="2160000" lvl="4" indent="-216000">
              <a:spcBef>
                <a:spcPts val="377"/>
              </a:spcBef>
              <a:buClr>
                <a:srgbClr val="000000"/>
              </a:buClr>
              <a:buSzPct val="45000"/>
              <a:buFont typeface="Wingdings" charset="2"/>
              <a:buChar char=""/>
            </a:pPr>
            <a:r>
              <a:rPr lang="pt-BR" sz="1800" b="0" strike="noStrike" spc="-1">
                <a:solidFill>
                  <a:srgbClr val="000000"/>
                </a:solidFill>
                <a:latin typeface="Arial"/>
              </a:rPr>
              <a:t>Fifth Outline Level</a:t>
            </a:r>
          </a:p>
          <a:p>
            <a:pPr marL="2592000" lvl="5" indent="-216000">
              <a:spcBef>
                <a:spcPts val="377"/>
              </a:spcBef>
              <a:buClr>
                <a:srgbClr val="000000"/>
              </a:buClr>
              <a:buSzPct val="45000"/>
              <a:buFont typeface="Wingdings" charset="2"/>
              <a:buChar char=""/>
            </a:pPr>
            <a:r>
              <a:rPr lang="pt-BR" sz="1800" b="0" strike="noStrike" spc="-1">
                <a:solidFill>
                  <a:srgbClr val="000000"/>
                </a:solidFill>
                <a:latin typeface="Arial"/>
              </a:rPr>
              <a:t>Sixth Outline Level</a:t>
            </a:r>
          </a:p>
          <a:p>
            <a:pPr marL="3024000" lvl="6" indent="-216000">
              <a:spcBef>
                <a:spcPts val="377"/>
              </a:spcBef>
              <a:buClr>
                <a:srgbClr val="000000"/>
              </a:buClr>
              <a:buSzPct val="45000"/>
              <a:buFont typeface="Wingdings" charset="2"/>
              <a:buChar char=""/>
            </a:pPr>
            <a:r>
              <a:rPr lang="pt-BR" sz="1800" b="0" strike="noStrike" spc="-1">
                <a:solidFill>
                  <a:srgbClr val="000000"/>
                </a:solidFill>
                <a:latin typeface="Arial"/>
              </a:rPr>
              <a:t>Seventh Outline Level</a:t>
            </a:r>
          </a:p>
        </p:txBody>
      </p:sp>
      <p:sp>
        <p:nvSpPr>
          <p:cNvPr id="332" name="PlaceHolder 3"/>
          <p:cNvSpPr>
            <a:spLocks noGrp="1"/>
          </p:cNvSpPr>
          <p:nvPr>
            <p:ph type="sldNum"/>
          </p:nvPr>
        </p:nvSpPr>
        <p:spPr>
          <a:xfrm>
            <a:off x="11296800" y="6217200"/>
            <a:ext cx="731160" cy="524160"/>
          </a:xfrm>
          <a:prstGeom prst="rect">
            <a:avLst/>
          </a:prstGeom>
        </p:spPr>
        <p:txBody>
          <a:bodyPr tIns="91440" bIns="91440" anchor="ctr"/>
          <a:lstStyle/>
          <a:p>
            <a:pPr algn="r">
              <a:lnSpc>
                <a:spcPct val="100000"/>
              </a:lnSpc>
            </a:pPr>
            <a:fld id="{6891C89F-C54A-4355-AF2B-130E865E98EE}" type="slidenum">
              <a:rPr lang="pt-BR" sz="1000" b="0" strike="noStrike" spc="-1">
                <a:solidFill>
                  <a:srgbClr val="595959"/>
                </a:solidFill>
                <a:latin typeface="Arial"/>
                <a:ea typeface="Arial"/>
              </a:rPr>
              <a:t>‹nº›</a:t>
            </a:fld>
            <a:endParaRPr lang="pt-BR"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5.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5.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4.xml"/></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ethereum/wiki/wiki/White-Paper" TargetMode="External"/><Relationship Id="rId2" Type="http://schemas.openxmlformats.org/officeDocument/2006/relationships/hyperlink" Target="https://ethereum.org/" TargetMode="External"/><Relationship Id="rId1" Type="http://schemas.openxmlformats.org/officeDocument/2006/relationships/slideLayout" Target="../slideLayouts/slideLayout87.xml"/><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hyperlink" Target="https://medium.com/@ConsenSys/ethereum-bitcoin-plus-everything-a506dc780106" TargetMode="External"/><Relationship Id="rId2" Type="http://schemas.openxmlformats.org/officeDocument/2006/relationships/image" Target="../media/image76.png"/><Relationship Id="rId1" Type="http://schemas.openxmlformats.org/officeDocument/2006/relationships/slideLayout" Target="../slideLayouts/slideLayout87.xml"/></Relationships>
</file>

<file path=ppt/slides/_rels/slide121.xml.rels><?xml version="1.0" encoding="UTF-8" standalone="yes"?>
<Relationships xmlns="http://schemas.openxmlformats.org/package/2006/relationships"><Relationship Id="rId3" Type="http://schemas.openxmlformats.org/officeDocument/2006/relationships/hyperlink" Target="https://github.com/ethereum/wiki/wiki/White-Paper" TargetMode="External"/><Relationship Id="rId2" Type="http://schemas.openxmlformats.org/officeDocument/2006/relationships/hyperlink" Target="https://ethereum.org/" TargetMode="External"/><Relationship Id="rId1" Type="http://schemas.openxmlformats.org/officeDocument/2006/relationships/slideLayout" Target="../slideLayouts/slideLayout87.xml"/><Relationship Id="rId5" Type="http://schemas.openxmlformats.org/officeDocument/2006/relationships/image" Target="../media/image78.png"/><Relationship Id="rId4" Type="http://schemas.openxmlformats.org/officeDocument/2006/relationships/image" Target="../media/image77.png"/></Relationships>
</file>

<file path=ppt/slides/_rels/slide12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9.jpe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4.xml"/><Relationship Id="rId16" Type="http://schemas.openxmlformats.org/officeDocument/2006/relationships/hyperlink" Target="https://drive.google.com/file/d/1oSuqcBzQR1FeS9zBUucD-t7sSAHyUhuC/view" TargetMode="External"/><Relationship Id="rId1" Type="http://schemas.openxmlformats.org/officeDocument/2006/relationships/slideLayout" Target="../slideLayouts/slideLayout110.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hyperlink" Target="http://www.hyperledger.org/" TargetMode="External"/><Relationship Id="rId9" Type="http://schemas.openxmlformats.org/officeDocument/2006/relationships/image" Target="../media/image84.png"/><Relationship Id="rId14" Type="http://schemas.openxmlformats.org/officeDocument/2006/relationships/image" Target="../media/image89.png"/></Relationships>
</file>

<file path=ppt/slides/_rels/slide123.xml.rels><?xml version="1.0" encoding="UTF-8" standalone="yes"?>
<Relationships xmlns="http://schemas.openxmlformats.org/package/2006/relationships"><Relationship Id="rId3" Type="http://schemas.openxmlformats.org/officeDocument/2006/relationships/hyperlink" Target="http://explore-ip.com/2017_Comparison-of-Ethereum-Hyperledger-Corda.pdf" TargetMode="External"/><Relationship Id="rId2" Type="http://schemas.openxmlformats.org/officeDocument/2006/relationships/image" Target="../media/image91.png"/><Relationship Id="rId1" Type="http://schemas.openxmlformats.org/officeDocument/2006/relationships/slideLayout" Target="../slideLayouts/slideLayout100.xml"/><Relationship Id="rId4" Type="http://schemas.openxmlformats.org/officeDocument/2006/relationships/hyperlink" Target="https://arxiv.org/pdf/1801.10228v2.pdf"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100.xml"/><Relationship Id="rId4" Type="http://schemas.openxmlformats.org/officeDocument/2006/relationships/hyperlink" Target="https://hyperledger.org/projects/fabric"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s://drive.google.com/file/d/1oSuqcBzQR1FeS9zBUucD-t7sSAHyUhuC/view" TargetMode="External"/><Relationship Id="rId2" Type="http://schemas.openxmlformats.org/officeDocument/2006/relationships/hyperlink" Target="https://ibm-blockchain.github.io/develop/" TargetMode="External"/><Relationship Id="rId1" Type="http://schemas.openxmlformats.org/officeDocument/2006/relationships/slideLayout" Target="../slideLayouts/slideLayout100.xml"/><Relationship Id="rId5" Type="http://schemas.openxmlformats.org/officeDocument/2006/relationships/image" Target="../media/image95.png"/><Relationship Id="rId4" Type="http://schemas.openxmlformats.org/officeDocument/2006/relationships/image" Target="../media/image94.png"/></Relationships>
</file>

<file path=ppt/slides/_rels/slide126.xml.rels><?xml version="1.0" encoding="UTF-8" standalone="yes"?>
<Relationships xmlns="http://schemas.openxmlformats.org/package/2006/relationships"><Relationship Id="rId3" Type="http://schemas.openxmlformats.org/officeDocument/2006/relationships/hyperlink" Target="https://spectrum.ieee.org/computing/networks/do-you-need-a-blockchain" TargetMode="External"/><Relationship Id="rId2" Type="http://schemas.openxmlformats.org/officeDocument/2006/relationships/image" Target="../media/image96.png"/><Relationship Id="rId1" Type="http://schemas.openxmlformats.org/officeDocument/2006/relationships/slideLayout" Target="../slideLayouts/slideLayout100.xml"/></Relationships>
</file>

<file path=ppt/slides/_rels/slide127.xml.rels><?xml version="1.0" encoding="UTF-8" standalone="yes"?>
<Relationships xmlns="http://schemas.openxmlformats.org/package/2006/relationships"><Relationship Id="rId3" Type="http://schemas.openxmlformats.org/officeDocument/2006/relationships/hyperlink" Target="http://betathoughts.blogspot.com/2007/06/brief-history-of-consensus-2pc-and.html" TargetMode="External"/><Relationship Id="rId2" Type="http://schemas.openxmlformats.org/officeDocument/2006/relationships/hyperlink" Target="https://groups.csail.mit.edu/tds/papers/Lynch/jacm85.pdf" TargetMode="External"/><Relationship Id="rId1" Type="http://schemas.openxmlformats.org/officeDocument/2006/relationships/slideLayout" Target="../slideLayouts/slideLayout100.xml"/></Relationships>
</file>

<file path=ppt/slides/_rels/slide128.xml.rels><?xml version="1.0" encoding="UTF-8" standalone="yes"?>
<Relationships xmlns="http://schemas.openxmlformats.org/package/2006/relationships"><Relationship Id="rId8" Type="http://schemas.openxmlformats.org/officeDocument/2006/relationships/hyperlink" Target="https://ripple.com/files/ripple_consensus_whitepaper.pdf" TargetMode="External"/><Relationship Id="rId3" Type="http://schemas.openxmlformats.org/officeDocument/2006/relationships/hyperlink" Target="https://lamport.azurewebsites.net/pubs/paxos-simple.pdf" TargetMode="External"/><Relationship Id="rId7" Type="http://schemas.openxmlformats.org/officeDocument/2006/relationships/hyperlink" Target="https://arxiv.org/pdf/1603.07351.pdf" TargetMode="External"/><Relationship Id="rId2" Type="http://schemas.openxmlformats.org/officeDocument/2006/relationships/hyperlink" Target="http://the-paper-trail.org/blog/consensus-protocols-two-phase-commit/" TargetMode="External"/><Relationship Id="rId1" Type="http://schemas.openxmlformats.org/officeDocument/2006/relationships/slideLayout" Target="../slideLayouts/slideLayout100.xml"/><Relationship Id="rId6" Type="http://schemas.openxmlformats.org/officeDocument/2006/relationships/hyperlink" Target="http://www.cs.cornell.edu/lorenzo/papers/fab.pdf" TargetMode="External"/><Relationship Id="rId5" Type="http://schemas.openxmlformats.org/officeDocument/2006/relationships/hyperlink" Target="http://pmg.csail.mit.edu/papers/osdi99.pdf" TargetMode="External"/><Relationship Id="rId4" Type="http://schemas.openxmlformats.org/officeDocument/2006/relationships/hyperlink" Target="https://raft.github.io/"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ibm.co/2jGYRNE" TargetMode="External"/><Relationship Id="rId2" Type="http://schemas.openxmlformats.org/officeDocument/2006/relationships/image" Target="../media/image97.png"/><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hyperlink" Target="http://www.ise.tu-berlin.de/fileadmin/fg308/publications/2017/2017-tai-eberhardt-klems-SALT.pdf" TargetMode="External"/><Relationship Id="rId2" Type="http://schemas.openxmlformats.org/officeDocument/2006/relationships/hyperlink" Target="http://hackingdistributed.com/2016/03/01/bitcoin-guarantees-strong-not-eventual-consistency/" TargetMode="External"/><Relationship Id="rId1" Type="http://schemas.openxmlformats.org/officeDocument/2006/relationships/slideLayout" Target="../slideLayouts/slideLayout100.xml"/></Relationships>
</file>

<file path=ppt/slides/_rels/slide1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00.xml"/><Relationship Id="rId4" Type="http://schemas.openxmlformats.org/officeDocument/2006/relationships/hyperlink" Target="http://www.hashcash.org/papers/announce.txt" TargetMode="External"/></Relationships>
</file>

<file path=ppt/slides/_rels/slide132.xml.rels><?xml version="1.0" encoding="UTF-8" standalone="yes"?>
<Relationships xmlns="http://schemas.openxmlformats.org/package/2006/relationships"><Relationship Id="rId2" Type="http://schemas.openxmlformats.org/officeDocument/2006/relationships/hyperlink" Target="https://en.wikipedia.org/wiki/Hashcash" TargetMode="External"/><Relationship Id="rId1" Type="http://schemas.openxmlformats.org/officeDocument/2006/relationships/slideLayout" Target="../slideLayouts/slideLayout100.xml"/></Relationships>
</file>

<file path=ppt/slides/_rels/slide13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00.xml"/></Relationships>
</file>

<file path=ppt/slides/_rels/slide137.xml.rels><?xml version="1.0" encoding="UTF-8" standalone="yes"?>
<Relationships xmlns="http://schemas.openxmlformats.org/package/2006/relationships"><Relationship Id="rId3" Type="http://schemas.openxmlformats.org/officeDocument/2006/relationships/hyperlink" Target="https://ripple.com/xrp/" TargetMode="External"/><Relationship Id="rId2" Type="http://schemas.openxmlformats.org/officeDocument/2006/relationships/hyperlink" Target="https://steemit.com/cryptocurrency/@steemhoops99/transaction-speed-bitcoin-visa-iota-paypal" TargetMode="External"/><Relationship Id="rId1" Type="http://schemas.openxmlformats.org/officeDocument/2006/relationships/slideLayout" Target="../slideLayouts/slideLayout100.xml"/></Relationships>
</file>

<file path=ppt/slides/_rels/slide1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0.xml"/></Relationships>
</file>

<file path=ppt/slides/_rels/slide1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00.xml"/><Relationship Id="rId5" Type="http://schemas.openxmlformats.org/officeDocument/2006/relationships/hyperlink" Target="https://iota.org/IOTA_Whitepaper.pdf" TargetMode="External"/><Relationship Id="rId4" Type="http://schemas.openxmlformats.org/officeDocument/2006/relationships/hyperlink" Target="https://steemit.com/cryptocurrency/@steemhoops99/transaction-speed-bitcoin-visa-iota-paypa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0.xml"/></Relationships>
</file>

<file path=ppt/slides/_rels/slide1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0.xml"/></Relationships>
</file>

<file path=ppt/slides/_rels/slide14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0.xml"/></Relationships>
</file>

<file path=ppt/slides/_rels/slide1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0.xml"/></Relationships>
</file>

<file path=ppt/slides/_rels/slide1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0.xml"/></Relationships>
</file>

<file path=ppt/slides/_rels/slide1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0.xml"/></Relationships>
</file>

<file path=ppt/slides/_rels/slide1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00.xml"/></Relationships>
</file>

<file path=ppt/slides/_rels/slide1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0.xml"/></Relationships>
</file>

<file path=ppt/slides/_rels/slide1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00.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ANRGUSC/SDPP" TargetMode="External"/><Relationship Id="rId2" Type="http://schemas.openxmlformats.org/officeDocument/2006/relationships/image" Target="../media/image106.png"/><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10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time.com/2942212/california-bitcoin-legalize/"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5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hyperlink" Target="https://en.wikipedia.org/wiki/Computer_program" TargetMode="Externa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5.xml"/></Relationships>
</file>

<file path=ppt/slides/_rels/slide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1523880" y="1122480"/>
            <a:ext cx="9143640" cy="2387160"/>
          </a:xfrm>
          <a:prstGeom prst="rect">
            <a:avLst/>
          </a:prstGeom>
          <a:noFill/>
          <a:ln>
            <a:noFill/>
          </a:ln>
        </p:spPr>
        <p:txBody>
          <a:bodyPr anchor="b"/>
          <a:lstStyle/>
          <a:p>
            <a:pPr algn="ctr">
              <a:lnSpc>
                <a:spcPct val="100000"/>
              </a:lnSpc>
            </a:pPr>
            <a:r>
              <a:rPr lang="pt-BR" sz="6000" b="0" strike="noStrike" spc="-1" dirty="0" err="1">
                <a:solidFill>
                  <a:srgbClr val="000000"/>
                </a:solidFill>
                <a:latin typeface="+mj-lt"/>
              </a:rPr>
              <a:t>Blockchain</a:t>
            </a:r>
            <a:endParaRPr lang="pt-BR" sz="6000" b="0" strike="noStrike" spc="-1" dirty="0">
              <a:solidFill>
                <a:srgbClr val="000000"/>
              </a:solidFill>
              <a:latin typeface="+mj-lt"/>
            </a:endParaRPr>
          </a:p>
        </p:txBody>
      </p:sp>
      <p:sp>
        <p:nvSpPr>
          <p:cNvPr id="420" name="TextShape 2"/>
          <p:cNvSpPr txBox="1"/>
          <p:nvPr/>
        </p:nvSpPr>
        <p:spPr>
          <a:xfrm>
            <a:off x="1523880" y="3602160"/>
            <a:ext cx="9143640" cy="1655280"/>
          </a:xfrm>
          <a:prstGeom prst="rect">
            <a:avLst/>
          </a:prstGeom>
          <a:noFill/>
          <a:ln>
            <a:noFill/>
          </a:ln>
        </p:spPr>
        <p:txBody>
          <a:bodyPr/>
          <a:lstStyle/>
          <a:p>
            <a:pPr algn="ctr">
              <a:lnSpc>
                <a:spcPct val="100000"/>
              </a:lnSpc>
              <a:spcBef>
                <a:spcPts val="1001"/>
              </a:spcBef>
            </a:pPr>
            <a:endParaRPr lang="pt-BR" sz="2400" b="0" strike="noStrike" spc="-1" dirty="0">
              <a:latin typeface="+mj-lt"/>
            </a:endParaRPr>
          </a:p>
          <a:p>
            <a:pPr algn="ctr">
              <a:lnSpc>
                <a:spcPct val="100000"/>
              </a:lnSpc>
              <a:spcBef>
                <a:spcPts val="1001"/>
              </a:spcBef>
            </a:pPr>
            <a:r>
              <a:rPr lang="pt-BR" sz="2400" b="0" strike="noStrike" spc="-1" dirty="0">
                <a:solidFill>
                  <a:srgbClr val="000000"/>
                </a:solidFill>
                <a:latin typeface="+mj-lt"/>
              </a:rPr>
              <a:t>Allan Edgard Silva Freitas - PPGESP-IFBA</a:t>
            </a:r>
            <a:endParaRPr lang="pt-BR" sz="2400" b="0" strike="noStrike" spc="-1" dirty="0">
              <a:latin typeface="+mj-lt"/>
            </a:endParaRPr>
          </a:p>
        </p:txBody>
      </p:sp>
      <p:pic>
        <p:nvPicPr>
          <p:cNvPr id="6" name="Picture 4" descr="Resultado de imagem para IFBA logo">
            <a:extLst>
              <a:ext uri="{FF2B5EF4-FFF2-40B4-BE49-F238E27FC236}">
                <a16:creationId xmlns:a16="http://schemas.microsoft.com/office/drawing/2014/main" id="{54B2B614-5CEB-441F-A82C-EBA4EF449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412" y="4738408"/>
            <a:ext cx="1038063" cy="10380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ite Logo">
            <a:extLst>
              <a:ext uri="{FF2B5EF4-FFF2-40B4-BE49-F238E27FC236}">
                <a16:creationId xmlns:a16="http://schemas.microsoft.com/office/drawing/2014/main" id="{2529C3DD-DC83-4A16-90FA-4344ABAAC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475" y="4690701"/>
            <a:ext cx="4613289" cy="9149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rPr>
              <a:t>Sistemas Centralizados</a:t>
            </a:r>
          </a:p>
        </p:txBody>
      </p:sp>
      <p:sp>
        <p:nvSpPr>
          <p:cNvPr id="447" name="TextShape 2"/>
          <p:cNvSpPr txBox="1"/>
          <p:nvPr/>
        </p:nvSpPr>
        <p:spPr>
          <a:xfrm>
            <a:off x="838080" y="1825560"/>
            <a:ext cx="10515240" cy="4350960"/>
          </a:xfrm>
          <a:prstGeom prst="rect">
            <a:avLst/>
          </a:prstGeom>
          <a:noFill/>
          <a:ln>
            <a:noFill/>
          </a:ln>
        </p:spPr>
        <p:txBody>
          <a:bodyPr>
            <a:normAutofit lnSpcReduction="10000"/>
          </a:bodyPr>
          <a:lstStyle/>
          <a:p>
            <a:pPr marL="228600" indent="-228240">
              <a:lnSpc>
                <a:spcPct val="90000"/>
              </a:lnSpc>
              <a:spcBef>
                <a:spcPts val="1001"/>
              </a:spcBef>
              <a:buClr>
                <a:srgbClr val="000000"/>
              </a:buClr>
              <a:buFont typeface="Arial"/>
              <a:buChar char="•"/>
            </a:pPr>
            <a:r>
              <a:rPr lang="pt-BR" sz="2800" b="0" strike="noStrike" spc="-1">
                <a:solidFill>
                  <a:srgbClr val="000000"/>
                </a:solidFill>
              </a:rPr>
              <a:t>Confiança Incondicional (</a:t>
            </a:r>
            <a:r>
              <a:rPr lang="pt-BR" sz="2800" b="0" i="1" strike="noStrike" spc="-1">
                <a:solidFill>
                  <a:srgbClr val="000000"/>
                </a:solidFill>
              </a:rPr>
              <a:t>trust the owner</a:t>
            </a:r>
            <a:r>
              <a:rPr lang="pt-BR" sz="2800" b="0" strike="noStrike" spc="-1">
                <a:solidFill>
                  <a:srgbClr val="000000"/>
                </a:solidFill>
              </a:rPr>
              <a:t>)</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Proprietário pode violar regras</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Sistemas emulam princípios hierárquicos da vida moderna</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i="1" strike="noStrike" spc="-1">
                <a:solidFill>
                  <a:srgbClr val="000000"/>
                </a:solidFill>
              </a:rPr>
              <a:t>Single Point of Failure</a:t>
            </a:r>
            <a:endParaRPr lang="pt-BR" sz="2800" b="0" strike="noStrike" spc="-1">
              <a:solidFill>
                <a:srgbClr val="000000"/>
              </a:solidFill>
            </a:endParaRP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i="1" strike="noStrike" spc="-1">
                <a:solidFill>
                  <a:srgbClr val="000000"/>
                </a:solidFill>
              </a:rPr>
              <a:t>Censorship</a:t>
            </a:r>
            <a:endParaRPr lang="pt-BR" sz="2800" b="0" strike="noStrike" spc="-1">
              <a:solidFill>
                <a:srgbClr val="000000"/>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
          <p:cNvPicPr/>
          <p:nvPr/>
        </p:nvPicPr>
        <p:blipFill>
          <a:blip r:embed="rId2"/>
          <a:stretch/>
        </p:blipFill>
        <p:spPr>
          <a:xfrm>
            <a:off x="117360" y="0"/>
            <a:ext cx="11958120" cy="6857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Proof of Stake</a:t>
            </a:r>
            <a:endParaRPr lang="pt-BR" sz="4400" b="0" strike="noStrike" spc="-1">
              <a:solidFill>
                <a:srgbClr val="000000"/>
              </a:solidFill>
              <a:latin typeface="Calibri"/>
            </a:endParaRPr>
          </a:p>
        </p:txBody>
      </p:sp>
      <p:sp>
        <p:nvSpPr>
          <p:cNvPr id="1046" name="TextShape 2"/>
          <p:cNvSpPr txBox="1"/>
          <p:nvPr/>
        </p:nvSpPr>
        <p:spPr>
          <a:xfrm>
            <a:off x="838080" y="1825560"/>
            <a:ext cx="10515240" cy="4350960"/>
          </a:xfrm>
          <a:prstGeom prst="rect">
            <a:avLst/>
          </a:prstGeom>
          <a:noFill/>
          <a:ln>
            <a:noFill/>
          </a:ln>
        </p:spPr>
        <p:txBody>
          <a:bodyPr>
            <a:normAutofit fontScale="92500" lnSpcReduction="20000"/>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É necessário alocar uma quantidade de moedas para este processo e caso tente comprometer ou alterar o bloco perderá suas moedas. </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Isto em teoria garante a integridade dos participantes.</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No PoS este processo é chamado de bloco forjado e não minado como no caso de PoW.</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Há diferentes moedas que usam este algoritmo de consenso e diversas formas de PoS também. </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Em algumas o rateio de novas moedas é feito de forma proporcional as moedas existentes, em outras todas as moedas foram pré-criadas assim cada bloco novo não dá recompensa, o criador apenas recebe as taxas das transações processadas naquele bloco.</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POS também criticado por beneficiar de </a:t>
            </a:r>
            <a:r>
              <a:rPr lang="pt-BR" sz="2800" b="1" strike="noStrike" spc="-1">
                <a:solidFill>
                  <a:srgbClr val="000000"/>
                </a:solidFill>
                <a:latin typeface="Calibri"/>
              </a:rPr>
              <a:t>forma desproporcional os grandes detentores de moeda.</a:t>
            </a:r>
            <a:endParaRPr lang="pt-BR" sz="2800" b="0" strike="noStrike" spc="-1">
              <a:solidFill>
                <a:srgbClr val="000000"/>
              </a:solid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Proof of Capacity</a:t>
            </a:r>
            <a:endParaRPr lang="pt-BR" sz="4400" b="0" strike="noStrike" spc="-1">
              <a:solidFill>
                <a:srgbClr val="000000"/>
              </a:solidFill>
              <a:latin typeface="Calibri"/>
            </a:endParaRPr>
          </a:p>
        </p:txBody>
      </p:sp>
      <p:sp>
        <p:nvSpPr>
          <p:cNvPr id="1048" name="TextShape 2"/>
          <p:cNvSpPr txBox="1"/>
          <p:nvPr/>
        </p:nvSpPr>
        <p:spPr>
          <a:xfrm>
            <a:off x="838080" y="1825560"/>
            <a:ext cx="10515240" cy="43509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A forma de mineração PoC, muito menos conhecida e utilizada, neste caso é usado espaço no HD do minerador como prova de capacidade. É semelhante ao PoS por ser um sorteio, porém nesse caso quanto mais espaço no HD disponível maior a chance de ser o criador do próximo bloco.</a:t>
            </a:r>
          </a:p>
        </p:txBody>
      </p:sp>
      <p:pic>
        <p:nvPicPr>
          <p:cNvPr id="1049" name="Picture 2"/>
          <p:cNvPicPr/>
          <p:nvPr/>
        </p:nvPicPr>
        <p:blipFill>
          <a:blip r:embed="rId2"/>
          <a:stretch/>
        </p:blipFill>
        <p:spPr>
          <a:xfrm>
            <a:off x="0" y="3833280"/>
            <a:ext cx="12191760" cy="2120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Proof of Capacity</a:t>
            </a:r>
            <a:endParaRPr lang="pt-BR" sz="4400" b="0" strike="noStrike" spc="-1">
              <a:solidFill>
                <a:srgbClr val="000000"/>
              </a:solidFill>
              <a:latin typeface="Calibri"/>
            </a:endParaRPr>
          </a:p>
        </p:txBody>
      </p:sp>
      <p:sp>
        <p:nvSpPr>
          <p:cNvPr id="1051" name="TextShape 2"/>
          <p:cNvSpPr txBox="1"/>
          <p:nvPr/>
        </p:nvSpPr>
        <p:spPr>
          <a:xfrm>
            <a:off x="838080" y="1698120"/>
            <a:ext cx="10783440" cy="30711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A capacidade é utilizada por </a:t>
            </a:r>
            <a:r>
              <a:rPr lang="pt-BR" sz="2800" b="0" i="1" strike="noStrike" spc="-1">
                <a:solidFill>
                  <a:srgbClr val="000000"/>
                </a:solidFill>
                <a:latin typeface="Calibri"/>
              </a:rPr>
              <a:t>plotting</a:t>
            </a:r>
            <a:r>
              <a:rPr lang="pt-BR" sz="2800" b="0" strike="noStrike" spc="-1">
                <a:solidFill>
                  <a:srgbClr val="000000"/>
                </a:solidFill>
                <a:latin typeface="Calibri"/>
              </a:rPr>
              <a:t>. De acordo com o tamanho do disco, pode demorar dias ou mesmo semanas para criar um arquivo plot. </a:t>
            </a:r>
            <a:r>
              <a:rPr lang="pt-BR" sz="2800" b="0" i="1" strike="noStrike" spc="-1">
                <a:solidFill>
                  <a:srgbClr val="000000"/>
                </a:solidFill>
                <a:latin typeface="Calibri"/>
              </a:rPr>
              <a:t>Plotting</a:t>
            </a:r>
            <a:r>
              <a:rPr lang="pt-BR" sz="2800" b="0" strike="noStrike" spc="-1">
                <a:solidFill>
                  <a:srgbClr val="000000"/>
                </a:solidFill>
                <a:latin typeface="Calibri"/>
              </a:rPr>
              <a:t> usa um hash muito lento chamado Shabal. Mais espaço alocado para plotting, mais nonces podem ser armazenados. Um </a:t>
            </a:r>
            <a:r>
              <a:rPr lang="pt-BR" sz="2800" b="0" i="1" strike="noStrike" spc="-1">
                <a:solidFill>
                  <a:srgbClr val="000000"/>
                </a:solidFill>
                <a:latin typeface="Calibri"/>
              </a:rPr>
              <a:t>nonce</a:t>
            </a:r>
            <a:r>
              <a:rPr lang="pt-BR" sz="2800" b="0" strike="noStrike" spc="-1">
                <a:solidFill>
                  <a:srgbClr val="000000"/>
                </a:solidFill>
                <a:latin typeface="Calibri"/>
              </a:rPr>
              <a:t> possui 8192 </a:t>
            </a:r>
            <a:r>
              <a:rPr lang="pt-BR" sz="2800" b="0" i="1" strike="noStrike" spc="-1">
                <a:solidFill>
                  <a:srgbClr val="000000"/>
                </a:solidFill>
                <a:latin typeface="Calibri"/>
              </a:rPr>
              <a:t>hashes</a:t>
            </a:r>
            <a:r>
              <a:rPr lang="pt-BR" sz="2800" b="0" strike="noStrike" spc="-1">
                <a:solidFill>
                  <a:srgbClr val="000000"/>
                </a:solidFill>
                <a:latin typeface="Calibri"/>
              </a:rPr>
              <a:t> organizados em pares chamados de </a:t>
            </a:r>
            <a:r>
              <a:rPr lang="pt-BR" sz="2800" b="0" i="1" strike="noStrike" spc="-1">
                <a:solidFill>
                  <a:srgbClr val="000000"/>
                </a:solidFill>
                <a:latin typeface="Calibri"/>
              </a:rPr>
              <a:t>scoops</a:t>
            </a:r>
            <a:r>
              <a:rPr lang="pt-BR" sz="2800" b="0" strike="noStrike" spc="-1">
                <a:solidFill>
                  <a:srgbClr val="000000"/>
                </a:solidFill>
                <a:latin typeface="Calibri"/>
              </a:rPr>
              <a:t>. </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Desde que estes hashes são de difícil cálculo, são pre-computados e armazenados em disco. </a:t>
            </a:r>
          </a:p>
        </p:txBody>
      </p:sp>
      <p:pic>
        <p:nvPicPr>
          <p:cNvPr id="1052" name="Picture 2"/>
          <p:cNvPicPr/>
          <p:nvPr/>
        </p:nvPicPr>
        <p:blipFill>
          <a:blip r:embed="rId2"/>
          <a:stretch/>
        </p:blipFill>
        <p:spPr>
          <a:xfrm>
            <a:off x="198720" y="4769640"/>
            <a:ext cx="12191760" cy="2120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Proof of Capacity</a:t>
            </a:r>
            <a:endParaRPr lang="pt-BR" sz="4400" b="0" strike="noStrike" spc="-1">
              <a:solidFill>
                <a:srgbClr val="000000"/>
              </a:solidFill>
              <a:latin typeface="Calibri"/>
            </a:endParaRPr>
          </a:p>
        </p:txBody>
      </p:sp>
      <p:sp>
        <p:nvSpPr>
          <p:cNvPr id="1054" name="TextShape 2"/>
          <p:cNvSpPr txBox="1"/>
          <p:nvPr/>
        </p:nvSpPr>
        <p:spPr>
          <a:xfrm>
            <a:off x="838080" y="1698120"/>
            <a:ext cx="10902960" cy="3284280"/>
          </a:xfrm>
          <a:prstGeom prst="rect">
            <a:avLst/>
          </a:prstGeom>
          <a:noFill/>
          <a:ln>
            <a:noFill/>
          </a:ln>
        </p:spPr>
        <p:txBody>
          <a:bodyPr>
            <a:normAutofit fontScale="92500" lnSpcReduction="10000"/>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Durante o tempo de mineração gera-se um </a:t>
            </a:r>
            <a:r>
              <a:rPr lang="pt-BR" sz="2800" b="0" i="1" strike="noStrike" spc="-1">
                <a:solidFill>
                  <a:srgbClr val="000000"/>
                </a:solidFill>
                <a:latin typeface="Calibri"/>
              </a:rPr>
              <a:t>scoop number </a:t>
            </a:r>
            <a:r>
              <a:rPr lang="pt-BR" sz="2800" b="0" strike="noStrike" spc="-1">
                <a:solidFill>
                  <a:srgbClr val="000000"/>
                </a:solidFill>
                <a:latin typeface="Calibri"/>
              </a:rPr>
              <a:t>entre 0 e 4095. Este scoop permite calcular um deadline para cada </a:t>
            </a:r>
            <a:r>
              <a:rPr lang="pt-BR" sz="2800" b="0" i="1" strike="noStrike" spc="-1">
                <a:solidFill>
                  <a:srgbClr val="000000"/>
                </a:solidFill>
                <a:latin typeface="Calibri"/>
              </a:rPr>
              <a:t>nonce</a:t>
            </a:r>
            <a:r>
              <a:rPr lang="pt-BR" sz="2800" b="0" strike="noStrike" spc="-1">
                <a:solidFill>
                  <a:srgbClr val="000000"/>
                </a:solidFill>
                <a:latin typeface="Calibri"/>
              </a:rPr>
              <a:t> gerado (maior capacidade, mais nonces). Após calculados todos os deadlines, é obtido o menor deadline que representa o tempo em segundos que deve-se aguardar antes de ter permissão de forjar um bloco. Se ninguém forjar um bloco neste período, pode-se forjar o bloco e reclamar a inserção do mesmo na blockchain.</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Beneficia donos de maior capacidade de armazenamento.</a:t>
            </a:r>
            <a:br/>
            <a:r>
              <a:rPr lang="pt-BR" sz="2800" b="0" strike="noStrike" spc="-1">
                <a:solidFill>
                  <a:srgbClr val="000000"/>
                </a:solidFill>
                <a:latin typeface="Calibri"/>
              </a:rPr>
              <a:t> </a:t>
            </a:r>
          </a:p>
        </p:txBody>
      </p:sp>
      <p:pic>
        <p:nvPicPr>
          <p:cNvPr id="1055" name="Picture 2"/>
          <p:cNvPicPr/>
          <p:nvPr/>
        </p:nvPicPr>
        <p:blipFill>
          <a:blip r:embed="rId2"/>
          <a:stretch/>
        </p:blipFill>
        <p:spPr>
          <a:xfrm>
            <a:off x="198720" y="4769640"/>
            <a:ext cx="12191760" cy="2120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Delegated Proof of Stake</a:t>
            </a:r>
            <a:endParaRPr lang="pt-BR" sz="4400" b="0" strike="noStrike" spc="-1">
              <a:solidFill>
                <a:srgbClr val="000000"/>
              </a:solidFill>
              <a:latin typeface="Calibri"/>
            </a:endParaRPr>
          </a:p>
        </p:txBody>
      </p:sp>
      <p:sp>
        <p:nvSpPr>
          <p:cNvPr id="1057" name="TextShape 2"/>
          <p:cNvSpPr txBox="1"/>
          <p:nvPr/>
        </p:nvSpPr>
        <p:spPr>
          <a:xfrm>
            <a:off x="838080" y="1825560"/>
            <a:ext cx="5181120" cy="43509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Similar ao  Proof of Stake (POS) nos seguintes sentidos:</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Quanto mais moedas se possui, mais influência terá no processo de criação de novo blocos;</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Novos blocos são forjados e não minerados;</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Exige um colateral para execução da tarefa que será perdido caso tente manipular o processo.</a:t>
            </a:r>
          </a:p>
          <a:p>
            <a:pPr>
              <a:lnSpc>
                <a:spcPct val="90000"/>
              </a:lnSpc>
              <a:spcBef>
                <a:spcPts val="1001"/>
              </a:spcBef>
            </a:pPr>
            <a:endParaRPr lang="pt-BR" sz="2800" b="0" strike="noStrike" spc="-1">
              <a:solidFill>
                <a:srgbClr val="000000"/>
              </a:solidFill>
              <a:latin typeface="Calibri"/>
            </a:endParaRPr>
          </a:p>
        </p:txBody>
      </p:sp>
      <p:sp>
        <p:nvSpPr>
          <p:cNvPr id="1058" name="TextShape 3"/>
          <p:cNvSpPr txBox="1"/>
          <p:nvPr/>
        </p:nvSpPr>
        <p:spPr>
          <a:xfrm>
            <a:off x="6172200" y="1825560"/>
            <a:ext cx="5181120" cy="4350960"/>
          </a:xfrm>
          <a:prstGeom prst="rect">
            <a:avLst/>
          </a:prstGeom>
          <a:noFill/>
          <a:ln>
            <a:noFill/>
          </a:ln>
        </p:spPr>
        <p:txBody>
          <a:bodyPr>
            <a:normAutofit lnSpcReduction="10000"/>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O modelo remete, de certa forma, a um modelo democrático, pois detentores da moeda tem poder de voto de acordo com a quantidade de moedas que possuem. </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Podendo eleger “delegates/witnesses” ou representantes/testemunhas que serão parte do grupo de criação dos novos blocos.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Delegated Proof of Stake</a:t>
            </a:r>
            <a:endParaRPr lang="pt-BR" sz="4400" b="0" strike="noStrike" spc="-1">
              <a:solidFill>
                <a:srgbClr val="000000"/>
              </a:solidFill>
              <a:latin typeface="Calibri"/>
            </a:endParaRPr>
          </a:p>
        </p:txBody>
      </p:sp>
      <p:sp>
        <p:nvSpPr>
          <p:cNvPr id="1060" name="TextShape 2"/>
          <p:cNvSpPr txBox="1"/>
          <p:nvPr/>
        </p:nvSpPr>
        <p:spPr>
          <a:xfrm>
            <a:off x="838080" y="1825560"/>
            <a:ext cx="10729440" cy="4350960"/>
          </a:xfrm>
          <a:prstGeom prst="rect">
            <a:avLst/>
          </a:prstGeom>
          <a:noFill/>
          <a:ln>
            <a:noFill/>
          </a:ln>
        </p:spPr>
        <p:txBody>
          <a:bodyPr>
            <a:normAutofit fontScale="92500"/>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Estes representantes se revesam para forjar os novos blocos, que são criados num prazo pré-estipulado pelo protocolo. Este prazo é previsível, normalmente de poucos segundos e permite ao blockchain processar novos blocos de forma muita mais rápida que outros modelos de consenso.</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Caso um destes representantes não execute o trabalho de forma satisfatória, os detentores da moeda podem simplesmente realocar o seu voto e efetivamente excluir este representante do processo, elegendo outra pessoa para executar a tarefa.</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Como este trabalho é remunerado, há um claro incentivo para que tais representantes se comportarem de maneira adequada.</a:t>
            </a:r>
            <a:br/>
            <a:r>
              <a:rPr lang="pt-BR" sz="2800" b="0" strike="noStrike" spc="-1">
                <a:solidFill>
                  <a:srgbClr val="000000"/>
                </a:solidFill>
                <a:latin typeface="Calibri"/>
              </a:rPr>
              <a:t>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1" name="Picture 2"/>
          <p:cNvPicPr/>
          <p:nvPr/>
        </p:nvPicPr>
        <p:blipFill>
          <a:blip r:embed="rId2"/>
          <a:stretch/>
        </p:blipFill>
        <p:spPr>
          <a:xfrm>
            <a:off x="333360" y="0"/>
            <a:ext cx="11525040" cy="6857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TextShape 1"/>
          <p:cNvSpPr txBox="1"/>
          <p:nvPr/>
        </p:nvSpPr>
        <p:spPr>
          <a:xfrm>
            <a:off x="838080" y="365040"/>
            <a:ext cx="10515240" cy="1325160"/>
          </a:xfrm>
          <a:prstGeom prst="rect">
            <a:avLst/>
          </a:prstGeom>
          <a:noFill/>
          <a:ln>
            <a:noFill/>
          </a:ln>
        </p:spPr>
        <p:txBody>
          <a:bodyPr anchor="ctr">
            <a:normAutofit/>
          </a:bodyPr>
          <a:lstStyle/>
          <a:p>
            <a:pPr>
              <a:lnSpc>
                <a:spcPct val="90000"/>
              </a:lnSpc>
            </a:pPr>
            <a:r>
              <a:rPr lang="pt-BR" sz="4000" b="0" strike="noStrike" spc="-1">
                <a:solidFill>
                  <a:srgbClr val="000000"/>
                </a:solidFill>
                <a:latin typeface="Calibri Light"/>
              </a:rPr>
              <a:t>Blockchains permissionadas x não permissionadas</a:t>
            </a:r>
            <a:endParaRPr lang="pt-BR" sz="4000" b="0" strike="noStrike" spc="-1">
              <a:solidFill>
                <a:srgbClr val="000000"/>
              </a:solidFill>
              <a:latin typeface="Calibri"/>
            </a:endParaRPr>
          </a:p>
        </p:txBody>
      </p:sp>
      <p:sp>
        <p:nvSpPr>
          <p:cNvPr id="1063"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As blockchains apresentadas até então mediam a relação de criação de blocos por meio de criptomoedas, com diferentes salvaguardas de modo que uma única entidade não tenha o controle da rede e atue de forma maliciosa.</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Estas blockchains são ditas não permissionadas pois permitem que qualquer um participe, mas a mediação requer o uso de recursos de processamento (PoW) ou armazenamento (PoC), ou mesmo a dirimir formas adequadas de escolha do próximo líder baseadas em recursos anteriores (PoS e DPoS)</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E quando conhece-se os membros a priori?</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Blockchain permissionada</a:t>
            </a:r>
            <a:endParaRPr lang="pt-BR" sz="4400" b="0" strike="noStrike" spc="-1">
              <a:solidFill>
                <a:srgbClr val="000000"/>
              </a:solidFill>
              <a:latin typeface="Calibri"/>
            </a:endParaRPr>
          </a:p>
        </p:txBody>
      </p:sp>
      <p:sp>
        <p:nvSpPr>
          <p:cNvPr id="1065"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Caso os membros sejam limitados, como, por exemplo, parceiros comerciais que transacionam entre si, mas não há uma hierarquia que permita delegar a uma única entidade o papel de 3PC (terceira parte confiável), pode-se pensar em uma blockchain restrita.</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Uso de membership (número de participantes limitado e conhecido a priori)</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Ainda assim, alguma das partes pode ser comprometida, e necessita-se de confiabilidade</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Necessidade de protocolos convencionais de consenso.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rPr>
              <a:t>Princípios da Descentralização</a:t>
            </a:r>
          </a:p>
        </p:txBody>
      </p:sp>
      <p:sp>
        <p:nvSpPr>
          <p:cNvPr id="449"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a:solidFill>
                  <a:srgbClr val="000000"/>
                </a:solidFill>
              </a:rPr>
              <a:t>Incremento do nível de independência dos componentes</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Manter o balanceamento entre a performance e os recursos aplicados</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Preservar a integridade do sistema inteiro</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EX: Facebook é centralizado, Sistema Bancário Internacional é descentralizado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CustomShape 1"/>
          <p:cNvSpPr/>
          <p:nvPr/>
        </p:nvSpPr>
        <p:spPr>
          <a:xfrm>
            <a:off x="2019240" y="500040"/>
            <a:ext cx="8152920" cy="6426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pt-BR" sz="4000" b="0" strike="noStrike" spc="-1">
                <a:solidFill>
                  <a:srgbClr val="1F497D"/>
                </a:solidFill>
                <a:latin typeface="Calibri"/>
              </a:rPr>
              <a:t>Consenso Bizantino</a:t>
            </a:r>
            <a:endParaRPr lang="pt-BR" sz="4000" b="0" strike="noStrike" spc="-1">
              <a:latin typeface="Arial"/>
            </a:endParaRPr>
          </a:p>
        </p:txBody>
      </p:sp>
      <p:sp>
        <p:nvSpPr>
          <p:cNvPr id="1067" name="CustomShape 2"/>
          <p:cNvSpPr/>
          <p:nvPr/>
        </p:nvSpPr>
        <p:spPr>
          <a:xfrm>
            <a:off x="2136600" y="857160"/>
            <a:ext cx="8152920" cy="5500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317520" indent="-317160">
              <a:lnSpc>
                <a:spcPct val="100000"/>
              </a:lnSpc>
              <a:spcBef>
                <a:spcPts val="700"/>
              </a:spcBef>
            </a:pPr>
            <a:endParaRPr lang="pt-BR" sz="1800" b="0" strike="noStrike" spc="-1">
              <a:latin typeface="Arial"/>
            </a:endParaRPr>
          </a:p>
          <a:p>
            <a:pPr marL="317520" indent="-317160">
              <a:lnSpc>
                <a:spcPct val="100000"/>
              </a:lnSpc>
              <a:spcBef>
                <a:spcPts val="700"/>
              </a:spcBef>
              <a:buClr>
                <a:srgbClr val="9BBB59"/>
              </a:buClr>
              <a:buSzPct val="60000"/>
              <a:buFont typeface="Wingdings" charset="2"/>
              <a:buChar char=""/>
            </a:pPr>
            <a:r>
              <a:rPr lang="pt-BR" sz="2900" b="0" strike="noStrike" spc="-1">
                <a:solidFill>
                  <a:srgbClr val="000000"/>
                </a:solidFill>
                <a:latin typeface="Calibri"/>
              </a:rPr>
              <a:t>No caso de falhas BIZANTINAS, o acordo no conjunto de requisições é tolerante a falhas bizantinas</a:t>
            </a:r>
            <a:endParaRPr lang="pt-BR" sz="2900" b="0" strike="noStrike" spc="-1">
              <a:latin typeface="Arial"/>
            </a:endParaRPr>
          </a:p>
          <a:p>
            <a:pPr marL="317520" indent="-317160">
              <a:lnSpc>
                <a:spcPct val="100000"/>
              </a:lnSpc>
              <a:spcBef>
                <a:spcPts val="700"/>
              </a:spcBef>
            </a:pPr>
            <a:endParaRPr lang="pt-BR" sz="2900" b="0" strike="noStrike" spc="-1">
              <a:latin typeface="Arial"/>
            </a:endParaRPr>
          </a:p>
          <a:p>
            <a:pPr marL="317520" indent="-317160">
              <a:lnSpc>
                <a:spcPct val="100000"/>
              </a:lnSpc>
              <a:spcBef>
                <a:spcPts val="700"/>
              </a:spcBef>
              <a:buClr>
                <a:srgbClr val="9BBB59"/>
              </a:buClr>
              <a:buSzPct val="60000"/>
              <a:buFont typeface="Wingdings" charset="2"/>
              <a:buChar char=""/>
            </a:pPr>
            <a:r>
              <a:rPr lang="pt-BR" sz="2900" b="0" strike="noStrike" spc="-1">
                <a:solidFill>
                  <a:srgbClr val="000000"/>
                </a:solidFill>
                <a:latin typeface="Calibri"/>
              </a:rPr>
              <a:t>Acordo BIZANTINO: O Problema dos Generais Bizantinos – LAMPORT</a:t>
            </a:r>
            <a:endParaRPr lang="pt-BR" sz="2900" b="0" strike="noStrike" spc="-1">
              <a:latin typeface="Arial"/>
            </a:endParaRPr>
          </a:p>
          <a:p>
            <a:pPr marL="317520" indent="-317160">
              <a:lnSpc>
                <a:spcPct val="100000"/>
              </a:lnSpc>
              <a:spcBef>
                <a:spcPts val="700"/>
              </a:spcBef>
            </a:pPr>
            <a:endParaRPr lang="pt-BR" sz="2900" b="0" strike="noStrike" spc="-1">
              <a:latin typeface="Arial"/>
            </a:endParaRPr>
          </a:p>
          <a:p>
            <a:pPr marL="317520" indent="-317160">
              <a:lnSpc>
                <a:spcPct val="100000"/>
              </a:lnSpc>
              <a:spcBef>
                <a:spcPts val="700"/>
              </a:spcBef>
              <a:buClr>
                <a:srgbClr val="9BBB59"/>
              </a:buClr>
              <a:buSzPct val="60000"/>
              <a:buFont typeface="Wingdings" charset="2"/>
              <a:buChar char=""/>
            </a:pPr>
            <a:r>
              <a:rPr lang="pt-BR" sz="2900" b="0" strike="noStrike" spc="-1">
                <a:solidFill>
                  <a:srgbClr val="000000"/>
                </a:solidFill>
                <a:latin typeface="Calibri"/>
              </a:rPr>
              <a:t>Tolera F réplicas bizantinas com um total de N réplicas</a:t>
            </a:r>
            <a:endParaRPr lang="pt-BR" sz="2900" b="0" strike="noStrike" spc="-1">
              <a:latin typeface="Arial"/>
            </a:endParaRPr>
          </a:p>
          <a:p>
            <a:pPr marL="638280" lvl="1" indent="-272520">
              <a:lnSpc>
                <a:spcPct val="100000"/>
              </a:lnSpc>
              <a:spcBef>
                <a:spcPts val="550"/>
              </a:spcBef>
              <a:buClr>
                <a:srgbClr val="4F81BD"/>
              </a:buClr>
              <a:buSzPct val="70000"/>
              <a:buFont typeface="Wingdings 2" charset="2"/>
              <a:buChar char=""/>
            </a:pPr>
            <a:r>
              <a:rPr lang="pt-BR" sz="2600" b="0" strike="noStrike" spc="-1">
                <a:solidFill>
                  <a:srgbClr val="000000"/>
                </a:solidFill>
                <a:latin typeface="Calibri"/>
              </a:rPr>
              <a:t>N	&gt; 3 F </a:t>
            </a:r>
            <a:endParaRPr lang="pt-BR" sz="2600" b="0" strike="noStrike" spc="-1">
              <a:latin typeface="Arial"/>
            </a:endParaRPr>
          </a:p>
          <a:p>
            <a:pPr marL="317520" indent="-317160">
              <a:lnSpc>
                <a:spcPct val="100000"/>
              </a:lnSpc>
              <a:spcBef>
                <a:spcPts val="700"/>
              </a:spcBef>
            </a:pPr>
            <a:endParaRPr lang="pt-BR" sz="26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8" name="Picture 2"/>
          <p:cNvPicPr/>
          <p:nvPr/>
        </p:nvPicPr>
        <p:blipFill>
          <a:blip r:embed="rId2"/>
          <a:stretch/>
        </p:blipFill>
        <p:spPr>
          <a:xfrm>
            <a:off x="0" y="609480"/>
            <a:ext cx="12191760" cy="5638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CustomShape 1"/>
          <p:cNvSpPr/>
          <p:nvPr/>
        </p:nvSpPr>
        <p:spPr>
          <a:xfrm>
            <a:off x="2136600" y="-25560"/>
            <a:ext cx="8152920" cy="6426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pt-BR" sz="4000" b="0" strike="noStrike" spc="-1">
                <a:solidFill>
                  <a:srgbClr val="1F497D"/>
                </a:solidFill>
                <a:latin typeface="Calibri"/>
              </a:rPr>
              <a:t>Consenso Bizantino</a:t>
            </a:r>
            <a:endParaRPr lang="pt-BR" sz="4000" b="0" strike="noStrike" spc="-1">
              <a:latin typeface="Arial"/>
            </a:endParaRPr>
          </a:p>
        </p:txBody>
      </p:sp>
      <p:sp>
        <p:nvSpPr>
          <p:cNvPr id="1070" name="CustomShape 2"/>
          <p:cNvSpPr/>
          <p:nvPr/>
        </p:nvSpPr>
        <p:spPr>
          <a:xfrm>
            <a:off x="2136600" y="857160"/>
            <a:ext cx="8152920" cy="5500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317520" indent="-317160">
              <a:lnSpc>
                <a:spcPct val="100000"/>
              </a:lnSpc>
              <a:spcBef>
                <a:spcPts val="700"/>
              </a:spcBef>
            </a:pPr>
            <a:endParaRPr lang="pt-BR" sz="1800" b="0" strike="noStrike" spc="-1">
              <a:latin typeface="Arial"/>
            </a:endParaRPr>
          </a:p>
          <a:p>
            <a:pPr marL="317520" indent="-317160">
              <a:lnSpc>
                <a:spcPct val="100000"/>
              </a:lnSpc>
              <a:spcBef>
                <a:spcPts val="700"/>
              </a:spcBef>
            </a:pPr>
            <a:endParaRPr lang="pt-BR" sz="1800" b="0" strike="noStrike" spc="-1">
              <a:latin typeface="Arial"/>
            </a:endParaRPr>
          </a:p>
          <a:p>
            <a:pPr marL="317520" indent="-317160">
              <a:lnSpc>
                <a:spcPct val="100000"/>
              </a:lnSpc>
              <a:spcBef>
                <a:spcPts val="700"/>
              </a:spcBef>
            </a:pPr>
            <a:endParaRPr lang="pt-BR" sz="1800" b="0" strike="noStrike" spc="-1">
              <a:latin typeface="Arial"/>
            </a:endParaRPr>
          </a:p>
          <a:p>
            <a:pPr marL="317520" indent="-317160">
              <a:lnSpc>
                <a:spcPct val="100000"/>
              </a:lnSpc>
              <a:spcBef>
                <a:spcPts val="700"/>
              </a:spcBef>
            </a:pPr>
            <a:endParaRPr lang="pt-BR" sz="1800" b="0" strike="noStrike" spc="-1">
              <a:latin typeface="Arial"/>
            </a:endParaRPr>
          </a:p>
          <a:p>
            <a:pPr marL="317520" indent="-317160">
              <a:lnSpc>
                <a:spcPct val="100000"/>
              </a:lnSpc>
              <a:spcBef>
                <a:spcPts val="700"/>
              </a:spcBef>
            </a:pPr>
            <a:endParaRPr lang="pt-BR" sz="1800" b="0" strike="noStrike" spc="-1">
              <a:latin typeface="Arial"/>
            </a:endParaRPr>
          </a:p>
          <a:p>
            <a:pPr marL="317520" indent="-317160">
              <a:lnSpc>
                <a:spcPct val="100000"/>
              </a:lnSpc>
              <a:spcBef>
                <a:spcPts val="700"/>
              </a:spcBef>
              <a:buClr>
                <a:srgbClr val="9BBB59"/>
              </a:buClr>
              <a:buSzPct val="60000"/>
              <a:buFont typeface="Wingdings" charset="2"/>
              <a:buChar char=""/>
            </a:pPr>
            <a:r>
              <a:rPr lang="pt-BR" sz="2400" b="0" strike="noStrike" spc="-1">
                <a:solidFill>
                  <a:srgbClr val="000000"/>
                </a:solidFill>
                <a:latin typeface="Calibri"/>
              </a:rPr>
              <a:t>Pre-prepare: Primário difunde uma requisição atribuindo uma sequencia e assinando-a digitalmente</a:t>
            </a:r>
            <a:endParaRPr lang="pt-BR" sz="2400" b="0" strike="noStrike" spc="-1">
              <a:latin typeface="Arial"/>
            </a:endParaRPr>
          </a:p>
          <a:p>
            <a:pPr marL="317520" indent="-317160">
              <a:lnSpc>
                <a:spcPct val="100000"/>
              </a:lnSpc>
              <a:spcBef>
                <a:spcPts val="700"/>
              </a:spcBef>
              <a:buClr>
                <a:srgbClr val="9BBB59"/>
              </a:buClr>
              <a:buSzPct val="60000"/>
              <a:buFont typeface="Wingdings" charset="2"/>
              <a:buChar char=""/>
            </a:pPr>
            <a:r>
              <a:rPr lang="pt-BR" sz="2400" b="0" strike="noStrike" spc="-1">
                <a:solidFill>
                  <a:srgbClr val="000000"/>
                </a:solidFill>
                <a:latin typeface="Calibri"/>
              </a:rPr>
              <a:t>Prepare: Réplicas enviam ACCEPT da requisição</a:t>
            </a:r>
            <a:endParaRPr lang="pt-BR" sz="2400" b="0" strike="noStrike" spc="-1">
              <a:latin typeface="Arial"/>
            </a:endParaRPr>
          </a:p>
          <a:p>
            <a:pPr marL="317520" indent="-317160">
              <a:lnSpc>
                <a:spcPct val="100000"/>
              </a:lnSpc>
              <a:spcBef>
                <a:spcPts val="700"/>
              </a:spcBef>
              <a:buClr>
                <a:srgbClr val="9BBB59"/>
              </a:buClr>
              <a:buSzPct val="60000"/>
              <a:buFont typeface="Wingdings" charset="2"/>
              <a:buChar char=""/>
            </a:pPr>
            <a:r>
              <a:rPr lang="pt-BR" sz="2400" b="0" strike="noStrike" spc="-1">
                <a:solidFill>
                  <a:srgbClr val="000000"/>
                </a:solidFill>
                <a:latin typeface="Calibri"/>
              </a:rPr>
              <a:t>Commit: Se ao menos 2F+1 ACCEPTS forem recebidos (incluindo ele mesmo), a réplica envia o COMMIT</a:t>
            </a:r>
            <a:endParaRPr lang="pt-BR" sz="2400" b="0" strike="noStrike" spc="-1">
              <a:latin typeface="Arial"/>
            </a:endParaRPr>
          </a:p>
          <a:p>
            <a:pPr marL="317520" indent="-317160">
              <a:lnSpc>
                <a:spcPct val="100000"/>
              </a:lnSpc>
              <a:spcBef>
                <a:spcPts val="700"/>
              </a:spcBef>
              <a:buClr>
                <a:srgbClr val="9BBB59"/>
              </a:buClr>
              <a:buSzPct val="60000"/>
              <a:buFont typeface="Wingdings" charset="2"/>
              <a:buChar char=""/>
            </a:pPr>
            <a:r>
              <a:rPr lang="pt-BR" sz="2400" b="0" strike="noStrike" spc="-1">
                <a:solidFill>
                  <a:srgbClr val="000000"/>
                </a:solidFill>
                <a:latin typeface="Calibri"/>
              </a:rPr>
              <a:t>Processing: Se 2F+1 COMMITs forem aceitos a requisição é enviada</a:t>
            </a:r>
            <a:endParaRPr lang="pt-BR" sz="2400" b="0" strike="noStrike" spc="-1">
              <a:latin typeface="Arial"/>
            </a:endParaRPr>
          </a:p>
          <a:p>
            <a:pPr marL="317520" indent="-317160">
              <a:lnSpc>
                <a:spcPct val="100000"/>
              </a:lnSpc>
              <a:spcBef>
                <a:spcPts val="700"/>
              </a:spcBef>
              <a:buClr>
                <a:srgbClr val="9BBB59"/>
              </a:buClr>
              <a:buSzPct val="60000"/>
              <a:buFont typeface="Wingdings" charset="2"/>
              <a:buChar char=""/>
            </a:pPr>
            <a:r>
              <a:rPr lang="pt-BR" sz="2400" b="0" strike="noStrike" spc="-1">
                <a:solidFill>
                  <a:srgbClr val="000000"/>
                </a:solidFill>
                <a:latin typeface="Calibri"/>
              </a:rPr>
              <a:t>Reply: O CLIENT aceita como resposta uma mesma resposta enviada por 2F+1 réplicas</a:t>
            </a:r>
            <a:endParaRPr lang="pt-BR" sz="2400" b="0" strike="noStrike" spc="-1">
              <a:latin typeface="Arial"/>
            </a:endParaRPr>
          </a:p>
          <a:p>
            <a:pPr marL="317520" indent="-317160">
              <a:lnSpc>
                <a:spcPct val="100000"/>
              </a:lnSpc>
              <a:spcBef>
                <a:spcPts val="700"/>
              </a:spcBef>
            </a:pPr>
            <a:endParaRPr lang="pt-BR" sz="2400" b="0" strike="noStrike" spc="-1">
              <a:latin typeface="Arial"/>
            </a:endParaRPr>
          </a:p>
        </p:txBody>
      </p:sp>
      <p:pic>
        <p:nvPicPr>
          <p:cNvPr id="1071" name="Picture 3"/>
          <p:cNvPicPr/>
          <p:nvPr/>
        </p:nvPicPr>
        <p:blipFill>
          <a:blip r:embed="rId3"/>
          <a:stretch/>
        </p:blipFill>
        <p:spPr>
          <a:xfrm>
            <a:off x="2711519" y="765000"/>
            <a:ext cx="5757923" cy="1888259"/>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2" name="Picture 2"/>
          <p:cNvPicPr/>
          <p:nvPr/>
        </p:nvPicPr>
        <p:blipFill>
          <a:blip r:embed="rId2"/>
          <a:stretch/>
        </p:blipFill>
        <p:spPr>
          <a:xfrm>
            <a:off x="1420920" y="0"/>
            <a:ext cx="9349920" cy="6857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
        <p:cNvGrpSpPr/>
        <p:nvPr/>
      </p:nvGrpSpPr>
      <p:grpSpPr>
        <a:xfrm>
          <a:off x="0" y="0"/>
          <a:ext cx="0" cy="0"/>
          <a:chOff x="0" y="0"/>
          <a:chExt cx="0" cy="0"/>
        </a:xfrm>
      </p:grpSpPr>
      <p:sp>
        <p:nvSpPr>
          <p:cNvPr id="1073" name="CustomShape 1"/>
          <p:cNvSpPr/>
          <p:nvPr/>
        </p:nvSpPr>
        <p:spPr>
          <a:xfrm>
            <a:off x="3218760" y="681120"/>
            <a:ext cx="682560" cy="709920"/>
          </a:xfrm>
          <a:prstGeom prst="rightArrow">
            <a:avLst>
              <a:gd name="adj1" fmla="val 50000"/>
              <a:gd name="adj2" fmla="val 50000"/>
            </a:avLst>
          </a:prstGeom>
          <a:solidFill>
            <a:srgbClr val="CC4125"/>
          </a:solidFill>
          <a:ln w="9360">
            <a:solidFill>
              <a:schemeClr val="dk2"/>
            </a:solidFill>
            <a:round/>
          </a:ln>
        </p:spPr>
        <p:style>
          <a:lnRef idx="0">
            <a:scrgbClr r="0" g="0" b="0"/>
          </a:lnRef>
          <a:fillRef idx="0">
            <a:scrgbClr r="0" g="0" b="0"/>
          </a:fillRef>
          <a:effectRef idx="0">
            <a:scrgbClr r="0" g="0" b="0"/>
          </a:effectRef>
          <a:fontRef idx="minor"/>
        </p:style>
      </p:sp>
      <p:sp>
        <p:nvSpPr>
          <p:cNvPr id="1074" name="CustomShape 2"/>
          <p:cNvSpPr/>
          <p:nvPr/>
        </p:nvSpPr>
        <p:spPr>
          <a:xfrm>
            <a:off x="203400" y="316080"/>
            <a:ext cx="2804400" cy="1439280"/>
          </a:xfrm>
          <a:prstGeom prst="rect">
            <a:avLst/>
          </a:prstGeom>
          <a:solidFill>
            <a:srgbClr val="A2C4C9"/>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marL="457200" indent="-317160">
              <a:lnSpc>
                <a:spcPct val="100000"/>
              </a:lnSpc>
              <a:buClr>
                <a:srgbClr val="000000"/>
              </a:buClr>
              <a:buFont typeface="Arial"/>
              <a:buAutoNum type="arabicPeriod"/>
            </a:pPr>
            <a:r>
              <a:rPr lang="pt-BR" sz="1400" b="0" strike="noStrike" spc="-1">
                <a:solidFill>
                  <a:srgbClr val="000000"/>
                </a:solidFill>
                <a:latin typeface="Arial"/>
                <a:ea typeface="Arial"/>
              </a:rPr>
              <a:t>Alice sends Bob</a:t>
            </a:r>
            <a:endParaRPr lang="pt-BR" sz="1400" b="0" strike="noStrike" spc="-1">
              <a:latin typeface="Arial"/>
            </a:endParaRPr>
          </a:p>
          <a:p>
            <a:pPr>
              <a:lnSpc>
                <a:spcPct val="100000"/>
              </a:lnSpc>
            </a:pPr>
            <a:r>
              <a:rPr lang="pt-BR" sz="1400" b="0" strike="noStrike" spc="-1">
                <a:solidFill>
                  <a:srgbClr val="000000"/>
                </a:solidFill>
                <a:latin typeface="Arial"/>
                <a:ea typeface="Arial"/>
              </a:rPr>
              <a:t>some bitcoins, a digitally signed transaction.</a:t>
            </a:r>
            <a:endParaRPr lang="pt-BR" sz="1400" b="0" strike="noStrike" spc="-1">
              <a:latin typeface="Arial"/>
            </a:endParaRPr>
          </a:p>
        </p:txBody>
      </p:sp>
      <p:sp>
        <p:nvSpPr>
          <p:cNvPr id="1075" name="CustomShape 3"/>
          <p:cNvSpPr/>
          <p:nvPr/>
        </p:nvSpPr>
        <p:spPr>
          <a:xfrm>
            <a:off x="8739000" y="2644200"/>
            <a:ext cx="3046320" cy="1439280"/>
          </a:xfrm>
          <a:prstGeom prst="rect">
            <a:avLst/>
          </a:prstGeom>
          <a:solidFill>
            <a:srgbClr val="A2C4C9"/>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0" strike="noStrike" spc="-1">
                <a:solidFill>
                  <a:srgbClr val="000000"/>
                </a:solidFill>
                <a:latin typeface="Arial"/>
                <a:ea typeface="Arial"/>
              </a:rPr>
              <a:t>4.  	Winner combines several hundred pending transactions into a “block”, &amp; collects fees. This happens every ~10 mins.</a:t>
            </a:r>
            <a:endParaRPr lang="pt-BR" sz="1400" b="0" strike="noStrike" spc="-1">
              <a:latin typeface="Arial"/>
            </a:endParaRPr>
          </a:p>
        </p:txBody>
      </p:sp>
      <p:sp>
        <p:nvSpPr>
          <p:cNvPr id="1076" name="CustomShape 4"/>
          <p:cNvSpPr/>
          <p:nvPr/>
        </p:nvSpPr>
        <p:spPr>
          <a:xfrm>
            <a:off x="4161240" y="316080"/>
            <a:ext cx="3194280" cy="1439280"/>
          </a:xfrm>
          <a:prstGeom prst="rect">
            <a:avLst/>
          </a:prstGeom>
          <a:solidFill>
            <a:srgbClr val="A2C4C9"/>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0" strike="noStrike" spc="-1">
                <a:solidFill>
                  <a:srgbClr val="000000"/>
                </a:solidFill>
                <a:latin typeface="Arial"/>
                <a:ea typeface="Arial"/>
              </a:rPr>
              <a:t>2.  	This and other</a:t>
            </a:r>
            <a:endParaRPr lang="pt-BR" sz="1400" b="0" strike="noStrike" spc="-1">
              <a:latin typeface="Arial"/>
            </a:endParaRPr>
          </a:p>
          <a:p>
            <a:pPr>
              <a:lnSpc>
                <a:spcPct val="100000"/>
              </a:lnSpc>
            </a:pPr>
            <a:r>
              <a:rPr lang="pt-BR" sz="1400" b="0" strike="noStrike" spc="-1">
                <a:solidFill>
                  <a:srgbClr val="000000"/>
                </a:solidFill>
                <a:latin typeface="Arial"/>
                <a:ea typeface="Arial"/>
              </a:rPr>
              <a:t>pending transactions are all broadcast to the whole network.</a:t>
            </a:r>
            <a:endParaRPr lang="pt-BR" sz="1400" b="0" strike="noStrike" spc="-1">
              <a:latin typeface="Arial"/>
            </a:endParaRPr>
          </a:p>
        </p:txBody>
      </p:sp>
      <p:sp>
        <p:nvSpPr>
          <p:cNvPr id="1077" name="CustomShape 5"/>
          <p:cNvSpPr/>
          <p:nvPr/>
        </p:nvSpPr>
        <p:spPr>
          <a:xfrm>
            <a:off x="8785080" y="316080"/>
            <a:ext cx="3046320" cy="1439280"/>
          </a:xfrm>
          <a:prstGeom prst="rect">
            <a:avLst/>
          </a:prstGeom>
          <a:solidFill>
            <a:srgbClr val="A2C4C9"/>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0" strike="noStrike" spc="-1">
                <a:solidFill>
                  <a:srgbClr val="000000"/>
                </a:solidFill>
                <a:latin typeface="Arial"/>
                <a:ea typeface="Arial"/>
              </a:rPr>
              <a:t>3.  	Miners around the </a:t>
            </a:r>
            <a:endParaRPr lang="pt-BR" sz="1400" b="0" strike="noStrike" spc="-1">
              <a:latin typeface="Arial"/>
            </a:endParaRPr>
          </a:p>
          <a:p>
            <a:pPr>
              <a:lnSpc>
                <a:spcPct val="100000"/>
              </a:lnSpc>
            </a:pPr>
            <a:r>
              <a:rPr lang="pt-BR" sz="1400" b="0" strike="noStrike" spc="-1">
                <a:solidFill>
                  <a:srgbClr val="000000"/>
                </a:solidFill>
                <a:latin typeface="Arial"/>
                <a:ea typeface="Arial"/>
              </a:rPr>
              <a:t>world race each other to solve a “Proof of Work puzzle.” </a:t>
            </a:r>
            <a:endParaRPr lang="pt-BR" sz="1400" b="0" strike="noStrike" spc="-1">
              <a:latin typeface="Arial"/>
            </a:endParaRPr>
          </a:p>
        </p:txBody>
      </p:sp>
      <p:sp>
        <p:nvSpPr>
          <p:cNvPr id="1078" name="CustomShape 6"/>
          <p:cNvSpPr/>
          <p:nvPr/>
        </p:nvSpPr>
        <p:spPr>
          <a:xfrm>
            <a:off x="8784720" y="4971960"/>
            <a:ext cx="3000240" cy="1439280"/>
          </a:xfrm>
          <a:prstGeom prst="rect">
            <a:avLst/>
          </a:prstGeom>
          <a:solidFill>
            <a:srgbClr val="A2C4C9"/>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0" strike="noStrike" spc="-1">
                <a:solidFill>
                  <a:srgbClr val="000000"/>
                </a:solidFill>
                <a:latin typeface="Arial"/>
                <a:ea typeface="Arial"/>
              </a:rPr>
              <a:t>5.  The new block is appended to the chain and broadcast to the whole network</a:t>
            </a:r>
            <a:endParaRPr lang="pt-BR" sz="1400" b="0" strike="noStrike" spc="-1">
              <a:latin typeface="Arial"/>
            </a:endParaRPr>
          </a:p>
        </p:txBody>
      </p:sp>
      <p:sp>
        <p:nvSpPr>
          <p:cNvPr id="1079" name="CustomShape 7"/>
          <p:cNvSpPr/>
          <p:nvPr/>
        </p:nvSpPr>
        <p:spPr>
          <a:xfrm>
            <a:off x="4471560" y="4912200"/>
            <a:ext cx="3194280" cy="1600560"/>
          </a:xfrm>
          <a:prstGeom prst="rect">
            <a:avLst/>
          </a:prstGeom>
          <a:solidFill>
            <a:srgbClr val="A2C4C9"/>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0" strike="noStrike" spc="-1">
                <a:solidFill>
                  <a:srgbClr val="000000"/>
                </a:solidFill>
                <a:latin typeface="Arial"/>
                <a:ea typeface="Arial"/>
              </a:rPr>
              <a:t>6.  In case of conflicts, the longest chain wins, i.e. is worked on; this results in consensus on which blocks are on the chain. </a:t>
            </a:r>
            <a:endParaRPr lang="pt-BR" sz="1400" b="0" strike="noStrike" spc="-1">
              <a:latin typeface="Arial"/>
            </a:endParaRPr>
          </a:p>
        </p:txBody>
      </p:sp>
      <p:sp>
        <p:nvSpPr>
          <p:cNvPr id="1080" name="CustomShape 8"/>
          <p:cNvSpPr/>
          <p:nvPr/>
        </p:nvSpPr>
        <p:spPr>
          <a:xfrm>
            <a:off x="227160" y="2436120"/>
            <a:ext cx="3194280" cy="1600560"/>
          </a:xfrm>
          <a:prstGeom prst="rect">
            <a:avLst/>
          </a:prstGeom>
          <a:solidFill>
            <a:srgbClr val="A2C4C9"/>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0" strike="noStrike" spc="-1">
                <a:solidFill>
                  <a:srgbClr val="000000"/>
                </a:solidFill>
                <a:latin typeface="Arial"/>
                <a:ea typeface="Arial"/>
              </a:rPr>
              <a:t>8. Bob can use wallet software to verify the transaction doesn’t involve Alice “double spending” her money.</a:t>
            </a:r>
            <a:endParaRPr lang="pt-BR" sz="1400" b="0" strike="noStrike" spc="-1">
              <a:latin typeface="Arial"/>
            </a:endParaRPr>
          </a:p>
        </p:txBody>
      </p:sp>
      <p:sp>
        <p:nvSpPr>
          <p:cNvPr id="1081" name="CustomShape 9"/>
          <p:cNvSpPr/>
          <p:nvPr/>
        </p:nvSpPr>
        <p:spPr>
          <a:xfrm>
            <a:off x="203400" y="4934520"/>
            <a:ext cx="3194280" cy="1600560"/>
          </a:xfrm>
          <a:prstGeom prst="rect">
            <a:avLst/>
          </a:prstGeom>
          <a:solidFill>
            <a:srgbClr val="A2C4C9"/>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0" strike="noStrike" spc="-1">
                <a:solidFill>
                  <a:srgbClr val="000000"/>
                </a:solidFill>
                <a:latin typeface="Arial"/>
                <a:ea typeface="Arial"/>
              </a:rPr>
              <a:t>7.  Any transaction that is 3-4 blocks into the blockchain cannot, for all practical purposes, be reversed</a:t>
            </a:r>
            <a:endParaRPr lang="pt-BR" sz="1400" b="0" strike="noStrike" spc="-1">
              <a:latin typeface="Arial"/>
            </a:endParaRPr>
          </a:p>
        </p:txBody>
      </p:sp>
      <p:sp>
        <p:nvSpPr>
          <p:cNvPr id="1082" name="CustomShape 10"/>
          <p:cNvSpPr/>
          <p:nvPr/>
        </p:nvSpPr>
        <p:spPr>
          <a:xfrm>
            <a:off x="1439640" y="4202640"/>
            <a:ext cx="785520" cy="608040"/>
          </a:xfrm>
          <a:prstGeom prst="upArrow">
            <a:avLst>
              <a:gd name="adj1" fmla="val 50000"/>
              <a:gd name="adj2" fmla="val 50000"/>
            </a:avLst>
          </a:prstGeom>
          <a:solidFill>
            <a:srgbClr val="CC4125"/>
          </a:solidFill>
          <a:ln w="9360">
            <a:solidFill>
              <a:schemeClr val="dk2"/>
            </a:solidFill>
            <a:round/>
          </a:ln>
        </p:spPr>
        <p:style>
          <a:lnRef idx="0">
            <a:scrgbClr r="0" g="0" b="0"/>
          </a:lnRef>
          <a:fillRef idx="0">
            <a:scrgbClr r="0" g="0" b="0"/>
          </a:fillRef>
          <a:effectRef idx="0">
            <a:scrgbClr r="0" g="0" b="0"/>
          </a:effectRef>
          <a:fontRef idx="minor"/>
        </p:style>
      </p:sp>
      <p:sp>
        <p:nvSpPr>
          <p:cNvPr id="1083" name="CustomShape 11"/>
          <p:cNvSpPr/>
          <p:nvPr/>
        </p:nvSpPr>
        <p:spPr>
          <a:xfrm>
            <a:off x="0" y="1755000"/>
            <a:ext cx="9723960" cy="4392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2400" b="1" strike="noStrike" spc="-1">
                <a:solidFill>
                  <a:srgbClr val="000000"/>
                </a:solidFill>
                <a:latin typeface="Righteous"/>
                <a:ea typeface="Righteous"/>
              </a:rPr>
              <a:t>HOW THE BITCOIN BLOCKCHAIN WORKS</a:t>
            </a:r>
            <a:endParaRPr lang="pt-BR" sz="2400" b="0" strike="noStrike" spc="-1">
              <a:latin typeface="Arial"/>
            </a:endParaRPr>
          </a:p>
        </p:txBody>
      </p:sp>
      <p:sp>
        <p:nvSpPr>
          <p:cNvPr id="1084" name="CustomShape 12"/>
          <p:cNvSpPr/>
          <p:nvPr/>
        </p:nvSpPr>
        <p:spPr>
          <a:xfrm>
            <a:off x="6110280" y="2520720"/>
            <a:ext cx="1689840" cy="899640"/>
          </a:xfrm>
          <a:prstGeom prst="roundRect">
            <a:avLst>
              <a:gd name="adj" fmla="val 16667"/>
            </a:avLst>
          </a:prstGeom>
          <a:solidFill>
            <a:srgbClr val="D9D2E9"/>
          </a:solidFill>
          <a:ln w="9360">
            <a:solidFill>
              <a:schemeClr val="dk2"/>
            </a:solidFill>
            <a:round/>
          </a:ln>
        </p:spPr>
        <p:style>
          <a:lnRef idx="0">
            <a:scrgbClr r="0" g="0" b="0"/>
          </a:lnRef>
          <a:fillRef idx="0">
            <a:scrgbClr r="0" g="0" b="0"/>
          </a:fillRef>
          <a:effectRef idx="0">
            <a:scrgbClr r="0" g="0" b="0"/>
          </a:effectRef>
          <a:fontRef idx="minor"/>
        </p:style>
      </p:sp>
      <p:sp>
        <p:nvSpPr>
          <p:cNvPr id="1085" name="CustomShape 13"/>
          <p:cNvSpPr/>
          <p:nvPr/>
        </p:nvSpPr>
        <p:spPr>
          <a:xfrm rot="10800000" flipH="1">
            <a:off x="5331960" y="3144960"/>
            <a:ext cx="938880" cy="174240"/>
          </a:xfrm>
          <a:prstGeom prst="curvedConnector3">
            <a:avLst>
              <a:gd name="adj1" fmla="val 50000"/>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086" name="CustomShape 14"/>
          <p:cNvSpPr/>
          <p:nvPr/>
        </p:nvSpPr>
        <p:spPr>
          <a:xfrm>
            <a:off x="4154400" y="2509920"/>
            <a:ext cx="1689840" cy="899640"/>
          </a:xfrm>
          <a:prstGeom prst="roundRect">
            <a:avLst>
              <a:gd name="adj" fmla="val 16667"/>
            </a:avLst>
          </a:prstGeom>
          <a:solidFill>
            <a:srgbClr val="D9D2E9"/>
          </a:solidFill>
          <a:ln w="9360">
            <a:solidFill>
              <a:schemeClr val="dk2"/>
            </a:solidFill>
            <a:round/>
          </a:ln>
        </p:spPr>
        <p:style>
          <a:lnRef idx="0">
            <a:scrgbClr r="0" g="0" b="0"/>
          </a:lnRef>
          <a:fillRef idx="0">
            <a:scrgbClr r="0" g="0" b="0"/>
          </a:fillRef>
          <a:effectRef idx="0">
            <a:scrgbClr r="0" g="0" b="0"/>
          </a:effectRef>
          <a:fontRef idx="minor"/>
        </p:style>
      </p:sp>
      <p:sp>
        <p:nvSpPr>
          <p:cNvPr id="1087" name="CustomShape 15"/>
          <p:cNvSpPr/>
          <p:nvPr/>
        </p:nvSpPr>
        <p:spPr>
          <a:xfrm>
            <a:off x="5671800" y="3987720"/>
            <a:ext cx="404280" cy="200880"/>
          </a:xfrm>
          <a:prstGeom prst="rect">
            <a:avLst/>
          </a:prstGeom>
          <a:solidFill>
            <a:srgbClr val="D5A6BD"/>
          </a:solidFill>
          <a:ln w="9360">
            <a:solidFill>
              <a:schemeClr val="dk2"/>
            </a:solidFill>
            <a:round/>
          </a:ln>
        </p:spPr>
        <p:style>
          <a:lnRef idx="0">
            <a:scrgbClr r="0" g="0" b="0"/>
          </a:lnRef>
          <a:fillRef idx="0">
            <a:scrgbClr r="0" g="0" b="0"/>
          </a:fillRef>
          <a:effectRef idx="0">
            <a:scrgbClr r="0" g="0" b="0"/>
          </a:effectRef>
          <a:fontRef idx="minor"/>
        </p:style>
      </p:sp>
      <p:sp>
        <p:nvSpPr>
          <p:cNvPr id="1088" name="CustomShape 16"/>
          <p:cNvSpPr/>
          <p:nvPr/>
        </p:nvSpPr>
        <p:spPr>
          <a:xfrm>
            <a:off x="4372920" y="2461680"/>
            <a:ext cx="1155600" cy="1476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Block N</a:t>
            </a:r>
            <a:endParaRPr lang="pt-BR" sz="1400" b="0" strike="noStrike" spc="-1">
              <a:latin typeface="Arial"/>
            </a:endParaRPr>
          </a:p>
        </p:txBody>
      </p:sp>
      <p:sp>
        <p:nvSpPr>
          <p:cNvPr id="1089" name="CustomShape 17"/>
          <p:cNvSpPr/>
          <p:nvPr/>
        </p:nvSpPr>
        <p:spPr>
          <a:xfrm>
            <a:off x="6157800" y="2455200"/>
            <a:ext cx="1690200" cy="1476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 Block N+1</a:t>
            </a:r>
            <a:endParaRPr lang="pt-BR" sz="1400" b="0" strike="noStrike" spc="-1">
              <a:latin typeface="Arial"/>
            </a:endParaRPr>
          </a:p>
        </p:txBody>
      </p:sp>
      <p:sp>
        <p:nvSpPr>
          <p:cNvPr id="1090" name="CustomShape 18"/>
          <p:cNvSpPr/>
          <p:nvPr/>
        </p:nvSpPr>
        <p:spPr>
          <a:xfrm>
            <a:off x="6267600" y="3987720"/>
            <a:ext cx="404280" cy="200880"/>
          </a:xfrm>
          <a:prstGeom prst="rect">
            <a:avLst/>
          </a:prstGeom>
          <a:solidFill>
            <a:srgbClr val="D5A6BD"/>
          </a:solidFill>
          <a:ln w="9360">
            <a:solidFill>
              <a:schemeClr val="dk2"/>
            </a:solidFill>
            <a:round/>
          </a:ln>
        </p:spPr>
        <p:style>
          <a:lnRef idx="0">
            <a:scrgbClr r="0" g="0" b="0"/>
          </a:lnRef>
          <a:fillRef idx="0">
            <a:scrgbClr r="0" g="0" b="0"/>
          </a:fillRef>
          <a:effectRef idx="0">
            <a:scrgbClr r="0" g="0" b="0"/>
          </a:effectRef>
          <a:fontRef idx="minor"/>
        </p:style>
      </p:sp>
      <p:sp>
        <p:nvSpPr>
          <p:cNvPr id="1091" name="CustomShape 19"/>
          <p:cNvSpPr/>
          <p:nvPr/>
        </p:nvSpPr>
        <p:spPr>
          <a:xfrm>
            <a:off x="5671800" y="4332960"/>
            <a:ext cx="404280" cy="200880"/>
          </a:xfrm>
          <a:prstGeom prst="rect">
            <a:avLst/>
          </a:prstGeom>
          <a:solidFill>
            <a:srgbClr val="C9DAF8"/>
          </a:solidFill>
          <a:ln w="9360">
            <a:solidFill>
              <a:schemeClr val="dk2"/>
            </a:solidFill>
            <a:round/>
          </a:ln>
        </p:spPr>
        <p:style>
          <a:lnRef idx="0">
            <a:scrgbClr r="0" g="0" b="0"/>
          </a:lnRef>
          <a:fillRef idx="0">
            <a:scrgbClr r="0" g="0" b="0"/>
          </a:fillRef>
          <a:effectRef idx="0">
            <a:scrgbClr r="0" g="0" b="0"/>
          </a:effectRef>
          <a:fontRef idx="minor"/>
        </p:style>
      </p:sp>
      <p:sp>
        <p:nvSpPr>
          <p:cNvPr id="1092" name="CustomShape 20"/>
          <p:cNvSpPr/>
          <p:nvPr/>
        </p:nvSpPr>
        <p:spPr>
          <a:xfrm>
            <a:off x="5927400" y="3700440"/>
            <a:ext cx="404280" cy="200880"/>
          </a:xfrm>
          <a:prstGeom prst="rect">
            <a:avLst/>
          </a:prstGeom>
          <a:solidFill>
            <a:srgbClr val="D9D2E9"/>
          </a:solidFill>
          <a:ln w="9360">
            <a:solidFill>
              <a:schemeClr val="dk2"/>
            </a:solidFill>
            <a:round/>
          </a:ln>
        </p:spPr>
        <p:style>
          <a:lnRef idx="0">
            <a:scrgbClr r="0" g="0" b="0"/>
          </a:lnRef>
          <a:fillRef idx="0">
            <a:scrgbClr r="0" g="0" b="0"/>
          </a:fillRef>
          <a:effectRef idx="0">
            <a:scrgbClr r="0" g="0" b="0"/>
          </a:effectRef>
          <a:fontRef idx="minor"/>
        </p:style>
      </p:sp>
      <p:pic>
        <p:nvPicPr>
          <p:cNvPr id="1093" name="Shape 157"/>
          <p:cNvPicPr/>
          <p:nvPr/>
        </p:nvPicPr>
        <p:blipFill>
          <a:blip r:embed="rId2"/>
          <a:stretch/>
        </p:blipFill>
        <p:spPr>
          <a:xfrm>
            <a:off x="4310640" y="2872080"/>
            <a:ext cx="1376640" cy="370080"/>
          </a:xfrm>
          <a:prstGeom prst="rect">
            <a:avLst/>
          </a:prstGeom>
          <a:ln>
            <a:noFill/>
          </a:ln>
        </p:spPr>
      </p:pic>
      <p:pic>
        <p:nvPicPr>
          <p:cNvPr id="1094" name="Shape 158"/>
          <p:cNvPicPr/>
          <p:nvPr/>
        </p:nvPicPr>
        <p:blipFill>
          <a:blip r:embed="rId3"/>
          <a:stretch/>
        </p:blipFill>
        <p:spPr>
          <a:xfrm>
            <a:off x="6275880" y="2872080"/>
            <a:ext cx="1407960" cy="370080"/>
          </a:xfrm>
          <a:prstGeom prst="rect">
            <a:avLst/>
          </a:prstGeom>
          <a:ln>
            <a:noFill/>
          </a:ln>
        </p:spPr>
      </p:pic>
      <p:sp>
        <p:nvSpPr>
          <p:cNvPr id="1095" name="CustomShape 21"/>
          <p:cNvSpPr/>
          <p:nvPr/>
        </p:nvSpPr>
        <p:spPr>
          <a:xfrm rot="10800000" flipH="1">
            <a:off x="6129360" y="3700440"/>
            <a:ext cx="444960" cy="43812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096" name="CustomShape 22"/>
          <p:cNvSpPr/>
          <p:nvPr/>
        </p:nvSpPr>
        <p:spPr>
          <a:xfrm rot="10800000">
            <a:off x="6552360" y="3251880"/>
            <a:ext cx="682560" cy="448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097" name="CustomShape 23"/>
          <p:cNvSpPr/>
          <p:nvPr/>
        </p:nvSpPr>
        <p:spPr>
          <a:xfrm rot="10800000" flipH="1">
            <a:off x="5874120" y="3988080"/>
            <a:ext cx="254880" cy="8604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098" name="CustomShape 24"/>
          <p:cNvSpPr/>
          <p:nvPr/>
        </p:nvSpPr>
        <p:spPr>
          <a:xfrm rot="10800000">
            <a:off x="6130440" y="3902040"/>
            <a:ext cx="339120" cy="8604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099" name="CustomShape 25"/>
          <p:cNvSpPr/>
          <p:nvPr/>
        </p:nvSpPr>
        <p:spPr>
          <a:xfrm rot="10800000">
            <a:off x="5874120" y="4189680"/>
            <a:ext cx="360" cy="1432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00" name="CustomShape 26"/>
          <p:cNvSpPr/>
          <p:nvPr/>
        </p:nvSpPr>
        <p:spPr>
          <a:xfrm>
            <a:off x="6267600" y="4332960"/>
            <a:ext cx="404280" cy="200880"/>
          </a:xfrm>
          <a:prstGeom prst="rect">
            <a:avLst/>
          </a:prstGeom>
          <a:solidFill>
            <a:srgbClr val="C9DAF8"/>
          </a:solidFill>
          <a:ln w="9360">
            <a:solidFill>
              <a:schemeClr val="dk2"/>
            </a:solidFill>
            <a:round/>
          </a:ln>
        </p:spPr>
        <p:style>
          <a:lnRef idx="0">
            <a:scrgbClr r="0" g="0" b="0"/>
          </a:lnRef>
          <a:fillRef idx="0">
            <a:scrgbClr r="0" g="0" b="0"/>
          </a:fillRef>
          <a:effectRef idx="0">
            <a:scrgbClr r="0" g="0" b="0"/>
          </a:effectRef>
          <a:fontRef idx="minor"/>
        </p:style>
      </p:sp>
      <p:sp>
        <p:nvSpPr>
          <p:cNvPr id="1101" name="CustomShape 27"/>
          <p:cNvSpPr/>
          <p:nvPr/>
        </p:nvSpPr>
        <p:spPr>
          <a:xfrm rot="10800000">
            <a:off x="6469200" y="4189680"/>
            <a:ext cx="360" cy="1432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02" name="CustomShape 28"/>
          <p:cNvSpPr/>
          <p:nvPr/>
        </p:nvSpPr>
        <p:spPr>
          <a:xfrm>
            <a:off x="6777720" y="3987720"/>
            <a:ext cx="404280" cy="200880"/>
          </a:xfrm>
          <a:prstGeom prst="rect">
            <a:avLst/>
          </a:prstGeom>
          <a:solidFill>
            <a:srgbClr val="D5A6BD"/>
          </a:solidFill>
          <a:ln w="9360">
            <a:solidFill>
              <a:schemeClr val="dk2"/>
            </a:solidFill>
            <a:round/>
          </a:ln>
        </p:spPr>
        <p:style>
          <a:lnRef idx="0">
            <a:scrgbClr r="0" g="0" b="0"/>
          </a:lnRef>
          <a:fillRef idx="0">
            <a:scrgbClr r="0" g="0" b="0"/>
          </a:fillRef>
          <a:effectRef idx="0">
            <a:scrgbClr r="0" g="0" b="0"/>
          </a:effectRef>
          <a:fontRef idx="minor"/>
        </p:style>
      </p:sp>
      <p:sp>
        <p:nvSpPr>
          <p:cNvPr id="1103" name="CustomShape 29"/>
          <p:cNvSpPr/>
          <p:nvPr/>
        </p:nvSpPr>
        <p:spPr>
          <a:xfrm>
            <a:off x="7373160" y="3987720"/>
            <a:ext cx="404280" cy="200880"/>
          </a:xfrm>
          <a:prstGeom prst="rect">
            <a:avLst/>
          </a:prstGeom>
          <a:solidFill>
            <a:srgbClr val="D5A6BD"/>
          </a:solidFill>
          <a:ln w="9360">
            <a:solidFill>
              <a:schemeClr val="dk2"/>
            </a:solidFill>
            <a:round/>
          </a:ln>
        </p:spPr>
        <p:style>
          <a:lnRef idx="0">
            <a:scrgbClr r="0" g="0" b="0"/>
          </a:lnRef>
          <a:fillRef idx="0">
            <a:scrgbClr r="0" g="0" b="0"/>
          </a:fillRef>
          <a:effectRef idx="0">
            <a:scrgbClr r="0" g="0" b="0"/>
          </a:effectRef>
          <a:fontRef idx="minor"/>
        </p:style>
      </p:sp>
      <p:sp>
        <p:nvSpPr>
          <p:cNvPr id="1104" name="CustomShape 30"/>
          <p:cNvSpPr/>
          <p:nvPr/>
        </p:nvSpPr>
        <p:spPr>
          <a:xfrm>
            <a:off x="6777720" y="4332960"/>
            <a:ext cx="404280" cy="200880"/>
          </a:xfrm>
          <a:prstGeom prst="rect">
            <a:avLst/>
          </a:prstGeom>
          <a:solidFill>
            <a:srgbClr val="C9DAF8"/>
          </a:solidFill>
          <a:ln w="9360">
            <a:solidFill>
              <a:schemeClr val="dk2"/>
            </a:solidFill>
            <a:round/>
          </a:ln>
        </p:spPr>
        <p:style>
          <a:lnRef idx="0">
            <a:scrgbClr r="0" g="0" b="0"/>
          </a:lnRef>
          <a:fillRef idx="0">
            <a:scrgbClr r="0" g="0" b="0"/>
          </a:fillRef>
          <a:effectRef idx="0">
            <a:scrgbClr r="0" g="0" b="0"/>
          </a:effectRef>
          <a:fontRef idx="minor"/>
        </p:style>
      </p:sp>
      <p:sp>
        <p:nvSpPr>
          <p:cNvPr id="1105" name="CustomShape 31"/>
          <p:cNvSpPr/>
          <p:nvPr/>
        </p:nvSpPr>
        <p:spPr>
          <a:xfrm>
            <a:off x="7032600" y="3700440"/>
            <a:ext cx="404280" cy="200880"/>
          </a:xfrm>
          <a:prstGeom prst="rect">
            <a:avLst/>
          </a:prstGeom>
          <a:solidFill>
            <a:srgbClr val="D9D2E9"/>
          </a:solidFill>
          <a:ln w="9360">
            <a:solidFill>
              <a:schemeClr val="dk2"/>
            </a:solidFill>
            <a:round/>
          </a:ln>
        </p:spPr>
        <p:style>
          <a:lnRef idx="0">
            <a:scrgbClr r="0" g="0" b="0"/>
          </a:lnRef>
          <a:fillRef idx="0">
            <a:scrgbClr r="0" g="0" b="0"/>
          </a:fillRef>
          <a:effectRef idx="0">
            <a:scrgbClr r="0" g="0" b="0"/>
          </a:effectRef>
          <a:fontRef idx="minor"/>
        </p:style>
      </p:sp>
      <p:sp>
        <p:nvSpPr>
          <p:cNvPr id="1106" name="CustomShape 32"/>
          <p:cNvSpPr/>
          <p:nvPr/>
        </p:nvSpPr>
        <p:spPr>
          <a:xfrm rot="10800000" flipH="1">
            <a:off x="6979680" y="3988080"/>
            <a:ext cx="254880" cy="8604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07" name="CustomShape 33"/>
          <p:cNvSpPr/>
          <p:nvPr/>
        </p:nvSpPr>
        <p:spPr>
          <a:xfrm rot="10800000">
            <a:off x="7236000" y="3902040"/>
            <a:ext cx="339120" cy="8604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08" name="CustomShape 34"/>
          <p:cNvSpPr/>
          <p:nvPr/>
        </p:nvSpPr>
        <p:spPr>
          <a:xfrm rot="10800000">
            <a:off x="6979680" y="4189680"/>
            <a:ext cx="360" cy="1432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09" name="CustomShape 35"/>
          <p:cNvSpPr/>
          <p:nvPr/>
        </p:nvSpPr>
        <p:spPr>
          <a:xfrm>
            <a:off x="7373160" y="4332960"/>
            <a:ext cx="404280" cy="200880"/>
          </a:xfrm>
          <a:prstGeom prst="rect">
            <a:avLst/>
          </a:prstGeom>
          <a:solidFill>
            <a:srgbClr val="C9DAF8"/>
          </a:solidFill>
          <a:ln w="9360">
            <a:solidFill>
              <a:schemeClr val="dk2"/>
            </a:solidFill>
            <a:round/>
          </a:ln>
        </p:spPr>
        <p:style>
          <a:lnRef idx="0">
            <a:scrgbClr r="0" g="0" b="0"/>
          </a:lnRef>
          <a:fillRef idx="0">
            <a:scrgbClr r="0" g="0" b="0"/>
          </a:fillRef>
          <a:effectRef idx="0">
            <a:scrgbClr r="0" g="0" b="0"/>
          </a:effectRef>
          <a:fontRef idx="minor"/>
        </p:style>
      </p:sp>
      <p:sp>
        <p:nvSpPr>
          <p:cNvPr id="1110" name="CustomShape 36"/>
          <p:cNvSpPr/>
          <p:nvPr/>
        </p:nvSpPr>
        <p:spPr>
          <a:xfrm rot="10800000">
            <a:off x="7574760" y="4189680"/>
            <a:ext cx="360" cy="1432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11" name="CustomShape 37"/>
          <p:cNvSpPr/>
          <p:nvPr/>
        </p:nvSpPr>
        <p:spPr>
          <a:xfrm>
            <a:off x="3551400" y="5373000"/>
            <a:ext cx="682560" cy="709920"/>
          </a:xfrm>
          <a:prstGeom prst="leftArrow">
            <a:avLst>
              <a:gd name="adj1" fmla="val 50000"/>
              <a:gd name="adj2" fmla="val 50000"/>
            </a:avLst>
          </a:prstGeom>
          <a:solidFill>
            <a:srgbClr val="CC4125"/>
          </a:solidFill>
          <a:ln w="9360">
            <a:solidFill>
              <a:schemeClr val="dk2"/>
            </a:solidFill>
            <a:round/>
          </a:ln>
        </p:spPr>
        <p:style>
          <a:lnRef idx="0">
            <a:scrgbClr r="0" g="0" b="0"/>
          </a:lnRef>
          <a:fillRef idx="0">
            <a:scrgbClr r="0" g="0" b="0"/>
          </a:fillRef>
          <a:effectRef idx="0">
            <a:scrgbClr r="0" g="0" b="0"/>
          </a:effectRef>
          <a:fontRef idx="minor"/>
        </p:style>
      </p:sp>
      <p:sp>
        <p:nvSpPr>
          <p:cNvPr id="1112" name="CustomShape 38"/>
          <p:cNvSpPr/>
          <p:nvPr/>
        </p:nvSpPr>
        <p:spPr>
          <a:xfrm rot="10800000">
            <a:off x="7768080" y="681480"/>
            <a:ext cx="682560" cy="709920"/>
          </a:xfrm>
          <a:prstGeom prst="leftArrow">
            <a:avLst>
              <a:gd name="adj1" fmla="val 50000"/>
              <a:gd name="adj2" fmla="val 50000"/>
            </a:avLst>
          </a:prstGeom>
          <a:solidFill>
            <a:srgbClr val="CC4125"/>
          </a:solidFill>
          <a:ln w="9360">
            <a:solidFill>
              <a:schemeClr val="dk2"/>
            </a:solidFill>
            <a:round/>
          </a:ln>
        </p:spPr>
        <p:style>
          <a:lnRef idx="0">
            <a:scrgbClr r="0" g="0" b="0"/>
          </a:lnRef>
          <a:fillRef idx="0">
            <a:scrgbClr r="0" g="0" b="0"/>
          </a:fillRef>
          <a:effectRef idx="0">
            <a:scrgbClr r="0" g="0" b="0"/>
          </a:effectRef>
          <a:fontRef idx="minor"/>
        </p:style>
      </p:sp>
      <p:sp>
        <p:nvSpPr>
          <p:cNvPr id="1113" name="CustomShape 39"/>
          <p:cNvSpPr/>
          <p:nvPr/>
        </p:nvSpPr>
        <p:spPr>
          <a:xfrm>
            <a:off x="7818480" y="5373000"/>
            <a:ext cx="682560" cy="709920"/>
          </a:xfrm>
          <a:prstGeom prst="leftArrow">
            <a:avLst>
              <a:gd name="adj1" fmla="val 50000"/>
              <a:gd name="adj2" fmla="val 50000"/>
            </a:avLst>
          </a:prstGeom>
          <a:solidFill>
            <a:srgbClr val="CC4125"/>
          </a:solidFill>
          <a:ln w="9360">
            <a:solidFill>
              <a:schemeClr val="dk2"/>
            </a:solidFill>
            <a:round/>
          </a:ln>
        </p:spPr>
        <p:style>
          <a:lnRef idx="0">
            <a:scrgbClr r="0" g="0" b="0"/>
          </a:lnRef>
          <a:fillRef idx="0">
            <a:scrgbClr r="0" g="0" b="0"/>
          </a:fillRef>
          <a:effectRef idx="0">
            <a:scrgbClr r="0" g="0" b="0"/>
          </a:effectRef>
          <a:fontRef idx="minor"/>
        </p:style>
      </p:sp>
      <p:sp>
        <p:nvSpPr>
          <p:cNvPr id="1114" name="CustomShape 40"/>
          <p:cNvSpPr/>
          <p:nvPr/>
        </p:nvSpPr>
        <p:spPr>
          <a:xfrm rot="16200000">
            <a:off x="9893160" y="1845360"/>
            <a:ext cx="682560" cy="709920"/>
          </a:xfrm>
          <a:prstGeom prst="leftArrow">
            <a:avLst>
              <a:gd name="adj1" fmla="val 50000"/>
              <a:gd name="adj2" fmla="val 50000"/>
            </a:avLst>
          </a:prstGeom>
          <a:solidFill>
            <a:srgbClr val="CC4125"/>
          </a:solidFill>
          <a:ln w="9360">
            <a:solidFill>
              <a:schemeClr val="dk2"/>
            </a:solidFill>
            <a:round/>
          </a:ln>
        </p:spPr>
        <p:style>
          <a:lnRef idx="0">
            <a:scrgbClr r="0" g="0" b="0"/>
          </a:lnRef>
          <a:fillRef idx="0">
            <a:scrgbClr r="0" g="0" b="0"/>
          </a:fillRef>
          <a:effectRef idx="0">
            <a:scrgbClr r="0" g="0" b="0"/>
          </a:effectRef>
          <a:fontRef idx="minor"/>
        </p:style>
      </p:sp>
      <p:sp>
        <p:nvSpPr>
          <p:cNvPr id="1115" name="CustomShape 41"/>
          <p:cNvSpPr/>
          <p:nvPr/>
        </p:nvSpPr>
        <p:spPr>
          <a:xfrm rot="16200000">
            <a:off x="9893160" y="4182120"/>
            <a:ext cx="682560" cy="709920"/>
          </a:xfrm>
          <a:prstGeom prst="leftArrow">
            <a:avLst>
              <a:gd name="adj1" fmla="val 50000"/>
              <a:gd name="adj2" fmla="val 50000"/>
            </a:avLst>
          </a:prstGeom>
          <a:solidFill>
            <a:srgbClr val="CC4125"/>
          </a:solidFill>
          <a:ln w="9360">
            <a:solidFill>
              <a:schemeClr val="dk2"/>
            </a:solidFill>
            <a:round/>
          </a:ln>
        </p:spPr>
        <p:style>
          <a:lnRef idx="0">
            <a:scrgbClr r="0" g="0" b="0"/>
          </a:lnRef>
          <a:fillRef idx="0">
            <a:scrgbClr r="0" g="0" b="0"/>
          </a:fillRef>
          <a:effectRef idx="0">
            <a:scrgbClr r="0" g="0" b="0"/>
          </a:effectRef>
          <a:fontRef idx="minor"/>
        </p:style>
      </p:sp>
      <p:sp>
        <p:nvSpPr>
          <p:cNvPr id="1116" name="CustomShape 42"/>
          <p:cNvSpPr/>
          <p:nvPr/>
        </p:nvSpPr>
        <p:spPr>
          <a:xfrm>
            <a:off x="4148640" y="3507480"/>
            <a:ext cx="1786680" cy="11102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Righteous"/>
                <a:ea typeface="Righteous"/>
              </a:rPr>
              <a:t>Inventor:</a:t>
            </a:r>
            <a:endParaRPr lang="pt-BR" sz="1400" b="0" strike="noStrike" spc="-1">
              <a:latin typeface="Arial"/>
            </a:endParaRPr>
          </a:p>
          <a:p>
            <a:pPr>
              <a:lnSpc>
                <a:spcPct val="100000"/>
              </a:lnSpc>
            </a:pPr>
            <a:r>
              <a:rPr lang="pt-BR" sz="1400" b="0" strike="noStrike" spc="-1">
                <a:solidFill>
                  <a:srgbClr val="000000"/>
                </a:solidFill>
                <a:latin typeface="Righteous"/>
                <a:ea typeface="Righteous"/>
              </a:rPr>
              <a:t>Satoshi</a:t>
            </a:r>
            <a:endParaRPr lang="pt-BR" sz="1400" b="0" strike="noStrike" spc="-1">
              <a:latin typeface="Arial"/>
            </a:endParaRPr>
          </a:p>
          <a:p>
            <a:pPr>
              <a:lnSpc>
                <a:spcPct val="100000"/>
              </a:lnSpc>
            </a:pPr>
            <a:r>
              <a:rPr lang="pt-BR" sz="1400" b="0" strike="noStrike" spc="-1">
                <a:solidFill>
                  <a:srgbClr val="000000"/>
                </a:solidFill>
                <a:latin typeface="Righteous"/>
                <a:ea typeface="Righteous"/>
              </a:rPr>
              <a:t>Nakomoto</a:t>
            </a:r>
            <a:endParaRPr lang="pt-BR" sz="1400" b="0" strike="noStrike" spc="-1">
              <a:latin typeface="Arial"/>
            </a:endParaRPr>
          </a:p>
        </p:txBody>
      </p:sp>
      <p:sp>
        <p:nvSpPr>
          <p:cNvPr id="1117" name="CustomShape 43"/>
          <p:cNvSpPr/>
          <p:nvPr/>
        </p:nvSpPr>
        <p:spPr>
          <a:xfrm>
            <a:off x="3751560" y="2745720"/>
            <a:ext cx="682560" cy="44892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a:t>
            </a:r>
            <a:endParaRPr lang="pt-BR" sz="1400" b="0" strike="noStrike" spc="-1">
              <a:latin typeface="Arial"/>
            </a:endParaRPr>
          </a:p>
        </p:txBody>
      </p:sp>
      <p:sp>
        <p:nvSpPr>
          <p:cNvPr id="1118" name="CustomShape 44"/>
          <p:cNvSpPr/>
          <p:nvPr/>
        </p:nvSpPr>
        <p:spPr>
          <a:xfrm>
            <a:off x="7714080" y="2745720"/>
            <a:ext cx="682560" cy="44892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a:t>
            </a:r>
            <a:endParaRPr lang="pt-BR" sz="1400" b="0" strike="noStrike" spc="-1">
              <a:latin typeface="Arial"/>
            </a:endParaRPr>
          </a:p>
        </p:txBody>
      </p:sp>
      <p:sp>
        <p:nvSpPr>
          <p:cNvPr id="1119" name="CustomShape 45"/>
          <p:cNvSpPr/>
          <p:nvPr/>
        </p:nvSpPr>
        <p:spPr>
          <a:xfrm>
            <a:off x="9371880" y="6403320"/>
            <a:ext cx="3818880" cy="37008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000" b="0" strike="noStrike" spc="-1">
                <a:solidFill>
                  <a:srgbClr val="000000"/>
                </a:solidFill>
                <a:latin typeface="Arial"/>
                <a:ea typeface="Arial"/>
              </a:rPr>
              <a:t>© Bhaskar Krishnamachari, 2018</a:t>
            </a:r>
            <a:endParaRPr lang="pt-BR" sz="1000" b="0" strike="noStrike" spc="-1">
              <a:latin typeface="Arial"/>
            </a:endParaRPr>
          </a:p>
        </p:txBody>
      </p:sp>
      <p:sp>
        <p:nvSpPr>
          <p:cNvPr id="1120" name="CustomShape 46"/>
          <p:cNvSpPr/>
          <p:nvPr/>
        </p:nvSpPr>
        <p:spPr>
          <a:xfrm>
            <a:off x="4197240" y="4427640"/>
            <a:ext cx="3698640" cy="3740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See https://bitcoin.org/bitcoin.pdf</a:t>
            </a: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Blockchain data structure</a:t>
            </a:r>
            <a:endParaRPr lang="pt-BR" sz="2800" b="0" strike="noStrike" spc="-1">
              <a:solidFill>
                <a:srgbClr val="000000"/>
              </a:solidFill>
              <a:latin typeface="Arial"/>
            </a:endParaRPr>
          </a:p>
        </p:txBody>
      </p:sp>
      <p:sp>
        <p:nvSpPr>
          <p:cNvPr id="1122" name="CustomShape 2"/>
          <p:cNvSpPr/>
          <p:nvPr/>
        </p:nvSpPr>
        <p:spPr>
          <a:xfrm>
            <a:off x="3122280" y="1998000"/>
            <a:ext cx="1663920" cy="12711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endParaRPr lang="pt-BR" sz="1870" b="0" strike="noStrike" spc="-1">
              <a:latin typeface="Arial"/>
            </a:endParaRPr>
          </a:p>
          <a:p>
            <a:pPr algn="ctr">
              <a:lnSpc>
                <a:spcPct val="100000"/>
              </a:lnSpc>
            </a:pPr>
            <a:r>
              <a:rPr lang="pt-BR" sz="1400" b="1" strike="noStrike" spc="-1">
                <a:solidFill>
                  <a:srgbClr val="000000"/>
                </a:solidFill>
                <a:latin typeface="Arial"/>
                <a:ea typeface="Arial"/>
              </a:rPr>
              <a:t>N</a:t>
            </a:r>
            <a:endParaRPr lang="pt-BR" sz="1400" b="0" strike="noStrike" spc="-1">
              <a:latin typeface="Arial"/>
            </a:endParaRPr>
          </a:p>
        </p:txBody>
      </p:sp>
      <p:sp>
        <p:nvSpPr>
          <p:cNvPr id="1123" name="CustomShape 3"/>
          <p:cNvSpPr/>
          <p:nvPr/>
        </p:nvSpPr>
        <p:spPr>
          <a:xfrm>
            <a:off x="5459040" y="1998000"/>
            <a:ext cx="1663920" cy="12711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endParaRPr lang="pt-BR" sz="1870" b="0" strike="noStrike" spc="-1">
              <a:latin typeface="Arial"/>
            </a:endParaRPr>
          </a:p>
          <a:p>
            <a:pPr algn="ctr">
              <a:lnSpc>
                <a:spcPct val="100000"/>
              </a:lnSpc>
            </a:pPr>
            <a:r>
              <a:rPr lang="pt-BR" sz="1400" b="1" strike="noStrike" spc="-1">
                <a:solidFill>
                  <a:srgbClr val="000000"/>
                </a:solidFill>
                <a:latin typeface="Arial"/>
                <a:ea typeface="Arial"/>
              </a:rPr>
              <a:t>N+1</a:t>
            </a:r>
            <a:endParaRPr lang="pt-BR" sz="1400" b="0" strike="noStrike" spc="-1">
              <a:latin typeface="Arial"/>
            </a:endParaRPr>
          </a:p>
        </p:txBody>
      </p:sp>
      <p:sp>
        <p:nvSpPr>
          <p:cNvPr id="1124" name="CustomShape 4"/>
          <p:cNvSpPr/>
          <p:nvPr/>
        </p:nvSpPr>
        <p:spPr>
          <a:xfrm>
            <a:off x="5459040" y="1998000"/>
            <a:ext cx="1663920" cy="39204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1" strike="noStrike" spc="-1">
                <a:solidFill>
                  <a:srgbClr val="000000"/>
                </a:solidFill>
                <a:latin typeface="Arial"/>
                <a:ea typeface="Arial"/>
              </a:rPr>
              <a:t>HASH (N)</a:t>
            </a:r>
            <a:endParaRPr lang="pt-BR" sz="1400" b="0" strike="noStrike" spc="-1">
              <a:latin typeface="Arial"/>
            </a:endParaRPr>
          </a:p>
        </p:txBody>
      </p:sp>
      <p:sp>
        <p:nvSpPr>
          <p:cNvPr id="1125" name="CustomShape 5"/>
          <p:cNvSpPr/>
          <p:nvPr/>
        </p:nvSpPr>
        <p:spPr>
          <a:xfrm>
            <a:off x="7795800" y="1998000"/>
            <a:ext cx="1663920" cy="127116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endParaRPr lang="pt-BR" sz="1870" b="0" strike="noStrike" spc="-1">
              <a:latin typeface="Arial"/>
            </a:endParaRPr>
          </a:p>
          <a:p>
            <a:pPr algn="ctr">
              <a:lnSpc>
                <a:spcPct val="100000"/>
              </a:lnSpc>
            </a:pPr>
            <a:r>
              <a:rPr lang="pt-BR" sz="1400" b="1" strike="noStrike" spc="-1">
                <a:solidFill>
                  <a:srgbClr val="000000"/>
                </a:solidFill>
                <a:latin typeface="Arial"/>
                <a:ea typeface="Arial"/>
              </a:rPr>
              <a:t>N+2</a:t>
            </a:r>
            <a:endParaRPr lang="pt-BR" sz="1400" b="0" strike="noStrike" spc="-1">
              <a:latin typeface="Arial"/>
            </a:endParaRPr>
          </a:p>
        </p:txBody>
      </p:sp>
      <p:sp>
        <p:nvSpPr>
          <p:cNvPr id="1126" name="CustomShape 6"/>
          <p:cNvSpPr/>
          <p:nvPr/>
        </p:nvSpPr>
        <p:spPr>
          <a:xfrm>
            <a:off x="7795800" y="1998000"/>
            <a:ext cx="1663920" cy="39204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1" strike="noStrike" spc="-1">
                <a:solidFill>
                  <a:srgbClr val="000000"/>
                </a:solidFill>
                <a:latin typeface="Arial"/>
                <a:ea typeface="Arial"/>
              </a:rPr>
              <a:t>HASH (N+1)</a:t>
            </a:r>
            <a:endParaRPr lang="pt-BR" sz="1400" b="0" strike="noStrike" spc="-1">
              <a:latin typeface="Arial"/>
            </a:endParaRPr>
          </a:p>
        </p:txBody>
      </p:sp>
      <p:sp>
        <p:nvSpPr>
          <p:cNvPr id="1127" name="CustomShape 7"/>
          <p:cNvSpPr/>
          <p:nvPr/>
        </p:nvSpPr>
        <p:spPr>
          <a:xfrm>
            <a:off x="3122280" y="1998000"/>
            <a:ext cx="1663920" cy="39204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1" strike="noStrike" spc="-1">
                <a:solidFill>
                  <a:srgbClr val="000000"/>
                </a:solidFill>
                <a:latin typeface="Arial"/>
                <a:ea typeface="Arial"/>
              </a:rPr>
              <a:t>HASH (N-1)</a:t>
            </a:r>
            <a:endParaRPr lang="pt-BR" sz="1400" b="0" strike="noStrike" spc="-1">
              <a:latin typeface="Arial"/>
            </a:endParaRPr>
          </a:p>
        </p:txBody>
      </p:sp>
      <p:sp>
        <p:nvSpPr>
          <p:cNvPr id="1128" name="CustomShape 8"/>
          <p:cNvSpPr/>
          <p:nvPr/>
        </p:nvSpPr>
        <p:spPr>
          <a:xfrm rot="16200000">
            <a:off x="4168800" y="1980000"/>
            <a:ext cx="1074600" cy="1504440"/>
          </a:xfrm>
          <a:prstGeom prst="bentConnector4">
            <a:avLst>
              <a:gd name="adj1" fmla="val -29529"/>
              <a:gd name="adj2" fmla="val 77645"/>
            </a:avLst>
          </a:prstGeom>
          <a:noFill/>
          <a:ln w="28440">
            <a:solidFill>
              <a:srgbClr val="595959"/>
            </a:solidFill>
            <a:round/>
            <a:tailEnd type="triangle" w="med" len="med"/>
          </a:ln>
        </p:spPr>
        <p:style>
          <a:lnRef idx="0">
            <a:scrgbClr r="0" g="0" b="0"/>
          </a:lnRef>
          <a:fillRef idx="0">
            <a:scrgbClr r="0" g="0" b="0"/>
          </a:fillRef>
          <a:effectRef idx="0">
            <a:scrgbClr r="0" g="0" b="0"/>
          </a:effectRef>
          <a:fontRef idx="minor"/>
        </p:style>
      </p:sp>
      <p:sp>
        <p:nvSpPr>
          <p:cNvPr id="1129" name="CustomShape 9"/>
          <p:cNvSpPr/>
          <p:nvPr/>
        </p:nvSpPr>
        <p:spPr>
          <a:xfrm rot="16200000">
            <a:off x="6505920" y="1980000"/>
            <a:ext cx="1074600" cy="1504440"/>
          </a:xfrm>
          <a:prstGeom prst="bentConnector4">
            <a:avLst>
              <a:gd name="adj1" fmla="val -29529"/>
              <a:gd name="adj2" fmla="val 77645"/>
            </a:avLst>
          </a:prstGeom>
          <a:noFill/>
          <a:ln w="28440">
            <a:solidFill>
              <a:srgbClr val="595959"/>
            </a:solidFill>
            <a:round/>
            <a:tailEnd type="triangle" w="med" len="med"/>
          </a:ln>
        </p:spPr>
        <p:style>
          <a:lnRef idx="0">
            <a:scrgbClr r="0" g="0" b="0"/>
          </a:lnRef>
          <a:fillRef idx="0">
            <a:scrgbClr r="0" g="0" b="0"/>
          </a:fillRef>
          <a:effectRef idx="0">
            <a:scrgbClr r="0" g="0" b="0"/>
          </a:effectRef>
          <a:fontRef idx="minor"/>
        </p:style>
      </p:sp>
      <p:sp>
        <p:nvSpPr>
          <p:cNvPr id="1130" name="CustomShape 10"/>
          <p:cNvSpPr/>
          <p:nvPr/>
        </p:nvSpPr>
        <p:spPr>
          <a:xfrm>
            <a:off x="1993320" y="2147040"/>
            <a:ext cx="1065600" cy="3924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3000" b="0" strike="noStrike" spc="-1">
                <a:solidFill>
                  <a:srgbClr val="000000"/>
                </a:solidFill>
                <a:latin typeface="Arial"/>
                <a:ea typeface="Arial"/>
              </a:rPr>
              <a:t>...</a:t>
            </a:r>
            <a:endParaRPr lang="pt-BR" sz="3000" b="0" strike="noStrike" spc="-1">
              <a:latin typeface="Arial"/>
            </a:endParaRPr>
          </a:p>
        </p:txBody>
      </p:sp>
      <p:sp>
        <p:nvSpPr>
          <p:cNvPr id="1131" name="CustomShape 11"/>
          <p:cNvSpPr/>
          <p:nvPr/>
        </p:nvSpPr>
        <p:spPr>
          <a:xfrm>
            <a:off x="9918000" y="2147040"/>
            <a:ext cx="1065600" cy="3924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3000" b="0" strike="noStrike" spc="-1">
                <a:solidFill>
                  <a:srgbClr val="000000"/>
                </a:solidFill>
                <a:latin typeface="Arial"/>
                <a:ea typeface="Arial"/>
              </a:rPr>
              <a:t>...</a:t>
            </a:r>
            <a:endParaRPr lang="pt-BR" sz="3000" b="0" strike="noStrike" spc="-1">
              <a:latin typeface="Arial"/>
            </a:endParaRPr>
          </a:p>
        </p:txBody>
      </p:sp>
      <p:sp>
        <p:nvSpPr>
          <p:cNvPr id="1132" name="CustomShape 12"/>
          <p:cNvSpPr/>
          <p:nvPr/>
        </p:nvSpPr>
        <p:spPr>
          <a:xfrm rot="16200000">
            <a:off x="1832400" y="1980000"/>
            <a:ext cx="1074600" cy="1504440"/>
          </a:xfrm>
          <a:prstGeom prst="bentConnector4">
            <a:avLst>
              <a:gd name="adj1" fmla="val -29529"/>
              <a:gd name="adj2" fmla="val 77645"/>
            </a:avLst>
          </a:prstGeom>
          <a:noFill/>
          <a:ln w="28440">
            <a:solidFill>
              <a:srgbClr val="595959"/>
            </a:solidFill>
            <a:round/>
            <a:tailEnd type="triangle" w="med" len="med"/>
          </a:ln>
        </p:spPr>
        <p:style>
          <a:lnRef idx="0">
            <a:scrgbClr r="0" g="0" b="0"/>
          </a:lnRef>
          <a:fillRef idx="0">
            <a:scrgbClr r="0" g="0" b="0"/>
          </a:fillRef>
          <a:effectRef idx="0">
            <a:scrgbClr r="0" g="0" b="0"/>
          </a:effectRef>
          <a:fontRef idx="minor"/>
        </p:style>
      </p:sp>
      <p:sp>
        <p:nvSpPr>
          <p:cNvPr id="1133" name="CustomShape 13"/>
          <p:cNvSpPr/>
          <p:nvPr/>
        </p:nvSpPr>
        <p:spPr>
          <a:xfrm rot="16200000">
            <a:off x="8842680" y="1980000"/>
            <a:ext cx="1074600" cy="1504440"/>
          </a:xfrm>
          <a:prstGeom prst="bentConnector4">
            <a:avLst>
              <a:gd name="adj1" fmla="val -29529"/>
              <a:gd name="adj2" fmla="val 77645"/>
            </a:avLst>
          </a:prstGeom>
          <a:noFill/>
          <a:ln w="28440">
            <a:solidFill>
              <a:srgbClr val="595959"/>
            </a:solidFill>
            <a:round/>
            <a:tailEnd type="triangle" w="med" len="med"/>
          </a:ln>
        </p:spPr>
        <p:style>
          <a:lnRef idx="0">
            <a:scrgbClr r="0" g="0" b="0"/>
          </a:lnRef>
          <a:fillRef idx="0">
            <a:scrgbClr r="0" g="0" b="0"/>
          </a:fillRef>
          <a:effectRef idx="0">
            <a:scrgbClr r="0" g="0" b="0"/>
          </a:effectRef>
          <a:fontRef idx="minor"/>
        </p:style>
      </p:sp>
      <p:sp>
        <p:nvSpPr>
          <p:cNvPr id="1134" name="CustomShape 14"/>
          <p:cNvSpPr/>
          <p:nvPr/>
        </p:nvSpPr>
        <p:spPr>
          <a:xfrm>
            <a:off x="748800" y="4087080"/>
            <a:ext cx="10429560" cy="114012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Each transaction is a digitally signed set of input and output addresses </a:t>
            </a:r>
            <a:br/>
            <a:endParaRPr lang="pt-BR" sz="1400" b="0" strike="noStrike" spc="-1">
              <a:latin typeface="Arial"/>
            </a:endParaRPr>
          </a:p>
          <a:p>
            <a:pPr>
              <a:lnSpc>
                <a:spcPct val="100000"/>
              </a:lnSpc>
            </a:pPr>
            <a:r>
              <a:rPr lang="pt-BR" sz="1400" b="0" strike="noStrike" spc="-1">
                <a:solidFill>
                  <a:srgbClr val="000000"/>
                </a:solidFill>
                <a:latin typeface="Arial"/>
                <a:ea typeface="Arial"/>
              </a:rPr>
              <a:t>Each block is a collection of transactions</a:t>
            </a:r>
            <a:endParaRPr lang="pt-BR" sz="1400" b="0" strike="noStrike" spc="-1">
              <a:latin typeface="Arial"/>
            </a:endParaRPr>
          </a:p>
          <a:p>
            <a:pPr>
              <a:lnSpc>
                <a:spcPct val="100000"/>
              </a:lnSpc>
            </a:pPr>
            <a:endParaRPr lang="pt-BR" sz="1400" b="0" strike="noStrike" spc="-1">
              <a:latin typeface="Arial"/>
            </a:endParaRPr>
          </a:p>
          <a:p>
            <a:pPr>
              <a:lnSpc>
                <a:spcPct val="100000"/>
              </a:lnSpc>
            </a:pPr>
            <a:r>
              <a:rPr lang="pt-BR" sz="1400" b="1" strike="noStrike" spc="-1">
                <a:solidFill>
                  <a:srgbClr val="000000"/>
                </a:solidFill>
                <a:latin typeface="Arial"/>
                <a:ea typeface="Arial"/>
              </a:rPr>
              <a:t>Proof of Work: </a:t>
            </a:r>
            <a:r>
              <a:rPr lang="pt-BR" sz="1400" b="0" strike="noStrike" spc="-1">
                <a:solidFill>
                  <a:srgbClr val="000000"/>
                </a:solidFill>
                <a:latin typeface="Arial"/>
                <a:ea typeface="Arial"/>
              </a:rPr>
              <a:t>A miner must find a “nonce” such that the hash of a block contains a certain number of leading zeros. </a:t>
            </a:r>
            <a:endParaRPr lang="pt-BR" sz="1400" b="0" strike="noStrike" spc="-1">
              <a:latin typeface="Arial"/>
            </a:endParaRPr>
          </a:p>
          <a:p>
            <a:pPr>
              <a:lnSpc>
                <a:spcPct val="100000"/>
              </a:lnSpc>
            </a:pPr>
            <a:endParaRPr lang="pt-BR" sz="1400" b="0" strike="noStrike" spc="-1">
              <a:latin typeface="Arial"/>
            </a:endParaRPr>
          </a:p>
          <a:p>
            <a:pPr>
              <a:lnSpc>
                <a:spcPct val="100000"/>
              </a:lnSpc>
            </a:pPr>
            <a:r>
              <a:rPr lang="pt-BR" sz="1400" b="0" strike="noStrike" spc="-1">
                <a:solidFill>
                  <a:srgbClr val="000000"/>
                </a:solidFill>
                <a:latin typeface="Arial"/>
                <a:ea typeface="Arial"/>
              </a:rPr>
              <a:t>Within each block, the transactions are stored in the form of a Merkle tree which allows quick verification of (non) membership</a:t>
            </a: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Distributed Ledger Technology</a:t>
            </a:r>
            <a:endParaRPr lang="pt-BR" sz="2800" b="0" strike="noStrike" spc="-1">
              <a:solidFill>
                <a:srgbClr val="000000"/>
              </a:solidFill>
              <a:latin typeface="Arial"/>
            </a:endParaRPr>
          </a:p>
        </p:txBody>
      </p:sp>
      <p:sp>
        <p:nvSpPr>
          <p:cNvPr id="1136" name="TextShape 2"/>
          <p:cNvSpPr txBox="1"/>
          <p:nvPr/>
        </p:nvSpPr>
        <p:spPr>
          <a:xfrm>
            <a:off x="415440" y="1536120"/>
            <a:ext cx="1136016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0" strike="noStrike" spc="-1">
                <a:solidFill>
                  <a:srgbClr val="595959"/>
                </a:solidFill>
                <a:latin typeface="Arial"/>
                <a:ea typeface="Arial"/>
              </a:rPr>
              <a:t>A type of immutable database to record transactions in chronological order (typically, in the form of a blockchain), that is shared, replicated and synchronized </a:t>
            </a:r>
            <a:br/>
            <a:r>
              <a:rPr lang="pt-BR" sz="1800" b="0" strike="noStrike" spc="-1">
                <a:solidFill>
                  <a:srgbClr val="595959"/>
                </a:solidFill>
                <a:latin typeface="Arial"/>
              </a:rPr>
              <a:t> </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Key Ingredients:</a:t>
            </a:r>
            <a:endParaRPr lang="pt-BR" sz="1800" b="0" strike="noStrike" spc="-1">
              <a:solidFill>
                <a:srgbClr val="000000"/>
              </a:solidFill>
              <a:latin typeface="Arial"/>
            </a:endParaRPr>
          </a:p>
          <a:p>
            <a:pPr marL="914400" lvl="1" indent="-317160">
              <a:lnSpc>
                <a:spcPct val="100000"/>
              </a:lnSpc>
              <a:buClr>
                <a:srgbClr val="595959"/>
              </a:buClr>
              <a:buFont typeface="Arial"/>
              <a:buChar char="○"/>
            </a:pPr>
            <a:r>
              <a:rPr lang="pt-BR" sz="1400" b="0" strike="noStrike" spc="-1">
                <a:solidFill>
                  <a:srgbClr val="595959"/>
                </a:solidFill>
                <a:latin typeface="Arial"/>
                <a:ea typeface="Arial"/>
              </a:rPr>
              <a:t>consensus to ensure that the shared ledgers are exact copies</a:t>
            </a:r>
            <a:endParaRPr lang="pt-BR" sz="1400" b="0" strike="noStrike" spc="-1">
              <a:solidFill>
                <a:srgbClr val="000000"/>
              </a:solidFill>
              <a:latin typeface="Arial"/>
            </a:endParaRPr>
          </a:p>
          <a:p>
            <a:pPr marL="914400" lvl="1" indent="-317160">
              <a:lnSpc>
                <a:spcPct val="100000"/>
              </a:lnSpc>
              <a:buClr>
                <a:srgbClr val="595959"/>
              </a:buClr>
              <a:buFont typeface="Arial"/>
              <a:buChar char="○"/>
            </a:pPr>
            <a:r>
              <a:rPr lang="pt-BR" sz="1400" b="0" strike="noStrike" spc="-1">
                <a:solidFill>
                  <a:srgbClr val="595959"/>
                </a:solidFill>
                <a:latin typeface="Arial"/>
                <a:ea typeface="Arial"/>
              </a:rPr>
              <a:t>digital signatures to validate original sender</a:t>
            </a:r>
            <a:endParaRPr lang="pt-BR" sz="1400" b="0" strike="noStrike" spc="-1">
              <a:solidFill>
                <a:srgbClr val="000000"/>
              </a:solidFill>
              <a:latin typeface="Arial"/>
            </a:endParaRPr>
          </a:p>
          <a:p>
            <a:pPr marL="914400" lvl="1" indent="-317160">
              <a:lnSpc>
                <a:spcPct val="100000"/>
              </a:lnSpc>
              <a:buClr>
                <a:srgbClr val="595959"/>
              </a:buClr>
              <a:buFont typeface="Arial"/>
              <a:buChar char="○"/>
            </a:pPr>
            <a:r>
              <a:rPr lang="pt-BR" sz="1400" b="0" strike="noStrike" spc="-1">
                <a:solidFill>
                  <a:srgbClr val="595959"/>
                </a:solidFill>
                <a:latin typeface="Arial"/>
                <a:ea typeface="Arial"/>
              </a:rPr>
              <a:t>Hashes to ensure records are tamper-evident</a:t>
            </a:r>
            <a:br/>
            <a:r>
              <a:rPr lang="pt-BR" sz="1400" b="0" strike="noStrike" spc="-1">
                <a:solidFill>
                  <a:srgbClr val="595959"/>
                </a:solidFill>
                <a:latin typeface="Arial"/>
              </a:rPr>
              <a:t> </a:t>
            </a:r>
            <a:endParaRPr lang="pt-BR" sz="14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Business benefits: </a:t>
            </a:r>
            <a:endParaRPr lang="pt-BR" sz="1800" b="0" strike="noStrike" spc="-1">
              <a:solidFill>
                <a:srgbClr val="000000"/>
              </a:solidFill>
              <a:latin typeface="Arial"/>
            </a:endParaRPr>
          </a:p>
          <a:p>
            <a:pPr marL="914400" lvl="1" indent="-317160">
              <a:lnSpc>
                <a:spcPct val="100000"/>
              </a:lnSpc>
              <a:buClr>
                <a:srgbClr val="595959"/>
              </a:buClr>
              <a:buFont typeface="Arial"/>
              <a:buChar char="○"/>
            </a:pPr>
            <a:r>
              <a:rPr lang="pt-BR" sz="1400" b="0" strike="noStrike" spc="-1">
                <a:solidFill>
                  <a:srgbClr val="595959"/>
                </a:solidFill>
                <a:latin typeface="Arial"/>
                <a:ea typeface="Arial"/>
              </a:rPr>
              <a:t>Can use in a business network spanning multiple organizations</a:t>
            </a:r>
            <a:endParaRPr lang="pt-BR" sz="1400" b="0" strike="noStrike" spc="-1">
              <a:solidFill>
                <a:srgbClr val="000000"/>
              </a:solidFill>
              <a:latin typeface="Arial"/>
            </a:endParaRPr>
          </a:p>
          <a:p>
            <a:pPr marL="914400" lvl="1" indent="-317160">
              <a:lnSpc>
                <a:spcPct val="100000"/>
              </a:lnSpc>
              <a:buClr>
                <a:srgbClr val="595959"/>
              </a:buClr>
              <a:buFont typeface="Arial"/>
              <a:buChar char="○"/>
            </a:pPr>
            <a:r>
              <a:rPr lang="pt-BR" sz="1400" b="0" strike="noStrike" spc="-1">
                <a:solidFill>
                  <a:srgbClr val="595959"/>
                </a:solidFill>
                <a:latin typeface="Arial"/>
                <a:ea typeface="Arial"/>
              </a:rPr>
              <a:t>Provides audit trail / provenance tracking</a:t>
            </a:r>
            <a:endParaRPr lang="pt-BR" sz="1400" b="0" strike="noStrike" spc="-1">
              <a:solidFill>
                <a:srgbClr val="000000"/>
              </a:solidFill>
              <a:latin typeface="Arial"/>
            </a:endParaRPr>
          </a:p>
          <a:p>
            <a:pPr marL="914400" lvl="1" indent="-317160">
              <a:lnSpc>
                <a:spcPct val="100000"/>
              </a:lnSpc>
              <a:buClr>
                <a:srgbClr val="595959"/>
              </a:buClr>
              <a:buFont typeface="Arial"/>
              <a:buChar char="○"/>
            </a:pPr>
            <a:r>
              <a:rPr lang="pt-BR" sz="1400" b="0" strike="noStrike" spc="-1">
                <a:solidFill>
                  <a:srgbClr val="595959"/>
                </a:solidFill>
                <a:latin typeface="Arial"/>
                <a:ea typeface="Arial"/>
              </a:rPr>
              <a:t>Immutable, tamper-proof ledger</a:t>
            </a:r>
            <a:endParaRPr lang="pt-BR" sz="1400" b="0" strike="noStrike" spc="-1">
              <a:solidFill>
                <a:srgbClr val="000000"/>
              </a:solidFill>
              <a:latin typeface="Arial"/>
            </a:endParaRPr>
          </a:p>
          <a:p>
            <a:pPr marL="914400" lvl="1" indent="-317160">
              <a:lnSpc>
                <a:spcPct val="100000"/>
              </a:lnSpc>
              <a:buClr>
                <a:srgbClr val="595959"/>
              </a:buClr>
              <a:buFont typeface="Arial"/>
              <a:buChar char="○"/>
            </a:pPr>
            <a:r>
              <a:rPr lang="pt-BR" sz="1400" b="0" strike="noStrike" spc="-1">
                <a:solidFill>
                  <a:srgbClr val="595959"/>
                </a:solidFill>
                <a:latin typeface="Arial"/>
                <a:ea typeface="Arial"/>
              </a:rPr>
              <a:t>Impartial dispute resolution: contract as code</a:t>
            </a:r>
            <a:endParaRPr lang="pt-BR" sz="1400" b="0" strike="noStrike" spc="-1">
              <a:solidFill>
                <a:srgbClr val="000000"/>
              </a:solidFill>
              <a:latin typeface="Arial"/>
            </a:endParaRPr>
          </a:p>
          <a:p>
            <a:pPr marL="457200">
              <a:lnSpc>
                <a:spcPct val="100000"/>
              </a:lnSpc>
              <a:spcBef>
                <a:spcPts val="1599"/>
              </a:spcBef>
              <a:spcAft>
                <a:spcPts val="1599"/>
              </a:spcAft>
            </a:pPr>
            <a:endParaRPr lang="pt-BR" sz="1400" b="0" strike="noStrike" spc="-1">
              <a:solidFill>
                <a:srgbClr val="000000"/>
              </a:solid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Types of Blockchain</a:t>
            </a:r>
            <a:endParaRPr lang="pt-BR" sz="2800" b="0" strike="noStrike" spc="-1">
              <a:solidFill>
                <a:srgbClr val="000000"/>
              </a:solidFill>
              <a:latin typeface="Arial"/>
            </a:endParaRPr>
          </a:p>
        </p:txBody>
      </p:sp>
      <p:sp>
        <p:nvSpPr>
          <p:cNvPr id="1138" name="CustomShape 2"/>
          <p:cNvSpPr/>
          <p:nvPr/>
        </p:nvSpPr>
        <p:spPr>
          <a:xfrm>
            <a:off x="1798920" y="1676520"/>
            <a:ext cx="2919960" cy="583560"/>
          </a:xfrm>
          <a:prstGeom prst="rect">
            <a:avLst/>
          </a:prstGeom>
          <a:noFill/>
          <a:ln>
            <a:noFill/>
          </a:ln>
        </p:spPr>
        <p:style>
          <a:lnRef idx="0">
            <a:scrgbClr r="0" g="0" b="0"/>
          </a:lnRef>
          <a:fillRef idx="0">
            <a:scrgbClr r="0" g="0" b="0"/>
          </a:fillRef>
          <a:effectRef idx="0">
            <a:scrgbClr r="0" g="0" b="0"/>
          </a:effectRef>
          <a:fontRef idx="minor"/>
        </p:style>
      </p:sp>
      <p:sp>
        <p:nvSpPr>
          <p:cNvPr id="1139" name="CustomShape 3"/>
          <p:cNvSpPr/>
          <p:nvPr/>
        </p:nvSpPr>
        <p:spPr>
          <a:xfrm>
            <a:off x="2185200" y="1808640"/>
            <a:ext cx="3457080" cy="705960"/>
          </a:xfrm>
          <a:prstGeom prst="rect">
            <a:avLst/>
          </a:prstGeom>
          <a:solidFill>
            <a:srgbClr val="980000"/>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400" b="0" strike="noStrike" spc="-1">
                <a:solidFill>
                  <a:srgbClr val="F1C232"/>
                </a:solidFill>
                <a:latin typeface="Arial"/>
                <a:ea typeface="Arial"/>
              </a:rPr>
              <a:t>Permissionless</a:t>
            </a:r>
            <a:endParaRPr lang="pt-BR" sz="1400" b="0" strike="noStrike" spc="-1">
              <a:latin typeface="Arial"/>
            </a:endParaRPr>
          </a:p>
        </p:txBody>
      </p:sp>
      <p:sp>
        <p:nvSpPr>
          <p:cNvPr id="1140" name="CustomShape 4"/>
          <p:cNvSpPr/>
          <p:nvPr/>
        </p:nvSpPr>
        <p:spPr>
          <a:xfrm>
            <a:off x="7018920" y="1808640"/>
            <a:ext cx="3457080" cy="705960"/>
          </a:xfrm>
          <a:prstGeom prst="rect">
            <a:avLst/>
          </a:prstGeom>
          <a:solidFill>
            <a:srgbClr val="980000"/>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400" b="0" strike="noStrike" spc="-1">
                <a:solidFill>
                  <a:srgbClr val="F1C232"/>
                </a:solidFill>
                <a:latin typeface="Arial"/>
                <a:ea typeface="Arial"/>
              </a:rPr>
              <a:t>Permissioned</a:t>
            </a:r>
            <a:endParaRPr lang="pt-BR" sz="1400" b="0" strike="noStrike" spc="-1">
              <a:latin typeface="Arial"/>
            </a:endParaRPr>
          </a:p>
        </p:txBody>
      </p:sp>
      <p:sp>
        <p:nvSpPr>
          <p:cNvPr id="1141" name="CustomShape 5"/>
          <p:cNvSpPr/>
          <p:nvPr/>
        </p:nvSpPr>
        <p:spPr>
          <a:xfrm>
            <a:off x="7051320" y="4761000"/>
            <a:ext cx="3390840" cy="6588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400" b="0" strike="noStrike" spc="-1">
                <a:solidFill>
                  <a:srgbClr val="000000"/>
                </a:solidFill>
                <a:latin typeface="Arial"/>
                <a:ea typeface="Arial"/>
              </a:rPr>
              <a:t>Consensus Protocols: PBFT, RAFT, Tendermint</a:t>
            </a:r>
            <a:endParaRPr lang="pt-BR" sz="1400" b="0" strike="noStrike" spc="-1">
              <a:latin typeface="Arial"/>
            </a:endParaRPr>
          </a:p>
        </p:txBody>
      </p:sp>
      <p:sp>
        <p:nvSpPr>
          <p:cNvPr id="1142" name="CustomShape 6"/>
          <p:cNvSpPr/>
          <p:nvPr/>
        </p:nvSpPr>
        <p:spPr>
          <a:xfrm>
            <a:off x="2232360" y="4761000"/>
            <a:ext cx="3390840" cy="6588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100" b="0" strike="noStrike" spc="-1">
                <a:solidFill>
                  <a:srgbClr val="000000"/>
                </a:solidFill>
                <a:latin typeface="Arial"/>
                <a:ea typeface="Arial"/>
              </a:rPr>
              <a:t>Proof of work, Proof of stake, Proof of importance, Proof of time-elapsed</a:t>
            </a:r>
            <a:endParaRPr lang="pt-BR" sz="1100" b="0" strike="noStrike" spc="-1">
              <a:latin typeface="Arial"/>
            </a:endParaRPr>
          </a:p>
        </p:txBody>
      </p:sp>
      <p:sp>
        <p:nvSpPr>
          <p:cNvPr id="1143" name="CustomShape 7"/>
          <p:cNvSpPr/>
          <p:nvPr/>
        </p:nvSpPr>
        <p:spPr>
          <a:xfrm>
            <a:off x="2232360" y="3338640"/>
            <a:ext cx="3390840" cy="6588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400" b="0" strike="noStrike" spc="-1">
                <a:solidFill>
                  <a:srgbClr val="000000"/>
                </a:solidFill>
                <a:latin typeface="Arial"/>
                <a:ea typeface="Arial"/>
              </a:rPr>
              <a:t>Anonymous users</a:t>
            </a:r>
            <a:endParaRPr lang="pt-BR" sz="1400" b="0" strike="noStrike" spc="-1">
              <a:latin typeface="Arial"/>
            </a:endParaRPr>
          </a:p>
        </p:txBody>
      </p:sp>
      <p:sp>
        <p:nvSpPr>
          <p:cNvPr id="1144" name="CustomShape 8"/>
          <p:cNvSpPr/>
          <p:nvPr/>
        </p:nvSpPr>
        <p:spPr>
          <a:xfrm>
            <a:off x="7051320" y="3338640"/>
            <a:ext cx="3390840" cy="6588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400" b="0" strike="noStrike" spc="-1">
                <a:solidFill>
                  <a:srgbClr val="000000"/>
                </a:solidFill>
                <a:latin typeface="Arial"/>
                <a:ea typeface="Arial"/>
              </a:rPr>
              <a:t>Identified users</a:t>
            </a:r>
            <a:endParaRPr lang="pt-BR" sz="1400" b="0" strike="noStrike" spc="-1">
              <a:latin typeface="Arial"/>
            </a:endParaRPr>
          </a:p>
        </p:txBody>
      </p:sp>
      <p:sp>
        <p:nvSpPr>
          <p:cNvPr id="1145" name="CustomShape 9"/>
          <p:cNvSpPr/>
          <p:nvPr/>
        </p:nvSpPr>
        <p:spPr>
          <a:xfrm>
            <a:off x="2232360" y="5472360"/>
            <a:ext cx="3390840" cy="6588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200" b="0" strike="noStrike" spc="-1">
                <a:solidFill>
                  <a:srgbClr val="000000"/>
                </a:solidFill>
                <a:latin typeface="Arial"/>
                <a:ea typeface="Arial"/>
              </a:rPr>
              <a:t>Examples: Bitcoin, Ethereum, NEM, IOTA</a:t>
            </a:r>
            <a:endParaRPr lang="pt-BR" sz="1200" b="0" strike="noStrike" spc="-1">
              <a:latin typeface="Arial"/>
            </a:endParaRPr>
          </a:p>
        </p:txBody>
      </p:sp>
      <p:sp>
        <p:nvSpPr>
          <p:cNvPr id="1146" name="CustomShape 10"/>
          <p:cNvSpPr/>
          <p:nvPr/>
        </p:nvSpPr>
        <p:spPr>
          <a:xfrm>
            <a:off x="7051320" y="5472360"/>
            <a:ext cx="3390840" cy="6588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200" b="0" strike="noStrike" spc="-1">
                <a:solidFill>
                  <a:srgbClr val="000000"/>
                </a:solidFill>
                <a:latin typeface="Arial"/>
                <a:ea typeface="Arial"/>
              </a:rPr>
              <a:t>Examples: Hyperledger Fabric, </a:t>
            </a:r>
            <a:endParaRPr lang="pt-BR" sz="1200" b="0" strike="noStrike" spc="-1">
              <a:latin typeface="Arial"/>
            </a:endParaRPr>
          </a:p>
          <a:p>
            <a:pPr algn="ctr">
              <a:lnSpc>
                <a:spcPct val="100000"/>
              </a:lnSpc>
            </a:pPr>
            <a:r>
              <a:rPr lang="pt-BR" sz="1200" b="0" strike="noStrike" spc="-1">
                <a:solidFill>
                  <a:srgbClr val="000000"/>
                </a:solidFill>
                <a:latin typeface="Arial"/>
                <a:ea typeface="Arial"/>
              </a:rPr>
              <a:t>R3 (Corda), Ripple, Quorum</a:t>
            </a:r>
            <a:endParaRPr lang="pt-BR" sz="1200" b="0" strike="noStrike" spc="-1">
              <a:latin typeface="Arial"/>
            </a:endParaRPr>
          </a:p>
        </p:txBody>
      </p:sp>
      <p:sp>
        <p:nvSpPr>
          <p:cNvPr id="1147" name="CustomShape 11"/>
          <p:cNvSpPr/>
          <p:nvPr/>
        </p:nvSpPr>
        <p:spPr>
          <a:xfrm>
            <a:off x="2232360" y="4050000"/>
            <a:ext cx="3390840" cy="6588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400" b="0" strike="noStrike" spc="-1">
                <a:solidFill>
                  <a:srgbClr val="000000"/>
                </a:solidFill>
                <a:latin typeface="Arial"/>
                <a:ea typeface="Arial"/>
              </a:rPr>
              <a:t>Slow</a:t>
            </a:r>
            <a:endParaRPr lang="pt-BR" sz="1400" b="0" strike="noStrike" spc="-1">
              <a:latin typeface="Arial"/>
            </a:endParaRPr>
          </a:p>
        </p:txBody>
      </p:sp>
      <p:sp>
        <p:nvSpPr>
          <p:cNvPr id="1148" name="CustomShape 12"/>
          <p:cNvSpPr/>
          <p:nvPr/>
        </p:nvSpPr>
        <p:spPr>
          <a:xfrm>
            <a:off x="7051320" y="4050000"/>
            <a:ext cx="3390840" cy="6588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400" b="0" strike="noStrike" spc="-1">
                <a:solidFill>
                  <a:srgbClr val="000000"/>
                </a:solidFill>
                <a:latin typeface="Arial"/>
                <a:ea typeface="Arial"/>
              </a:rPr>
              <a:t>Fast</a:t>
            </a:r>
            <a:endParaRPr lang="pt-BR" sz="1400" b="0" strike="noStrike" spc="-1">
              <a:latin typeface="Arial"/>
            </a:endParaRPr>
          </a:p>
        </p:txBody>
      </p:sp>
      <p:sp>
        <p:nvSpPr>
          <p:cNvPr id="1149" name="CustomShape 13"/>
          <p:cNvSpPr/>
          <p:nvPr/>
        </p:nvSpPr>
        <p:spPr>
          <a:xfrm>
            <a:off x="2232360" y="2627280"/>
            <a:ext cx="3390840" cy="6588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400" b="0" strike="noStrike" spc="-1">
                <a:solidFill>
                  <a:srgbClr val="000000"/>
                </a:solidFill>
                <a:latin typeface="Arial"/>
                <a:ea typeface="Arial"/>
              </a:rPr>
              <a:t>Public</a:t>
            </a:r>
            <a:endParaRPr lang="pt-BR" sz="1400" b="0" strike="noStrike" spc="-1">
              <a:latin typeface="Arial"/>
            </a:endParaRPr>
          </a:p>
        </p:txBody>
      </p:sp>
      <p:sp>
        <p:nvSpPr>
          <p:cNvPr id="1150" name="CustomShape 14"/>
          <p:cNvSpPr/>
          <p:nvPr/>
        </p:nvSpPr>
        <p:spPr>
          <a:xfrm>
            <a:off x="7051320" y="2627280"/>
            <a:ext cx="3390840" cy="6588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400" b="0" strike="noStrike" spc="-1">
                <a:solidFill>
                  <a:srgbClr val="000000"/>
                </a:solidFill>
                <a:latin typeface="Arial"/>
                <a:ea typeface="Arial"/>
              </a:rPr>
              <a:t>Private / Consortium / Public</a:t>
            </a: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 name="TextShape 1"/>
          <p:cNvSpPr txBox="1"/>
          <p:nvPr/>
        </p:nvSpPr>
        <p:spPr>
          <a:xfrm>
            <a:off x="415440" y="2797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Ethereum Smart Contracts</a:t>
            </a:r>
            <a:endParaRPr lang="pt-BR" sz="2800" b="0" strike="noStrike" spc="-1">
              <a:solidFill>
                <a:srgbClr val="000000"/>
              </a:solidFill>
              <a:latin typeface="Arial"/>
            </a:endParaRPr>
          </a:p>
        </p:txBody>
      </p:sp>
      <p:sp>
        <p:nvSpPr>
          <p:cNvPr id="1152" name="CustomShape 2"/>
          <p:cNvSpPr/>
          <p:nvPr/>
        </p:nvSpPr>
        <p:spPr>
          <a:xfrm>
            <a:off x="226440" y="5688000"/>
            <a:ext cx="5824080" cy="6786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u="sng" strike="noStrike" spc="-1">
                <a:solidFill>
                  <a:srgbClr val="0097A7"/>
                </a:solidFill>
                <a:uFillTx/>
                <a:latin typeface="Arial"/>
                <a:ea typeface="Arial"/>
                <a:hlinkClick r:id="rId2"/>
              </a:rPr>
              <a:t>https://ethereum.org/</a:t>
            </a:r>
            <a:endParaRPr lang="pt-BR" sz="1400" b="0" strike="noStrike" spc="-1">
              <a:latin typeface="Arial"/>
            </a:endParaRPr>
          </a:p>
          <a:p>
            <a:pPr>
              <a:lnSpc>
                <a:spcPct val="100000"/>
              </a:lnSpc>
            </a:pPr>
            <a:r>
              <a:rPr lang="pt-BR" sz="1400" b="0" u="sng" strike="noStrike" spc="-1">
                <a:solidFill>
                  <a:srgbClr val="0097A7"/>
                </a:solidFill>
                <a:uFillTx/>
                <a:latin typeface="Arial"/>
                <a:ea typeface="Arial"/>
                <a:hlinkClick r:id="rId3"/>
              </a:rPr>
              <a:t>https://github.com/ethereum/wiki/wiki/White-Paper</a:t>
            </a:r>
            <a:endParaRPr lang="pt-BR" sz="1400" b="0" strike="noStrike" spc="-1">
              <a:latin typeface="Arial"/>
            </a:endParaRPr>
          </a:p>
          <a:p>
            <a:pPr>
              <a:lnSpc>
                <a:spcPct val="100000"/>
              </a:lnSpc>
            </a:pPr>
            <a:endParaRPr lang="pt-BR" sz="1400" b="0" strike="noStrike" spc="-1">
              <a:latin typeface="Arial"/>
            </a:endParaRPr>
          </a:p>
        </p:txBody>
      </p:sp>
      <p:sp>
        <p:nvSpPr>
          <p:cNvPr id="1153" name="CustomShape 3"/>
          <p:cNvSpPr/>
          <p:nvPr/>
        </p:nvSpPr>
        <p:spPr>
          <a:xfrm>
            <a:off x="6756840" y="2646000"/>
            <a:ext cx="5328720" cy="156528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Ethereum innovated over Bitcoin by adding a Turing-complete computational model over it. The Ethereum Virtual Machine (EVM) allows the use of “smart” contracts that express in code the conditions pertinent to executing/verifying a transaction.  </a:t>
            </a:r>
            <a:endParaRPr lang="pt-BR" sz="1400" b="0" strike="noStrike" spc="-1">
              <a:latin typeface="Arial"/>
            </a:endParaRPr>
          </a:p>
        </p:txBody>
      </p:sp>
      <p:pic>
        <p:nvPicPr>
          <p:cNvPr id="1154" name="Shape 226"/>
          <p:cNvPicPr/>
          <p:nvPr/>
        </p:nvPicPr>
        <p:blipFill>
          <a:blip r:embed="rId4"/>
          <a:stretch/>
        </p:blipFill>
        <p:spPr>
          <a:xfrm>
            <a:off x="203040" y="1246320"/>
            <a:ext cx="6553440" cy="357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rPr>
              <a:t>Contabilidade Descentralizada</a:t>
            </a:r>
          </a:p>
        </p:txBody>
      </p:sp>
      <p:sp>
        <p:nvSpPr>
          <p:cNvPr id="451" name="TextShape 2"/>
          <p:cNvSpPr txBox="1"/>
          <p:nvPr/>
        </p:nvSpPr>
        <p:spPr>
          <a:xfrm>
            <a:off x="838080" y="1825560"/>
            <a:ext cx="10515240" cy="4350960"/>
          </a:xfrm>
          <a:prstGeom prst="rect">
            <a:avLst/>
          </a:prstGeom>
          <a:noFill/>
          <a:ln>
            <a:noFill/>
          </a:ln>
        </p:spPr>
        <p:txBody>
          <a:bodyPr>
            <a:normAutofit fontScale="92500" lnSpcReduction="20000"/>
          </a:bodyPr>
          <a:lstStyle/>
          <a:p>
            <a:pPr marL="228600" indent="-228240">
              <a:lnSpc>
                <a:spcPct val="90000"/>
              </a:lnSpc>
              <a:spcBef>
                <a:spcPts val="1001"/>
              </a:spcBef>
              <a:buClr>
                <a:srgbClr val="000000"/>
              </a:buClr>
              <a:buFont typeface="Arial"/>
              <a:buChar char="•"/>
            </a:pPr>
            <a:r>
              <a:rPr lang="pt-BR" sz="2800" b="0" i="1" strike="noStrike" spc="-1">
                <a:solidFill>
                  <a:srgbClr val="000000"/>
                </a:solidFill>
              </a:rPr>
              <a:t>Ledger</a:t>
            </a:r>
            <a:r>
              <a:rPr lang="pt-BR" sz="2800" b="0" strike="noStrike" spc="-1">
                <a:solidFill>
                  <a:srgbClr val="000000"/>
                </a:solidFill>
              </a:rPr>
              <a:t> (livro-razão)</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Em ambiente decentralizado, deve-se obter maioria das partes concordância (</a:t>
            </a:r>
            <a:r>
              <a:rPr lang="pt-BR" sz="2800" b="1" strike="noStrike" spc="-1">
                <a:solidFill>
                  <a:srgbClr val="000000"/>
                </a:solidFill>
              </a:rPr>
              <a:t>CONSENSO</a:t>
            </a:r>
            <a:r>
              <a:rPr lang="pt-BR" sz="2800" b="0" strike="noStrike" spc="-1">
                <a:solidFill>
                  <a:srgbClr val="000000"/>
                </a:solidFill>
              </a:rPr>
              <a:t>) para todas as cópias sincronizarem</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Tolerância a Falhas</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Independência do Controle Individual</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i="1" strike="noStrike" spc="-1">
                <a:solidFill>
                  <a:srgbClr val="000000"/>
                </a:solidFill>
              </a:rPr>
              <a:t>Trustlessness</a:t>
            </a:r>
            <a:r>
              <a:rPr lang="pt-BR" sz="2800" b="0" strike="noStrike" spc="-1">
                <a:solidFill>
                  <a:srgbClr val="000000"/>
                </a:solidFill>
              </a:rPr>
              <a:t> (ausência da necessidade de confiança em um terceiro)</a:t>
            </a:r>
          </a:p>
          <a:p>
            <a:pPr>
              <a:lnSpc>
                <a:spcPct val="100000"/>
              </a:lnSpc>
              <a:spcBef>
                <a:spcPts val="1001"/>
              </a:spcBef>
            </a:pPr>
            <a:endParaRPr lang="pt-BR" sz="2800" b="0" strike="noStrike" spc="-1">
              <a:solidFill>
                <a:srgbClr val="000000"/>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5" name="Shape 231"/>
          <p:cNvPicPr/>
          <p:nvPr/>
        </p:nvPicPr>
        <p:blipFill>
          <a:blip r:embed="rId2"/>
          <a:stretch/>
        </p:blipFill>
        <p:spPr>
          <a:xfrm>
            <a:off x="564480" y="738000"/>
            <a:ext cx="5758920" cy="5407560"/>
          </a:xfrm>
          <a:prstGeom prst="rect">
            <a:avLst/>
          </a:prstGeom>
          <a:ln>
            <a:noFill/>
          </a:ln>
        </p:spPr>
      </p:pic>
      <p:sp>
        <p:nvSpPr>
          <p:cNvPr id="1156" name="TextShape 1"/>
          <p:cNvSpPr txBox="1"/>
          <p:nvPr/>
        </p:nvSpPr>
        <p:spPr>
          <a:xfrm>
            <a:off x="415440" y="2797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Ethereum Smart Contracts</a:t>
            </a:r>
            <a:endParaRPr lang="pt-BR" sz="2800" b="0" strike="noStrike" spc="-1">
              <a:solidFill>
                <a:srgbClr val="000000"/>
              </a:solidFill>
              <a:latin typeface="Arial"/>
            </a:endParaRPr>
          </a:p>
        </p:txBody>
      </p:sp>
      <p:sp>
        <p:nvSpPr>
          <p:cNvPr id="1157" name="CustomShape 2"/>
          <p:cNvSpPr/>
          <p:nvPr/>
        </p:nvSpPr>
        <p:spPr>
          <a:xfrm>
            <a:off x="6741360" y="1296360"/>
            <a:ext cx="4457880" cy="48834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marL="457200" indent="-317160">
              <a:lnSpc>
                <a:spcPct val="100000"/>
              </a:lnSpc>
              <a:buClr>
                <a:srgbClr val="000000"/>
              </a:buClr>
              <a:buFont typeface="Arial"/>
              <a:buChar char="●"/>
            </a:pPr>
            <a:r>
              <a:rPr lang="pt-BR" sz="1400" b="0" strike="noStrike" spc="-1">
                <a:solidFill>
                  <a:srgbClr val="000000"/>
                </a:solidFill>
                <a:latin typeface="Arial"/>
                <a:ea typeface="Arial"/>
              </a:rPr>
              <a:t>A smart contract is itself a transaction with a special address</a:t>
            </a:r>
            <a:endParaRPr lang="pt-BR" sz="1400" b="0" strike="noStrike" spc="-1">
              <a:latin typeface="Arial"/>
            </a:endParaRPr>
          </a:p>
          <a:p>
            <a:pPr marL="457200" indent="-317160">
              <a:lnSpc>
                <a:spcPct val="100000"/>
              </a:lnSpc>
              <a:buClr>
                <a:srgbClr val="000000"/>
              </a:buClr>
              <a:buFont typeface="Arial"/>
              <a:buChar char="●"/>
            </a:pPr>
            <a:r>
              <a:rPr lang="pt-BR" sz="1400" b="0" strike="noStrike" spc="-1">
                <a:solidFill>
                  <a:srgbClr val="000000"/>
                </a:solidFill>
                <a:latin typeface="Arial"/>
                <a:ea typeface="Arial"/>
              </a:rPr>
              <a:t>Typically written using Solidity, an object-oriented language</a:t>
            </a:r>
            <a:endParaRPr lang="pt-BR" sz="1400" b="0" strike="noStrike" spc="-1">
              <a:latin typeface="Arial"/>
            </a:endParaRPr>
          </a:p>
          <a:p>
            <a:pPr marL="457200" indent="-317160">
              <a:lnSpc>
                <a:spcPct val="100000"/>
              </a:lnSpc>
              <a:buClr>
                <a:srgbClr val="000000"/>
              </a:buClr>
              <a:buFont typeface="Arial"/>
              <a:buChar char="●"/>
            </a:pPr>
            <a:r>
              <a:rPr lang="pt-BR" sz="1400" b="0" strike="noStrike" spc="-1">
                <a:solidFill>
                  <a:srgbClr val="000000"/>
                </a:solidFill>
                <a:latin typeface="Arial"/>
                <a:ea typeface="Arial"/>
              </a:rPr>
              <a:t>Variables and Functions</a:t>
            </a:r>
            <a:endParaRPr lang="pt-BR" sz="1400" b="0" strike="noStrike" spc="-1">
              <a:latin typeface="Arial"/>
            </a:endParaRPr>
          </a:p>
          <a:p>
            <a:pPr marL="457200" indent="-317160">
              <a:lnSpc>
                <a:spcPct val="100000"/>
              </a:lnSpc>
              <a:buClr>
                <a:srgbClr val="000000"/>
              </a:buClr>
              <a:buFont typeface="Arial"/>
              <a:buChar char="●"/>
            </a:pPr>
            <a:r>
              <a:rPr lang="pt-BR" sz="1400" b="0" strike="noStrike" spc="-1">
                <a:solidFill>
                  <a:srgbClr val="000000"/>
                </a:solidFill>
                <a:latin typeface="Arial"/>
                <a:ea typeface="Arial"/>
              </a:rPr>
              <a:t>Functions are trigerred by new transactions sent to the contract address</a:t>
            </a:r>
            <a:endParaRPr lang="pt-BR" sz="1400" b="0" strike="noStrike" spc="-1">
              <a:latin typeface="Arial"/>
            </a:endParaRPr>
          </a:p>
          <a:p>
            <a:pPr marL="457200" indent="-317160">
              <a:lnSpc>
                <a:spcPct val="100000"/>
              </a:lnSpc>
              <a:buClr>
                <a:srgbClr val="000000"/>
              </a:buClr>
              <a:buFont typeface="Arial"/>
              <a:buChar char="●"/>
            </a:pPr>
            <a:r>
              <a:rPr lang="pt-BR" sz="1400" b="0" strike="noStrike" spc="-1">
                <a:solidFill>
                  <a:srgbClr val="000000"/>
                </a:solidFill>
                <a:latin typeface="Arial"/>
                <a:ea typeface="Arial"/>
              </a:rPr>
              <a:t>Contract doesn’t directly communicate with the outside world</a:t>
            </a:r>
            <a:endParaRPr lang="pt-BR" sz="1400" b="0" strike="noStrike" spc="-1">
              <a:latin typeface="Arial"/>
            </a:endParaRPr>
          </a:p>
          <a:p>
            <a:pPr marL="457200" indent="-317160">
              <a:lnSpc>
                <a:spcPct val="100000"/>
              </a:lnSpc>
              <a:buClr>
                <a:srgbClr val="000000"/>
              </a:buClr>
              <a:buFont typeface="Arial"/>
              <a:buChar char="●"/>
            </a:pPr>
            <a:r>
              <a:rPr lang="pt-BR" sz="1400" b="0" strike="noStrike" spc="-1">
                <a:solidFill>
                  <a:srgbClr val="000000"/>
                </a:solidFill>
                <a:latin typeface="Arial"/>
                <a:ea typeface="Arial"/>
              </a:rPr>
              <a:t>All transactions cost “gas” which must be paid for in ether</a:t>
            </a:r>
            <a:endParaRPr lang="pt-BR" sz="1400" b="0" strike="noStrike" spc="-1">
              <a:latin typeface="Arial"/>
            </a:endParaRPr>
          </a:p>
          <a:p>
            <a:pPr marL="457200" indent="-317160">
              <a:lnSpc>
                <a:spcPct val="100000"/>
              </a:lnSpc>
              <a:buClr>
                <a:srgbClr val="000000"/>
              </a:buClr>
              <a:buFont typeface="Arial"/>
              <a:buChar char="●"/>
            </a:pPr>
            <a:r>
              <a:rPr lang="pt-BR" sz="1400" b="0" strike="noStrike" spc="-1">
                <a:solidFill>
                  <a:srgbClr val="000000"/>
                </a:solidFill>
                <a:latin typeface="Arial"/>
                <a:ea typeface="Arial"/>
              </a:rPr>
              <a:t>Interesting decentralized applications can be designed around smart contracts</a:t>
            </a:r>
            <a:endParaRPr lang="pt-BR" sz="1400" b="0" strike="noStrike" spc="-1">
              <a:latin typeface="Arial"/>
            </a:endParaRPr>
          </a:p>
        </p:txBody>
      </p:sp>
      <p:sp>
        <p:nvSpPr>
          <p:cNvPr id="1158" name="CustomShape 3"/>
          <p:cNvSpPr/>
          <p:nvPr/>
        </p:nvSpPr>
        <p:spPr>
          <a:xfrm>
            <a:off x="561960" y="6044760"/>
            <a:ext cx="6040800" cy="60948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u="sng" strike="noStrike" spc="-1">
                <a:solidFill>
                  <a:srgbClr val="0097A7"/>
                </a:solidFill>
                <a:uFillTx/>
                <a:latin typeface="Arial"/>
                <a:ea typeface="Arial"/>
                <a:hlinkClick r:id="rId3"/>
              </a:rPr>
              <a:t>https://medium.com/@ConsenSys/ethereum-bitcoin-plus-everything-a506dc780106</a:t>
            </a:r>
            <a:endParaRPr lang="pt-BR" sz="1400" b="0" strike="noStrike" spc="-1">
              <a:latin typeface="Arial"/>
            </a:endParaRPr>
          </a:p>
          <a:p>
            <a:pPr>
              <a:lnSpc>
                <a:spcPct val="100000"/>
              </a:lnSpc>
            </a:pP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225720" y="1606680"/>
            <a:ext cx="5186880" cy="2863800"/>
          </a:xfrm>
          <a:prstGeom prst="cloud">
            <a:avLst/>
          </a:prstGeom>
          <a:noFill/>
          <a:ln w="9360">
            <a:solidFill>
              <a:schemeClr val="dk2"/>
            </a:solidFill>
            <a:round/>
          </a:ln>
        </p:spPr>
        <p:style>
          <a:lnRef idx="0">
            <a:scrgbClr r="0" g="0" b="0"/>
          </a:lnRef>
          <a:fillRef idx="0">
            <a:scrgbClr r="0" g="0" b="0"/>
          </a:fillRef>
          <a:effectRef idx="0">
            <a:scrgbClr r="0" g="0" b="0"/>
          </a:effectRef>
          <a:fontRef idx="minor"/>
        </p:style>
      </p:sp>
      <p:sp>
        <p:nvSpPr>
          <p:cNvPr id="1160" name="TextShape 2"/>
          <p:cNvSpPr txBox="1"/>
          <p:nvPr/>
        </p:nvSpPr>
        <p:spPr>
          <a:xfrm>
            <a:off x="415440" y="2797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Ethereum Smart Contracts - Tools</a:t>
            </a:r>
            <a:endParaRPr lang="pt-BR" sz="2800" b="0" strike="noStrike" spc="-1">
              <a:solidFill>
                <a:srgbClr val="000000"/>
              </a:solidFill>
              <a:latin typeface="Arial"/>
            </a:endParaRPr>
          </a:p>
        </p:txBody>
      </p:sp>
      <p:sp>
        <p:nvSpPr>
          <p:cNvPr id="1161" name="CustomShape 3"/>
          <p:cNvSpPr/>
          <p:nvPr/>
        </p:nvSpPr>
        <p:spPr>
          <a:xfrm>
            <a:off x="241200" y="4738680"/>
            <a:ext cx="6216840" cy="10270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nSpc>
                <a:spcPct val="100000"/>
              </a:lnSpc>
            </a:pPr>
            <a:endParaRPr lang="pt-BR" sz="1870" b="0" strike="noStrike" spc="-1">
              <a:latin typeface="Arial"/>
            </a:endParaRPr>
          </a:p>
          <a:p>
            <a:pPr>
              <a:lnSpc>
                <a:spcPct val="100000"/>
              </a:lnSpc>
            </a:pPr>
            <a:endParaRPr lang="pt-BR" sz="1870" b="0" strike="noStrike" spc="-1">
              <a:latin typeface="Arial"/>
            </a:endParaRPr>
          </a:p>
        </p:txBody>
      </p:sp>
      <p:sp>
        <p:nvSpPr>
          <p:cNvPr id="1162" name="CustomShape 4"/>
          <p:cNvSpPr/>
          <p:nvPr/>
        </p:nvSpPr>
        <p:spPr>
          <a:xfrm>
            <a:off x="226440" y="5688000"/>
            <a:ext cx="5824080" cy="6786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u="sng" strike="noStrike" spc="-1">
                <a:solidFill>
                  <a:srgbClr val="0097A7"/>
                </a:solidFill>
                <a:uFillTx/>
                <a:latin typeface="Arial"/>
                <a:ea typeface="Arial"/>
                <a:hlinkClick r:id="rId2"/>
              </a:rPr>
              <a:t>https://ethereum.org/</a:t>
            </a:r>
            <a:endParaRPr lang="pt-BR" sz="1400" b="0" strike="noStrike" spc="-1">
              <a:latin typeface="Arial"/>
            </a:endParaRPr>
          </a:p>
          <a:p>
            <a:pPr>
              <a:lnSpc>
                <a:spcPct val="100000"/>
              </a:lnSpc>
            </a:pPr>
            <a:r>
              <a:rPr lang="pt-BR" sz="1400" b="0" u="sng" strike="noStrike" spc="-1">
                <a:solidFill>
                  <a:srgbClr val="0097A7"/>
                </a:solidFill>
                <a:uFillTx/>
                <a:latin typeface="Arial"/>
                <a:ea typeface="Arial"/>
                <a:hlinkClick r:id="rId3"/>
              </a:rPr>
              <a:t>https://github.com/ethereum/wiki/wiki/White-Paper</a:t>
            </a:r>
            <a:endParaRPr lang="pt-BR" sz="1400" b="0" strike="noStrike" spc="-1">
              <a:latin typeface="Arial"/>
            </a:endParaRPr>
          </a:p>
          <a:p>
            <a:pPr>
              <a:lnSpc>
                <a:spcPct val="100000"/>
              </a:lnSpc>
            </a:pPr>
            <a:endParaRPr lang="pt-BR" sz="1400" b="0" strike="noStrike" spc="-1">
              <a:latin typeface="Arial"/>
            </a:endParaRPr>
          </a:p>
        </p:txBody>
      </p:sp>
      <p:sp>
        <p:nvSpPr>
          <p:cNvPr id="1163" name="CustomShape 5"/>
          <p:cNvSpPr/>
          <p:nvPr/>
        </p:nvSpPr>
        <p:spPr>
          <a:xfrm>
            <a:off x="858240" y="2954520"/>
            <a:ext cx="1686240" cy="678960"/>
          </a:xfrm>
          <a:prstGeom prst="rect">
            <a:avLst/>
          </a:prstGeom>
          <a:solidFill>
            <a:schemeClr val="lt2"/>
          </a:solidFill>
          <a:ln w="9360">
            <a:solidFill>
              <a:srgbClr val="000000"/>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endParaRPr lang="pt-BR" sz="1870" b="0" strike="noStrike" spc="-1">
              <a:latin typeface="Arial"/>
            </a:endParaRPr>
          </a:p>
          <a:p>
            <a:pPr algn="ctr">
              <a:lnSpc>
                <a:spcPct val="100000"/>
              </a:lnSpc>
            </a:pPr>
            <a:r>
              <a:rPr lang="pt-BR" sz="1400" b="0" strike="noStrike" spc="-1">
                <a:solidFill>
                  <a:srgbClr val="000000"/>
                </a:solidFill>
                <a:latin typeface="Arial"/>
                <a:ea typeface="Arial"/>
              </a:rPr>
              <a:t>DApp</a:t>
            </a:r>
            <a:endParaRPr lang="pt-BR" sz="1400" b="0" strike="noStrike" spc="-1">
              <a:latin typeface="Arial"/>
            </a:endParaRPr>
          </a:p>
          <a:p>
            <a:pPr algn="ctr">
              <a:lnSpc>
                <a:spcPct val="100000"/>
              </a:lnSpc>
            </a:pPr>
            <a:r>
              <a:rPr lang="pt-BR" sz="1400" b="0" strike="noStrike" spc="-1">
                <a:solidFill>
                  <a:srgbClr val="000000"/>
                </a:solidFill>
                <a:latin typeface="Arial"/>
                <a:ea typeface="Arial"/>
              </a:rPr>
              <a:t>In JavaScript</a:t>
            </a:r>
            <a:endParaRPr lang="pt-BR" sz="1400" b="0" strike="noStrike" spc="-1">
              <a:latin typeface="Arial"/>
            </a:endParaRPr>
          </a:p>
          <a:p>
            <a:pPr algn="ctr">
              <a:lnSpc>
                <a:spcPct val="100000"/>
              </a:lnSpc>
            </a:pPr>
            <a:endParaRPr lang="pt-BR" sz="1400" b="0" strike="noStrike" spc="-1">
              <a:latin typeface="Arial"/>
            </a:endParaRPr>
          </a:p>
        </p:txBody>
      </p:sp>
      <p:sp>
        <p:nvSpPr>
          <p:cNvPr id="1164" name="CustomShape 6"/>
          <p:cNvSpPr/>
          <p:nvPr/>
        </p:nvSpPr>
        <p:spPr>
          <a:xfrm>
            <a:off x="3093120" y="2954520"/>
            <a:ext cx="1686240" cy="678960"/>
          </a:xfrm>
          <a:prstGeom prst="rect">
            <a:avLst/>
          </a:prstGeom>
          <a:solidFill>
            <a:schemeClr val="lt2"/>
          </a:solidFill>
          <a:ln w="9360">
            <a:solidFill>
              <a:srgbClr val="000000"/>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endParaRPr lang="pt-BR" sz="1870" b="0" strike="noStrike" spc="-1">
              <a:latin typeface="Arial"/>
            </a:endParaRPr>
          </a:p>
          <a:p>
            <a:pPr algn="ctr">
              <a:lnSpc>
                <a:spcPct val="100000"/>
              </a:lnSpc>
            </a:pPr>
            <a:r>
              <a:rPr lang="pt-BR" sz="1400" b="0" strike="noStrike" spc="-1">
                <a:solidFill>
                  <a:srgbClr val="000000"/>
                </a:solidFill>
                <a:latin typeface="Arial"/>
                <a:ea typeface="Arial"/>
              </a:rPr>
              <a:t>Web3.js</a:t>
            </a:r>
            <a:endParaRPr lang="pt-BR" sz="1400" b="0" strike="noStrike" spc="-1">
              <a:latin typeface="Arial"/>
            </a:endParaRPr>
          </a:p>
          <a:p>
            <a:pPr algn="ctr">
              <a:lnSpc>
                <a:spcPct val="100000"/>
              </a:lnSpc>
            </a:pPr>
            <a:r>
              <a:rPr lang="pt-BR" sz="1400" b="0" strike="noStrike" spc="-1">
                <a:solidFill>
                  <a:srgbClr val="000000"/>
                </a:solidFill>
                <a:latin typeface="Arial"/>
                <a:ea typeface="Arial"/>
              </a:rPr>
              <a:t>Metamask</a:t>
            </a:r>
            <a:endParaRPr lang="pt-BR" sz="1400" b="0" strike="noStrike" spc="-1">
              <a:latin typeface="Arial"/>
            </a:endParaRPr>
          </a:p>
          <a:p>
            <a:pPr algn="ctr">
              <a:lnSpc>
                <a:spcPct val="100000"/>
              </a:lnSpc>
            </a:pPr>
            <a:endParaRPr lang="pt-BR" sz="1400" b="0" strike="noStrike" spc="-1">
              <a:latin typeface="Arial"/>
            </a:endParaRPr>
          </a:p>
        </p:txBody>
      </p:sp>
      <p:sp>
        <p:nvSpPr>
          <p:cNvPr id="1165" name="CustomShape 7"/>
          <p:cNvSpPr/>
          <p:nvPr/>
        </p:nvSpPr>
        <p:spPr>
          <a:xfrm>
            <a:off x="5459400" y="2880360"/>
            <a:ext cx="1098720" cy="826920"/>
          </a:xfrm>
          <a:prstGeom prst="ellipse">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0" strike="noStrike" spc="-1">
                <a:solidFill>
                  <a:srgbClr val="000000"/>
                </a:solidFill>
                <a:latin typeface="Arial"/>
                <a:ea typeface="Arial"/>
              </a:rPr>
              <a:t>RPC</a:t>
            </a:r>
            <a:endParaRPr lang="pt-BR" sz="1400" b="0" strike="noStrike" spc="-1">
              <a:latin typeface="Arial"/>
            </a:endParaRPr>
          </a:p>
        </p:txBody>
      </p:sp>
      <p:sp>
        <p:nvSpPr>
          <p:cNvPr id="1166" name="CustomShape 8"/>
          <p:cNvSpPr/>
          <p:nvPr/>
        </p:nvSpPr>
        <p:spPr>
          <a:xfrm>
            <a:off x="7158960" y="2980080"/>
            <a:ext cx="1368000" cy="5724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400" b="0" strike="noStrike" spc="-1">
                <a:solidFill>
                  <a:srgbClr val="000000"/>
                </a:solidFill>
                <a:latin typeface="Arial"/>
                <a:ea typeface="Arial"/>
              </a:rPr>
              <a:t>Ethereum</a:t>
            </a:r>
            <a:endParaRPr lang="pt-BR" sz="1400" b="0" strike="noStrike" spc="-1">
              <a:latin typeface="Arial"/>
            </a:endParaRPr>
          </a:p>
          <a:p>
            <a:pPr algn="ctr">
              <a:lnSpc>
                <a:spcPct val="100000"/>
              </a:lnSpc>
            </a:pPr>
            <a:r>
              <a:rPr lang="pt-BR" sz="1400" b="0" strike="noStrike" spc="-1">
                <a:solidFill>
                  <a:srgbClr val="000000"/>
                </a:solidFill>
                <a:latin typeface="Arial"/>
                <a:ea typeface="Arial"/>
              </a:rPr>
              <a:t>EVM</a:t>
            </a:r>
            <a:endParaRPr lang="pt-BR" sz="1400" b="0" strike="noStrike" spc="-1">
              <a:latin typeface="Arial"/>
            </a:endParaRPr>
          </a:p>
        </p:txBody>
      </p:sp>
      <p:sp>
        <p:nvSpPr>
          <p:cNvPr id="1167" name="CustomShape 9"/>
          <p:cNvSpPr/>
          <p:nvPr/>
        </p:nvSpPr>
        <p:spPr>
          <a:xfrm>
            <a:off x="9089640" y="2980080"/>
            <a:ext cx="1368000" cy="572400"/>
          </a:xfrm>
          <a:prstGeom prst="rect">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pt-BR" sz="1400" b="0" strike="noStrike" spc="-1">
                <a:solidFill>
                  <a:srgbClr val="000000"/>
                </a:solidFill>
                <a:latin typeface="Arial"/>
                <a:ea typeface="Arial"/>
              </a:rPr>
              <a:t>Smart</a:t>
            </a:r>
            <a:endParaRPr lang="pt-BR" sz="1400" b="0" strike="noStrike" spc="-1">
              <a:latin typeface="Arial"/>
            </a:endParaRPr>
          </a:p>
          <a:p>
            <a:pPr algn="ctr">
              <a:lnSpc>
                <a:spcPct val="100000"/>
              </a:lnSpc>
            </a:pPr>
            <a:r>
              <a:rPr lang="pt-BR" sz="1400" b="0" strike="noStrike" spc="-1">
                <a:solidFill>
                  <a:srgbClr val="000000"/>
                </a:solidFill>
                <a:latin typeface="Arial"/>
                <a:ea typeface="Arial"/>
              </a:rPr>
              <a:t>Contracts</a:t>
            </a:r>
            <a:endParaRPr lang="pt-BR" sz="1400" b="0" strike="noStrike" spc="-1">
              <a:latin typeface="Arial"/>
            </a:endParaRPr>
          </a:p>
        </p:txBody>
      </p:sp>
      <p:sp>
        <p:nvSpPr>
          <p:cNvPr id="1168" name="CustomShape 10"/>
          <p:cNvSpPr/>
          <p:nvPr/>
        </p:nvSpPr>
        <p:spPr>
          <a:xfrm>
            <a:off x="6745320" y="2051280"/>
            <a:ext cx="4120560" cy="2484720"/>
          </a:xfrm>
          <a:prstGeom prst="cloud">
            <a:avLst/>
          </a:prstGeom>
          <a:noFill/>
          <a:ln w="9360">
            <a:solidFill>
              <a:schemeClr val="dk2"/>
            </a:solidFill>
            <a:round/>
          </a:ln>
        </p:spPr>
        <p:style>
          <a:lnRef idx="0">
            <a:scrgbClr r="0" g="0" b="0"/>
          </a:lnRef>
          <a:fillRef idx="0">
            <a:scrgbClr r="0" g="0" b="0"/>
          </a:fillRef>
          <a:effectRef idx="0">
            <a:scrgbClr r="0" g="0" b="0"/>
          </a:effectRef>
          <a:fontRef idx="minor"/>
        </p:style>
      </p:sp>
      <p:sp>
        <p:nvSpPr>
          <p:cNvPr id="1169" name="CustomShape 11"/>
          <p:cNvSpPr/>
          <p:nvPr/>
        </p:nvSpPr>
        <p:spPr>
          <a:xfrm>
            <a:off x="2544840" y="3294000"/>
            <a:ext cx="548280" cy="36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170" name="CustomShape 12"/>
          <p:cNvSpPr/>
          <p:nvPr/>
        </p:nvSpPr>
        <p:spPr>
          <a:xfrm>
            <a:off x="4779720" y="3294000"/>
            <a:ext cx="678960" cy="36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171" name="CustomShape 13"/>
          <p:cNvSpPr/>
          <p:nvPr/>
        </p:nvSpPr>
        <p:spPr>
          <a:xfrm rot="10800000" flipH="1">
            <a:off x="6558840" y="3294000"/>
            <a:ext cx="615600" cy="540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172" name="CustomShape 14"/>
          <p:cNvSpPr/>
          <p:nvPr/>
        </p:nvSpPr>
        <p:spPr>
          <a:xfrm>
            <a:off x="8543160" y="3273120"/>
            <a:ext cx="572400" cy="36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pic>
        <p:nvPicPr>
          <p:cNvPr id="1173" name="Shape 255"/>
          <p:cNvPicPr/>
          <p:nvPr/>
        </p:nvPicPr>
        <p:blipFill>
          <a:blip r:embed="rId4"/>
          <a:stretch/>
        </p:blipFill>
        <p:spPr>
          <a:xfrm>
            <a:off x="1361520" y="1986120"/>
            <a:ext cx="679320" cy="737280"/>
          </a:xfrm>
          <a:prstGeom prst="rect">
            <a:avLst/>
          </a:prstGeom>
          <a:ln>
            <a:noFill/>
          </a:ln>
        </p:spPr>
      </p:pic>
      <p:pic>
        <p:nvPicPr>
          <p:cNvPr id="1174" name="Shape 256"/>
          <p:cNvPicPr/>
          <p:nvPr/>
        </p:nvPicPr>
        <p:blipFill>
          <a:blip r:embed="rId5"/>
          <a:stretch/>
        </p:blipFill>
        <p:spPr>
          <a:xfrm>
            <a:off x="3329640" y="1986120"/>
            <a:ext cx="1213560" cy="737280"/>
          </a:xfrm>
          <a:prstGeom prst="rect">
            <a:avLst/>
          </a:prstGeom>
          <a:ln>
            <a:noFill/>
          </a:ln>
        </p:spPr>
      </p:pic>
      <p:sp>
        <p:nvSpPr>
          <p:cNvPr id="1175" name="CustomShape 15"/>
          <p:cNvSpPr/>
          <p:nvPr/>
        </p:nvSpPr>
        <p:spPr>
          <a:xfrm>
            <a:off x="1431720" y="4645800"/>
            <a:ext cx="2593080" cy="4766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gn="ctr">
              <a:lnSpc>
                <a:spcPct val="100000"/>
              </a:lnSpc>
            </a:pPr>
            <a:r>
              <a:rPr lang="pt-BR" sz="1400" b="0" strike="noStrike" spc="-1">
                <a:solidFill>
                  <a:srgbClr val="000000"/>
                </a:solidFill>
                <a:latin typeface="Arial"/>
                <a:ea typeface="Arial"/>
              </a:rPr>
              <a:t>Browser</a:t>
            </a:r>
            <a:endParaRPr lang="pt-BR" sz="1400" b="0" strike="noStrike" spc="-1">
              <a:latin typeface="Arial"/>
            </a:endParaRPr>
          </a:p>
        </p:txBody>
      </p:sp>
      <p:sp>
        <p:nvSpPr>
          <p:cNvPr id="1176" name="CustomShape 16"/>
          <p:cNvSpPr/>
          <p:nvPr/>
        </p:nvSpPr>
        <p:spPr>
          <a:xfrm>
            <a:off x="7934400" y="4544280"/>
            <a:ext cx="2593080" cy="4766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gn="ctr">
              <a:lnSpc>
                <a:spcPct val="100000"/>
              </a:lnSpc>
            </a:pPr>
            <a:r>
              <a:rPr lang="pt-BR" sz="1400" b="0" strike="noStrike" spc="-1">
                <a:solidFill>
                  <a:srgbClr val="000000"/>
                </a:solidFill>
                <a:latin typeface="Arial"/>
                <a:ea typeface="Arial"/>
              </a:rPr>
              <a:t>Ethereum Network</a:t>
            </a:r>
            <a:endParaRPr lang="pt-BR" sz="1400" b="0" strike="noStrike" spc="-1">
              <a:latin typeface="Arial"/>
            </a:endParaRPr>
          </a:p>
        </p:txBody>
      </p:sp>
      <p:sp>
        <p:nvSpPr>
          <p:cNvPr id="1177" name="CustomShape 17"/>
          <p:cNvSpPr/>
          <p:nvPr/>
        </p:nvSpPr>
        <p:spPr>
          <a:xfrm>
            <a:off x="5343120" y="3865680"/>
            <a:ext cx="1037880" cy="88416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Web3</a:t>
            </a:r>
            <a:endParaRPr lang="pt-BR" sz="1400" b="0" strike="noStrike" spc="-1">
              <a:latin typeface="Arial"/>
            </a:endParaRPr>
          </a:p>
        </p:txBody>
      </p:sp>
      <p:sp>
        <p:nvSpPr>
          <p:cNvPr id="1178" name="CustomShape 18"/>
          <p:cNvSpPr/>
          <p:nvPr/>
        </p:nvSpPr>
        <p:spPr>
          <a:xfrm>
            <a:off x="10626480" y="1528560"/>
            <a:ext cx="1037880" cy="88416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Solidity</a:t>
            </a:r>
            <a:endParaRPr lang="pt-BR" sz="1400" b="0" strike="noStrike" spc="-1">
              <a:latin typeface="Arial"/>
            </a:endParaRPr>
          </a:p>
          <a:p>
            <a:pPr>
              <a:lnSpc>
                <a:spcPct val="100000"/>
              </a:lnSpc>
            </a:pPr>
            <a:r>
              <a:rPr lang="pt-BR" sz="1400" b="0" strike="noStrike" spc="-1">
                <a:solidFill>
                  <a:srgbClr val="000000"/>
                </a:solidFill>
                <a:latin typeface="Arial"/>
                <a:ea typeface="Arial"/>
              </a:rPr>
              <a:t>Solc</a:t>
            </a:r>
            <a:endParaRPr lang="pt-BR" sz="1400" b="0" strike="noStrike" spc="-1">
              <a:latin typeface="Arial"/>
            </a:endParaRPr>
          </a:p>
          <a:p>
            <a:pPr>
              <a:lnSpc>
                <a:spcPct val="100000"/>
              </a:lnSpc>
            </a:pPr>
            <a:r>
              <a:rPr lang="pt-BR" sz="1400" b="0" strike="noStrike" spc="-1">
                <a:solidFill>
                  <a:srgbClr val="000000"/>
                </a:solidFill>
                <a:latin typeface="Arial"/>
                <a:ea typeface="Arial"/>
              </a:rPr>
              <a:t>Truffle</a:t>
            </a:r>
            <a:endParaRPr lang="pt-BR" sz="1400" b="0" strike="noStrike" spc="-1">
              <a:latin typeface="Arial"/>
            </a:endParaRPr>
          </a:p>
        </p:txBody>
      </p:sp>
      <p:sp>
        <p:nvSpPr>
          <p:cNvPr id="1179" name="CustomShape 19"/>
          <p:cNvSpPr/>
          <p:nvPr/>
        </p:nvSpPr>
        <p:spPr>
          <a:xfrm>
            <a:off x="6977160" y="1501200"/>
            <a:ext cx="1037880" cy="4766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Geth</a:t>
            </a:r>
            <a:endParaRPr lang="pt-BR" sz="1400" b="0" strike="noStrike" spc="-1">
              <a:latin typeface="Arial"/>
            </a:endParaRPr>
          </a:p>
          <a:p>
            <a:pPr>
              <a:lnSpc>
                <a:spcPct val="100000"/>
              </a:lnSpc>
            </a:pPr>
            <a:r>
              <a:rPr lang="pt-BR" sz="1400" b="0" strike="noStrike" spc="-1">
                <a:solidFill>
                  <a:srgbClr val="000000"/>
                </a:solidFill>
                <a:latin typeface="Arial"/>
                <a:ea typeface="Arial"/>
              </a:rPr>
              <a:t>Parity</a:t>
            </a:r>
            <a:endParaRPr lang="pt-BR" sz="1400" b="0" strike="noStrike" spc="-1">
              <a:latin typeface="Arial"/>
            </a:endParaRPr>
          </a:p>
          <a:p>
            <a:pPr>
              <a:lnSpc>
                <a:spcPct val="100000"/>
              </a:lnSpc>
            </a:pPr>
            <a:endParaRPr lang="pt-BR" sz="1400" b="0" strike="noStrike" spc="-1">
              <a:latin typeface="Arial"/>
            </a:endParaRPr>
          </a:p>
        </p:txBody>
      </p:sp>
      <p:sp>
        <p:nvSpPr>
          <p:cNvPr id="1180" name="CustomShape 20"/>
          <p:cNvSpPr/>
          <p:nvPr/>
        </p:nvSpPr>
        <p:spPr>
          <a:xfrm>
            <a:off x="6109200" y="4988520"/>
            <a:ext cx="5666760" cy="16844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SC Programming language: solidity, compiler: solc</a:t>
            </a:r>
            <a:endParaRPr lang="pt-BR" sz="1400" b="0" strike="noStrike" spc="-1">
              <a:latin typeface="Arial"/>
            </a:endParaRPr>
          </a:p>
          <a:p>
            <a:pPr>
              <a:lnSpc>
                <a:spcPct val="100000"/>
              </a:lnSpc>
            </a:pPr>
            <a:r>
              <a:rPr lang="pt-BR" sz="1400" b="0" strike="noStrike" spc="-1">
                <a:solidFill>
                  <a:srgbClr val="000000"/>
                </a:solidFill>
                <a:latin typeface="Arial"/>
                <a:ea typeface="Arial"/>
              </a:rPr>
              <a:t>Deployment framework: Truffle</a:t>
            </a:r>
            <a:endParaRPr lang="pt-BR" sz="1400" b="0" strike="noStrike" spc="-1">
              <a:latin typeface="Arial"/>
            </a:endParaRPr>
          </a:p>
          <a:p>
            <a:pPr>
              <a:lnSpc>
                <a:spcPct val="100000"/>
              </a:lnSpc>
            </a:pPr>
            <a:r>
              <a:rPr lang="pt-BR" sz="1400" b="0" strike="noStrike" spc="-1">
                <a:solidFill>
                  <a:srgbClr val="000000"/>
                </a:solidFill>
                <a:latin typeface="Arial"/>
                <a:ea typeface="Arial"/>
              </a:rPr>
              <a:t>Ethereum node: Geth or parity</a:t>
            </a:r>
            <a:endParaRPr lang="pt-BR" sz="1400" b="0" strike="noStrike" spc="-1">
              <a:latin typeface="Arial"/>
            </a:endParaRPr>
          </a:p>
          <a:p>
            <a:pPr>
              <a:lnSpc>
                <a:spcPct val="100000"/>
              </a:lnSpc>
            </a:pPr>
            <a:r>
              <a:rPr lang="pt-BR" sz="1400" b="0" strike="noStrike" spc="-1">
                <a:solidFill>
                  <a:srgbClr val="000000"/>
                </a:solidFill>
                <a:latin typeface="Arial"/>
                <a:ea typeface="Arial"/>
              </a:rPr>
              <a:t>Remote procedure calls / API: Web3</a:t>
            </a:r>
            <a:endParaRPr lang="pt-BR" sz="1400" b="0" strike="noStrike" spc="-1">
              <a:latin typeface="Arial"/>
            </a:endParaRPr>
          </a:p>
          <a:p>
            <a:pPr>
              <a:lnSpc>
                <a:spcPct val="100000"/>
              </a:lnSpc>
            </a:pPr>
            <a:r>
              <a:rPr lang="pt-BR" sz="1400" b="0" strike="noStrike" spc="-1">
                <a:solidFill>
                  <a:srgbClr val="000000"/>
                </a:solidFill>
                <a:latin typeface="Arial"/>
                <a:ea typeface="Arial"/>
              </a:rPr>
              <a:t>Web-based web3.js based interface: Metamask </a:t>
            </a:r>
            <a:endParaRPr lang="pt-BR" sz="1400" b="0" strike="noStrike" spc="-1">
              <a:latin typeface="Arial"/>
            </a:endParaRPr>
          </a:p>
          <a:p>
            <a:pPr>
              <a:lnSpc>
                <a:spcPct val="100000"/>
              </a:lnSpc>
            </a:pPr>
            <a:r>
              <a:rPr lang="pt-BR" sz="1400" b="0" strike="noStrike" spc="-1">
                <a:solidFill>
                  <a:srgbClr val="000000"/>
                </a:solidFill>
                <a:latin typeface="Arial"/>
                <a:ea typeface="Arial"/>
              </a:rPr>
              <a:t>DApp language: javascript or other</a:t>
            </a: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 name="TextShape 1"/>
          <p:cNvSpPr txBox="1"/>
          <p:nvPr/>
        </p:nvSpPr>
        <p:spPr>
          <a:xfrm>
            <a:off x="217440" y="481680"/>
            <a:ext cx="10805040" cy="760320"/>
          </a:xfrm>
          <a:prstGeom prst="rect">
            <a:avLst/>
          </a:prstGeom>
          <a:noFill/>
          <a:ln>
            <a:noFill/>
          </a:ln>
        </p:spPr>
        <p:txBody>
          <a:bodyPr lIns="68400" tIns="34200" rIns="68400" bIns="34200"/>
          <a:lstStyle/>
          <a:p>
            <a:pPr>
              <a:lnSpc>
                <a:spcPct val="90000"/>
              </a:lnSpc>
            </a:pPr>
            <a:r>
              <a:rPr lang="pt-BR" sz="2400" b="1" strike="noStrike" spc="-1">
                <a:solidFill>
                  <a:srgbClr val="191EE1"/>
                </a:solidFill>
                <a:latin typeface="Arial"/>
                <a:ea typeface="Arial"/>
              </a:rPr>
              <a:t>Hyperledger: A Linux Foundation project</a:t>
            </a:r>
            <a:endParaRPr lang="pt-BR" sz="2400" b="0" strike="noStrike" spc="-1">
              <a:solidFill>
                <a:srgbClr val="000000"/>
              </a:solidFill>
              <a:latin typeface="Arial"/>
            </a:endParaRPr>
          </a:p>
        </p:txBody>
      </p:sp>
      <p:sp>
        <p:nvSpPr>
          <p:cNvPr id="1182" name="TextShape 2"/>
          <p:cNvSpPr txBox="1"/>
          <p:nvPr/>
        </p:nvSpPr>
        <p:spPr>
          <a:xfrm>
            <a:off x="369000" y="1371600"/>
            <a:ext cx="5716800" cy="3954240"/>
          </a:xfrm>
          <a:prstGeom prst="rect">
            <a:avLst/>
          </a:prstGeom>
          <a:noFill/>
          <a:ln>
            <a:noFill/>
          </a:ln>
        </p:spPr>
        <p:txBody>
          <a:bodyPr lIns="68400" tIns="34200" rIns="68400" bIns="34200"/>
          <a:lstStyle/>
          <a:p>
            <a:pPr marL="279360" indent="-279000">
              <a:lnSpc>
                <a:spcPct val="90000"/>
              </a:lnSpc>
              <a:buClr>
                <a:srgbClr val="000000"/>
              </a:buClr>
              <a:buFont typeface="Arial"/>
              <a:buChar char="•"/>
            </a:pPr>
            <a:r>
              <a:rPr lang="pt-BR" sz="1400" b="0" strike="noStrike" spc="-1">
                <a:solidFill>
                  <a:srgbClr val="000000"/>
                </a:solidFill>
                <a:latin typeface="Arial"/>
                <a:ea typeface="Arial"/>
              </a:rPr>
              <a:t>A collaborative effort created to advance cross-industry blockchain technologies for business</a:t>
            </a:r>
            <a:endParaRPr lang="pt-BR" sz="1400" b="0" strike="noStrike" spc="-1">
              <a:solidFill>
                <a:srgbClr val="000000"/>
              </a:solidFill>
              <a:latin typeface="Arial"/>
            </a:endParaRPr>
          </a:p>
          <a:p>
            <a:pPr marL="279360" indent="-279000">
              <a:lnSpc>
                <a:spcPct val="90000"/>
              </a:lnSpc>
              <a:spcBef>
                <a:spcPts val="300"/>
              </a:spcBef>
              <a:buClr>
                <a:srgbClr val="000000"/>
              </a:buClr>
              <a:buFont typeface="Arial"/>
              <a:buChar char="•"/>
            </a:pPr>
            <a:r>
              <a:rPr lang="pt-BR" sz="1400" b="0" strike="noStrike" spc="-1">
                <a:solidFill>
                  <a:srgbClr val="000000"/>
                </a:solidFill>
                <a:latin typeface="Arial"/>
                <a:ea typeface="Arial"/>
              </a:rPr>
              <a:t>Founded February 2016; now more than 230 member organizations</a:t>
            </a:r>
            <a:endParaRPr lang="pt-BR" sz="1400" b="0" strike="noStrike" spc="-1">
              <a:solidFill>
                <a:srgbClr val="000000"/>
              </a:solidFill>
              <a:latin typeface="Arial"/>
            </a:endParaRPr>
          </a:p>
          <a:p>
            <a:pPr marL="279360" indent="-279000">
              <a:lnSpc>
                <a:spcPct val="90000"/>
              </a:lnSpc>
              <a:spcBef>
                <a:spcPts val="300"/>
              </a:spcBef>
              <a:buClr>
                <a:srgbClr val="000000"/>
              </a:buClr>
              <a:buFont typeface="Arial"/>
              <a:buChar char="•"/>
            </a:pPr>
            <a:r>
              <a:rPr lang="pt-BR" sz="1400" b="0" strike="noStrike" spc="-1">
                <a:solidFill>
                  <a:srgbClr val="000000"/>
                </a:solidFill>
                <a:latin typeface="Arial"/>
                <a:ea typeface="Arial"/>
              </a:rPr>
              <a:t>Open source, open standards, open governance</a:t>
            </a:r>
            <a:endParaRPr lang="pt-BR" sz="1400" b="0" strike="noStrike" spc="-1">
              <a:solidFill>
                <a:srgbClr val="000000"/>
              </a:solidFill>
              <a:latin typeface="Arial"/>
            </a:endParaRPr>
          </a:p>
          <a:p>
            <a:pPr marL="279360" indent="-279000">
              <a:lnSpc>
                <a:spcPct val="90000"/>
              </a:lnSpc>
              <a:spcBef>
                <a:spcPts val="300"/>
              </a:spcBef>
              <a:buClr>
                <a:srgbClr val="000000"/>
              </a:buClr>
              <a:buFont typeface="Arial"/>
              <a:buChar char="•"/>
            </a:pPr>
            <a:r>
              <a:rPr lang="pt-BR" sz="1400" b="0" strike="noStrike" spc="-1">
                <a:solidFill>
                  <a:srgbClr val="000000"/>
                </a:solidFill>
                <a:latin typeface="Arial"/>
                <a:ea typeface="Arial"/>
              </a:rPr>
              <a:t>Five frameworks and five tools projects</a:t>
            </a:r>
            <a:endParaRPr lang="pt-BR" sz="1400" b="0" strike="noStrike" spc="-1">
              <a:solidFill>
                <a:srgbClr val="000000"/>
              </a:solidFill>
              <a:latin typeface="Arial"/>
            </a:endParaRPr>
          </a:p>
          <a:p>
            <a:pPr marL="279360" indent="-279000">
              <a:lnSpc>
                <a:spcPct val="90000"/>
              </a:lnSpc>
              <a:spcBef>
                <a:spcPts val="300"/>
              </a:spcBef>
              <a:buClr>
                <a:srgbClr val="000000"/>
              </a:buClr>
              <a:buFont typeface="Arial"/>
              <a:buChar char="•"/>
            </a:pPr>
            <a:r>
              <a:rPr lang="pt-BR" sz="1400" b="0" strike="noStrike" spc="-1">
                <a:solidFill>
                  <a:srgbClr val="000000"/>
                </a:solidFill>
                <a:latin typeface="Arial"/>
                <a:ea typeface="Arial"/>
              </a:rPr>
              <a:t>IBM is a premier member of Hyperledger</a:t>
            </a:r>
            <a:endParaRPr lang="pt-BR" sz="1400" b="0" strike="noStrike" spc="-1">
              <a:solidFill>
                <a:srgbClr val="000000"/>
              </a:solidFill>
              <a:latin typeface="Arial"/>
            </a:endParaRPr>
          </a:p>
        </p:txBody>
      </p:sp>
      <p:pic>
        <p:nvPicPr>
          <p:cNvPr id="1183" name="Shape 289"/>
          <p:cNvPicPr/>
          <p:nvPr/>
        </p:nvPicPr>
        <p:blipFill>
          <a:blip r:embed="rId3"/>
          <a:stretch/>
        </p:blipFill>
        <p:spPr>
          <a:xfrm>
            <a:off x="7233120" y="981720"/>
            <a:ext cx="4937760" cy="5189400"/>
          </a:xfrm>
          <a:prstGeom prst="rect">
            <a:avLst/>
          </a:prstGeom>
          <a:ln>
            <a:noFill/>
          </a:ln>
        </p:spPr>
      </p:pic>
      <p:sp>
        <p:nvSpPr>
          <p:cNvPr id="1184" name="CustomShape 3"/>
          <p:cNvSpPr/>
          <p:nvPr/>
        </p:nvSpPr>
        <p:spPr>
          <a:xfrm>
            <a:off x="8864280" y="6129000"/>
            <a:ext cx="3327120" cy="41436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pPr>
            <a:r>
              <a:rPr lang="pt-BR" sz="1400" b="0" u="sng" strike="noStrike" spc="-1">
                <a:solidFill>
                  <a:srgbClr val="000000"/>
                </a:solidFill>
                <a:uFillTx/>
                <a:latin typeface="Arial"/>
                <a:ea typeface="Arial"/>
                <a:hlinkClick r:id="rId4"/>
              </a:rPr>
              <a:t>www.hyperledger.org</a:t>
            </a:r>
            <a:endParaRPr lang="pt-BR" sz="1400" b="0" strike="noStrike" spc="-1">
              <a:latin typeface="Arial"/>
            </a:endParaRPr>
          </a:p>
        </p:txBody>
      </p:sp>
      <p:pic>
        <p:nvPicPr>
          <p:cNvPr id="1185" name="Shape 291"/>
          <p:cNvPicPr/>
          <p:nvPr/>
        </p:nvPicPr>
        <p:blipFill>
          <a:blip r:embed="rId5"/>
          <a:stretch/>
        </p:blipFill>
        <p:spPr>
          <a:xfrm>
            <a:off x="-3373920" y="8833320"/>
            <a:ext cx="757800" cy="108000"/>
          </a:xfrm>
          <a:prstGeom prst="rect">
            <a:avLst/>
          </a:prstGeom>
          <a:ln>
            <a:noFill/>
          </a:ln>
        </p:spPr>
      </p:pic>
      <p:pic>
        <p:nvPicPr>
          <p:cNvPr id="1186" name="Shape 293"/>
          <p:cNvPicPr/>
          <p:nvPr/>
        </p:nvPicPr>
        <p:blipFill>
          <a:blip r:embed="rId6"/>
          <a:stretch/>
        </p:blipFill>
        <p:spPr>
          <a:xfrm>
            <a:off x="7145280" y="1061640"/>
            <a:ext cx="2472480" cy="532440"/>
          </a:xfrm>
          <a:prstGeom prst="rect">
            <a:avLst/>
          </a:prstGeom>
          <a:ln>
            <a:noFill/>
          </a:ln>
        </p:spPr>
      </p:pic>
      <p:pic>
        <p:nvPicPr>
          <p:cNvPr id="1187" name="Shape 294"/>
          <p:cNvPicPr/>
          <p:nvPr/>
        </p:nvPicPr>
        <p:blipFill>
          <a:blip r:embed="rId7"/>
          <a:stretch/>
        </p:blipFill>
        <p:spPr>
          <a:xfrm>
            <a:off x="7145280" y="1977120"/>
            <a:ext cx="1858320" cy="519840"/>
          </a:xfrm>
          <a:prstGeom prst="rect">
            <a:avLst/>
          </a:prstGeom>
          <a:ln>
            <a:noFill/>
          </a:ln>
        </p:spPr>
      </p:pic>
      <p:pic>
        <p:nvPicPr>
          <p:cNvPr id="1188" name="Shape 295"/>
          <p:cNvPicPr/>
          <p:nvPr/>
        </p:nvPicPr>
        <p:blipFill>
          <a:blip r:embed="rId8"/>
          <a:stretch/>
        </p:blipFill>
        <p:spPr>
          <a:xfrm>
            <a:off x="9979920" y="1061640"/>
            <a:ext cx="2079000" cy="579960"/>
          </a:xfrm>
          <a:prstGeom prst="rect">
            <a:avLst/>
          </a:prstGeom>
          <a:ln>
            <a:noFill/>
          </a:ln>
        </p:spPr>
      </p:pic>
      <p:pic>
        <p:nvPicPr>
          <p:cNvPr id="1189" name="Shape 296"/>
          <p:cNvPicPr/>
          <p:nvPr/>
        </p:nvPicPr>
        <p:blipFill>
          <a:blip r:embed="rId9"/>
          <a:stretch/>
        </p:blipFill>
        <p:spPr>
          <a:xfrm>
            <a:off x="9979920" y="1955880"/>
            <a:ext cx="1834560" cy="541440"/>
          </a:xfrm>
          <a:prstGeom prst="rect">
            <a:avLst/>
          </a:prstGeom>
          <a:ln>
            <a:noFill/>
          </a:ln>
        </p:spPr>
      </p:pic>
      <p:pic>
        <p:nvPicPr>
          <p:cNvPr id="1190" name="Shape 297"/>
          <p:cNvPicPr/>
          <p:nvPr/>
        </p:nvPicPr>
        <p:blipFill>
          <a:blip r:embed="rId10"/>
          <a:stretch/>
        </p:blipFill>
        <p:spPr>
          <a:xfrm>
            <a:off x="8226720" y="2793240"/>
            <a:ext cx="2703600" cy="375840"/>
          </a:xfrm>
          <a:prstGeom prst="rect">
            <a:avLst/>
          </a:prstGeom>
          <a:ln>
            <a:noFill/>
          </a:ln>
        </p:spPr>
      </p:pic>
      <p:pic>
        <p:nvPicPr>
          <p:cNvPr id="1191" name="Shape 298"/>
          <p:cNvPicPr/>
          <p:nvPr/>
        </p:nvPicPr>
        <p:blipFill>
          <a:blip r:embed="rId11"/>
          <a:stretch/>
        </p:blipFill>
        <p:spPr>
          <a:xfrm>
            <a:off x="9353160" y="4352760"/>
            <a:ext cx="2705760" cy="378000"/>
          </a:xfrm>
          <a:prstGeom prst="rect">
            <a:avLst/>
          </a:prstGeom>
          <a:ln>
            <a:noFill/>
          </a:ln>
        </p:spPr>
      </p:pic>
      <p:pic>
        <p:nvPicPr>
          <p:cNvPr id="1192" name="Shape 299"/>
          <p:cNvPicPr/>
          <p:nvPr/>
        </p:nvPicPr>
        <p:blipFill>
          <a:blip r:embed="rId12"/>
          <a:stretch/>
        </p:blipFill>
        <p:spPr>
          <a:xfrm>
            <a:off x="6623280" y="4402440"/>
            <a:ext cx="2380320" cy="432360"/>
          </a:xfrm>
          <a:prstGeom prst="rect">
            <a:avLst/>
          </a:prstGeom>
          <a:ln>
            <a:noFill/>
          </a:ln>
        </p:spPr>
      </p:pic>
      <p:pic>
        <p:nvPicPr>
          <p:cNvPr id="1193" name="Shape 300"/>
          <p:cNvPicPr/>
          <p:nvPr/>
        </p:nvPicPr>
        <p:blipFill>
          <a:blip r:embed="rId13"/>
          <a:stretch/>
        </p:blipFill>
        <p:spPr>
          <a:xfrm>
            <a:off x="7958880" y="5015880"/>
            <a:ext cx="2842920" cy="638640"/>
          </a:xfrm>
          <a:prstGeom prst="rect">
            <a:avLst/>
          </a:prstGeom>
          <a:ln>
            <a:noFill/>
          </a:ln>
        </p:spPr>
      </p:pic>
      <p:pic>
        <p:nvPicPr>
          <p:cNvPr id="1194" name="Shape 301"/>
          <p:cNvPicPr/>
          <p:nvPr/>
        </p:nvPicPr>
        <p:blipFill>
          <a:blip r:embed="rId14"/>
          <a:stretch/>
        </p:blipFill>
        <p:spPr>
          <a:xfrm>
            <a:off x="6467400" y="3530160"/>
            <a:ext cx="2130120" cy="614520"/>
          </a:xfrm>
          <a:prstGeom prst="rect">
            <a:avLst/>
          </a:prstGeom>
          <a:ln>
            <a:noFill/>
          </a:ln>
        </p:spPr>
      </p:pic>
      <p:pic>
        <p:nvPicPr>
          <p:cNvPr id="1195" name="Shape 302"/>
          <p:cNvPicPr/>
          <p:nvPr/>
        </p:nvPicPr>
        <p:blipFill>
          <a:blip r:embed="rId5"/>
          <a:stretch/>
        </p:blipFill>
        <p:spPr>
          <a:xfrm>
            <a:off x="8978760" y="3617640"/>
            <a:ext cx="3080160" cy="441000"/>
          </a:xfrm>
          <a:prstGeom prst="rect">
            <a:avLst/>
          </a:prstGeom>
          <a:ln>
            <a:noFill/>
          </a:ln>
        </p:spPr>
      </p:pic>
      <p:pic>
        <p:nvPicPr>
          <p:cNvPr id="1196" name="Shape 303"/>
          <p:cNvPicPr/>
          <p:nvPr/>
        </p:nvPicPr>
        <p:blipFill>
          <a:blip r:embed="rId15"/>
          <a:stretch/>
        </p:blipFill>
        <p:spPr>
          <a:xfrm>
            <a:off x="609480" y="3504960"/>
            <a:ext cx="5182200" cy="2651040"/>
          </a:xfrm>
          <a:prstGeom prst="rect">
            <a:avLst/>
          </a:prstGeom>
          <a:ln>
            <a:noFill/>
          </a:ln>
        </p:spPr>
      </p:pic>
      <p:sp>
        <p:nvSpPr>
          <p:cNvPr id="1197" name="CustomShape 4"/>
          <p:cNvSpPr/>
          <p:nvPr/>
        </p:nvSpPr>
        <p:spPr>
          <a:xfrm>
            <a:off x="0" y="4780800"/>
            <a:ext cx="7625160" cy="1599480"/>
          </a:xfrm>
          <a:prstGeom prst="rect">
            <a:avLst/>
          </a:prstGeom>
          <a:solidFill>
            <a:srgbClr val="F3F3F3"/>
          </a:solidFill>
          <a:ln>
            <a:noFill/>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0" strike="noStrike" spc="-1">
                <a:solidFill>
                  <a:srgbClr val="000000"/>
                </a:solidFill>
                <a:latin typeface="Arial"/>
                <a:ea typeface="Arial"/>
              </a:rPr>
              <a:t>From Landscape of Practical Blockchain Systems and their Applications Mohan TiE Inflect Blockchain Bootcamp 2018-05-03 5-2018.pptx  </a:t>
            </a:r>
            <a:r>
              <a:rPr lang="pt-BR" sz="1400" b="0" u="sng" strike="noStrike" spc="-1">
                <a:solidFill>
                  <a:srgbClr val="000000"/>
                </a:solidFill>
                <a:uFillTx/>
                <a:latin typeface="Arial"/>
                <a:ea typeface="Arial"/>
                <a:hlinkClick r:id="rId16"/>
              </a:rPr>
              <a:t>https://drive.google.com/file/d/1oSuqcBzQR1FeS9zBUucD-t7sSAHyUhuC/view</a:t>
            </a: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TextShape 1"/>
          <p:cNvSpPr txBox="1"/>
          <p:nvPr/>
        </p:nvSpPr>
        <p:spPr>
          <a:xfrm>
            <a:off x="209160" y="187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Ethereum vs. Hyperledger Fabric</a:t>
            </a:r>
            <a:endParaRPr lang="pt-BR" sz="2800" b="0" strike="noStrike" spc="-1">
              <a:solidFill>
                <a:srgbClr val="000000"/>
              </a:solidFill>
              <a:latin typeface="Arial"/>
            </a:endParaRPr>
          </a:p>
        </p:txBody>
      </p:sp>
      <p:pic>
        <p:nvPicPr>
          <p:cNvPr id="1199" name="Shape 311"/>
          <p:cNvPicPr/>
          <p:nvPr/>
        </p:nvPicPr>
        <p:blipFill>
          <a:blip r:embed="rId2"/>
          <a:stretch/>
        </p:blipFill>
        <p:spPr>
          <a:xfrm>
            <a:off x="1250640" y="929520"/>
            <a:ext cx="6171480" cy="5726160"/>
          </a:xfrm>
          <a:prstGeom prst="rect">
            <a:avLst/>
          </a:prstGeom>
          <a:ln>
            <a:noFill/>
          </a:ln>
        </p:spPr>
      </p:pic>
      <p:sp>
        <p:nvSpPr>
          <p:cNvPr id="1200" name="CustomShape 2"/>
          <p:cNvSpPr/>
          <p:nvPr/>
        </p:nvSpPr>
        <p:spPr>
          <a:xfrm>
            <a:off x="8100360" y="1908720"/>
            <a:ext cx="2909880" cy="18032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From </a:t>
            </a:r>
            <a:r>
              <a:rPr lang="pt-BR" sz="1400" b="0" u="sng" strike="noStrike" spc="-1">
                <a:solidFill>
                  <a:srgbClr val="0097A7"/>
                </a:solidFill>
                <a:uFillTx/>
                <a:latin typeface="Arial"/>
                <a:ea typeface="Arial"/>
                <a:hlinkClick r:id="rId3"/>
              </a:rPr>
              <a:t>http://explore-ip.com/2017_Comparison-of-Ethereum-Hyperledger-Corda.pdf</a:t>
            </a:r>
            <a:endParaRPr lang="pt-BR" sz="1400" b="0" strike="noStrike" spc="-1">
              <a:latin typeface="Arial"/>
            </a:endParaRPr>
          </a:p>
          <a:p>
            <a:pPr>
              <a:lnSpc>
                <a:spcPct val="100000"/>
              </a:lnSpc>
            </a:pPr>
            <a:endParaRPr lang="pt-BR" sz="1400" b="0" strike="noStrike" spc="-1">
              <a:latin typeface="Arial"/>
            </a:endParaRPr>
          </a:p>
          <a:p>
            <a:pPr>
              <a:lnSpc>
                <a:spcPct val="100000"/>
              </a:lnSpc>
            </a:pPr>
            <a:endParaRPr lang="pt-BR" sz="1400" b="0" strike="noStrike" spc="-1">
              <a:latin typeface="Arial"/>
            </a:endParaRPr>
          </a:p>
          <a:p>
            <a:pPr>
              <a:lnSpc>
                <a:spcPct val="100000"/>
              </a:lnSpc>
            </a:pPr>
            <a:endParaRPr lang="pt-BR" sz="1400" b="0" strike="noStrike" spc="-1">
              <a:latin typeface="Arial"/>
            </a:endParaRPr>
          </a:p>
          <a:p>
            <a:pPr>
              <a:lnSpc>
                <a:spcPct val="100000"/>
              </a:lnSpc>
            </a:pPr>
            <a:r>
              <a:rPr lang="pt-BR" sz="1400" b="0" u="sng" strike="noStrike" spc="-1">
                <a:solidFill>
                  <a:srgbClr val="0097A7"/>
                </a:solidFill>
                <a:uFillTx/>
                <a:latin typeface="Arial"/>
                <a:ea typeface="Arial"/>
                <a:hlinkClick r:id="rId4"/>
              </a:rPr>
              <a:t>https://arxiv.org/pdf/1801.10228v2.pdf</a:t>
            </a:r>
            <a:endParaRPr lang="pt-BR" sz="1400" b="0" strike="noStrike" spc="-1">
              <a:latin typeface="Arial"/>
            </a:endParaRPr>
          </a:p>
          <a:p>
            <a:pPr>
              <a:lnSpc>
                <a:spcPct val="100000"/>
              </a:lnSpc>
            </a:pPr>
            <a:r>
              <a:rPr lang="pt-BR" sz="1400" b="0" strike="noStrike" spc="-1">
                <a:solidFill>
                  <a:srgbClr val="000000"/>
                </a:solidFill>
                <a:latin typeface="Arial"/>
                <a:ea typeface="Arial"/>
              </a:rPr>
              <a:t>Hyperledger Fabric: A Distributed Operating System for</a:t>
            </a:r>
            <a:endParaRPr lang="pt-BR" sz="1400" b="0" strike="noStrike" spc="-1">
              <a:latin typeface="Arial"/>
            </a:endParaRPr>
          </a:p>
          <a:p>
            <a:pPr>
              <a:lnSpc>
                <a:spcPct val="100000"/>
              </a:lnSpc>
            </a:pPr>
            <a:r>
              <a:rPr lang="pt-BR" sz="1400" b="0" strike="noStrike" spc="-1">
                <a:solidFill>
                  <a:srgbClr val="000000"/>
                </a:solidFill>
                <a:latin typeface="Arial"/>
                <a:ea typeface="Arial"/>
              </a:rPr>
              <a:t>Permissioned Blockchains</a:t>
            </a:r>
            <a:endParaRPr lang="pt-BR" sz="1400" b="0" strike="noStrike" spc="-1">
              <a:latin typeface="Arial"/>
            </a:endParaRPr>
          </a:p>
          <a:p>
            <a:pPr>
              <a:lnSpc>
                <a:spcPct val="100000"/>
              </a:lnSpc>
            </a:pP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Hyperledger Fabric</a:t>
            </a:r>
            <a:endParaRPr lang="pt-BR" sz="2800" b="0" strike="noStrike" spc="-1">
              <a:solidFill>
                <a:srgbClr val="000000"/>
              </a:solidFill>
              <a:latin typeface="Arial"/>
            </a:endParaRPr>
          </a:p>
        </p:txBody>
      </p:sp>
      <p:sp>
        <p:nvSpPr>
          <p:cNvPr id="1202" name="TextShape 2"/>
          <p:cNvSpPr txBox="1"/>
          <p:nvPr/>
        </p:nvSpPr>
        <p:spPr>
          <a:xfrm>
            <a:off x="415440" y="1739880"/>
            <a:ext cx="5648040" cy="4554720"/>
          </a:xfrm>
          <a:prstGeom prst="rect">
            <a:avLst/>
          </a:prstGeom>
          <a:noFill/>
          <a:ln>
            <a:noFill/>
          </a:ln>
        </p:spPr>
        <p:txBody>
          <a:bodyPr tIns="91440" bIns="91440"/>
          <a:lstStyle/>
          <a:p>
            <a:pPr marL="457200" indent="-317160">
              <a:lnSpc>
                <a:spcPct val="100000"/>
              </a:lnSpc>
              <a:buClr>
                <a:srgbClr val="595959"/>
              </a:buClr>
              <a:buFont typeface="Arial"/>
              <a:buChar char="●"/>
            </a:pPr>
            <a:r>
              <a:rPr lang="pt-BR" sz="1400" b="0" strike="noStrike" spc="-1">
                <a:solidFill>
                  <a:srgbClr val="595959"/>
                </a:solidFill>
                <a:latin typeface="Arial"/>
                <a:ea typeface="Arial"/>
              </a:rPr>
              <a:t>Hyperledger is a Linux Foundation Project with 130+ members and 8 projects</a:t>
            </a:r>
            <a:br/>
            <a:r>
              <a:rPr lang="pt-BR" sz="1400" b="0" strike="noStrike" spc="-1">
                <a:solidFill>
                  <a:srgbClr val="595959"/>
                </a:solidFill>
                <a:latin typeface="Arial"/>
              </a:rPr>
              <a:t> </a:t>
            </a:r>
            <a:endParaRPr lang="pt-BR" sz="1400" b="0" strike="noStrike" spc="-1">
              <a:solidFill>
                <a:srgbClr val="000000"/>
              </a:solidFill>
              <a:latin typeface="Arial"/>
            </a:endParaRPr>
          </a:p>
          <a:p>
            <a:pPr marL="457200" indent="-317160">
              <a:lnSpc>
                <a:spcPct val="100000"/>
              </a:lnSpc>
              <a:buClr>
                <a:srgbClr val="595959"/>
              </a:buClr>
              <a:buFont typeface="Arial"/>
              <a:buChar char="●"/>
            </a:pPr>
            <a:r>
              <a:rPr lang="pt-BR" sz="1400" b="0" strike="noStrike" spc="-1">
                <a:solidFill>
                  <a:srgbClr val="595959"/>
                </a:solidFill>
                <a:latin typeface="Arial"/>
                <a:ea typeface="Arial"/>
              </a:rPr>
              <a:t>Hyperledger Fabric is one of the projects, focused on building an open-source permissioned distributed ledger for business. Members only see transactions they participate in. </a:t>
            </a:r>
            <a:br/>
            <a:r>
              <a:rPr lang="pt-BR" sz="1400" b="0" strike="noStrike" spc="-1">
                <a:solidFill>
                  <a:srgbClr val="595959"/>
                </a:solidFill>
                <a:latin typeface="Arial"/>
              </a:rPr>
              <a:t> </a:t>
            </a:r>
            <a:endParaRPr lang="pt-BR" sz="1400" b="0" strike="noStrike" spc="-1">
              <a:solidFill>
                <a:srgbClr val="000000"/>
              </a:solidFill>
              <a:latin typeface="Arial"/>
            </a:endParaRPr>
          </a:p>
          <a:p>
            <a:pPr marL="457200" indent="-317160">
              <a:lnSpc>
                <a:spcPct val="100000"/>
              </a:lnSpc>
              <a:buClr>
                <a:srgbClr val="595959"/>
              </a:buClr>
              <a:buFont typeface="Arial"/>
              <a:buChar char="●"/>
            </a:pPr>
            <a:r>
              <a:rPr lang="pt-BR" sz="1400" b="0" strike="noStrike" spc="-1">
                <a:solidFill>
                  <a:srgbClr val="595959"/>
                </a:solidFill>
                <a:latin typeface="Arial"/>
                <a:ea typeface="Arial"/>
              </a:rPr>
              <a:t>Modular architecture: membership services and consensus such as PBFT (default) as plug and play components</a:t>
            </a:r>
            <a:br/>
            <a:r>
              <a:rPr lang="pt-BR" sz="1400" b="0" strike="noStrike" spc="-1">
                <a:solidFill>
                  <a:srgbClr val="595959"/>
                </a:solidFill>
                <a:latin typeface="Arial"/>
              </a:rPr>
              <a:t> </a:t>
            </a:r>
            <a:endParaRPr lang="pt-BR" sz="1400" b="0" strike="noStrike" spc="-1">
              <a:solidFill>
                <a:srgbClr val="000000"/>
              </a:solidFill>
              <a:latin typeface="Arial"/>
            </a:endParaRPr>
          </a:p>
          <a:p>
            <a:pPr>
              <a:lnSpc>
                <a:spcPct val="100000"/>
              </a:lnSpc>
              <a:spcBef>
                <a:spcPts val="1599"/>
              </a:spcBef>
            </a:pPr>
            <a:br/>
            <a:endParaRPr lang="pt-BR" sz="1400" b="0" strike="noStrike" spc="-1">
              <a:solidFill>
                <a:srgbClr val="000000"/>
              </a:solidFill>
              <a:latin typeface="Arial"/>
            </a:endParaRPr>
          </a:p>
          <a:p>
            <a:pPr>
              <a:lnSpc>
                <a:spcPct val="100000"/>
              </a:lnSpc>
              <a:spcBef>
                <a:spcPts val="1599"/>
              </a:spcBef>
              <a:spcAft>
                <a:spcPts val="1599"/>
              </a:spcAft>
            </a:pPr>
            <a:endParaRPr lang="pt-BR" sz="1400" b="0" strike="noStrike" spc="-1">
              <a:solidFill>
                <a:srgbClr val="000000"/>
              </a:solidFill>
              <a:latin typeface="Arial"/>
            </a:endParaRPr>
          </a:p>
        </p:txBody>
      </p:sp>
      <p:pic>
        <p:nvPicPr>
          <p:cNvPr id="1203" name="Shape 372"/>
          <p:cNvPicPr/>
          <p:nvPr/>
        </p:nvPicPr>
        <p:blipFill>
          <a:blip r:embed="rId2"/>
          <a:stretch/>
        </p:blipFill>
        <p:spPr>
          <a:xfrm>
            <a:off x="6267240" y="975960"/>
            <a:ext cx="3551040" cy="763200"/>
          </a:xfrm>
          <a:prstGeom prst="rect">
            <a:avLst/>
          </a:prstGeom>
          <a:ln>
            <a:noFill/>
          </a:ln>
        </p:spPr>
      </p:pic>
      <p:pic>
        <p:nvPicPr>
          <p:cNvPr id="1204" name="Shape 373"/>
          <p:cNvPicPr/>
          <p:nvPr/>
        </p:nvPicPr>
        <p:blipFill>
          <a:blip r:embed="rId3"/>
          <a:stretch/>
        </p:blipFill>
        <p:spPr>
          <a:xfrm>
            <a:off x="6267240" y="1739880"/>
            <a:ext cx="5721120" cy="4290480"/>
          </a:xfrm>
          <a:prstGeom prst="rect">
            <a:avLst/>
          </a:prstGeom>
          <a:ln>
            <a:noFill/>
          </a:ln>
        </p:spPr>
      </p:pic>
      <p:sp>
        <p:nvSpPr>
          <p:cNvPr id="1205" name="CustomShape 3"/>
          <p:cNvSpPr/>
          <p:nvPr/>
        </p:nvSpPr>
        <p:spPr>
          <a:xfrm>
            <a:off x="683640" y="6138000"/>
            <a:ext cx="4789080" cy="73152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u="sng" strike="noStrike" spc="-1">
                <a:solidFill>
                  <a:srgbClr val="0097A7"/>
                </a:solidFill>
                <a:uFillTx/>
                <a:latin typeface="Arial"/>
                <a:ea typeface="Arial"/>
                <a:hlinkClick r:id="rId4"/>
              </a:rPr>
              <a:t>https://hyperledger.org/projects/fabric</a:t>
            </a:r>
            <a:endParaRPr lang="pt-BR" sz="1400" b="0" strike="noStrike" spc="-1">
              <a:latin typeface="Arial"/>
            </a:endParaRPr>
          </a:p>
          <a:p>
            <a:pPr>
              <a:lnSpc>
                <a:spcPct val="100000"/>
              </a:lnSpc>
            </a:pP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0" y="5949360"/>
            <a:ext cx="12098520" cy="108396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u="sng" strike="noStrike" spc="-1">
                <a:solidFill>
                  <a:srgbClr val="0097A7"/>
                </a:solidFill>
                <a:uFillTx/>
                <a:latin typeface="Arial"/>
                <a:ea typeface="Arial"/>
                <a:hlinkClick r:id="rId2"/>
              </a:rPr>
              <a:t>https://ibm-blockchain.github.io/develop/</a:t>
            </a:r>
            <a:endParaRPr lang="pt-BR" sz="1400" b="0" strike="noStrike" spc="-1">
              <a:latin typeface="Arial"/>
            </a:endParaRPr>
          </a:p>
          <a:p>
            <a:pPr>
              <a:lnSpc>
                <a:spcPct val="100000"/>
              </a:lnSpc>
            </a:pPr>
            <a:r>
              <a:rPr lang="pt-BR" sz="1400" b="0" strike="noStrike" spc="-1">
                <a:solidFill>
                  <a:srgbClr val="000000"/>
                </a:solidFill>
                <a:latin typeface="Arial"/>
                <a:ea typeface="Arial"/>
              </a:rPr>
              <a:t>Landscape of Practical Blockchain Systems and their Applications Mohan TiE Inflect Blockchain Bootcamp 2018-05-03 5-2018.pptx  </a:t>
            </a:r>
            <a:r>
              <a:rPr lang="pt-BR" sz="1400" b="0" u="sng" strike="noStrike" spc="-1">
                <a:solidFill>
                  <a:srgbClr val="0097A7"/>
                </a:solidFill>
                <a:uFillTx/>
                <a:latin typeface="Arial"/>
                <a:ea typeface="Arial"/>
                <a:hlinkClick r:id="rId3"/>
              </a:rPr>
              <a:t>https://drive.google.com/file/d/1oSuqcBzQR1FeS9zBUucD-t7sSAHyUhuC/view</a:t>
            </a:r>
            <a:endParaRPr lang="pt-BR" sz="1400" b="0" strike="noStrike" spc="-1">
              <a:latin typeface="Arial"/>
            </a:endParaRPr>
          </a:p>
          <a:p>
            <a:pPr>
              <a:lnSpc>
                <a:spcPct val="100000"/>
              </a:lnSpc>
            </a:pPr>
            <a:endParaRPr lang="pt-BR" sz="1400" b="0" strike="noStrike" spc="-1">
              <a:latin typeface="Arial"/>
            </a:endParaRPr>
          </a:p>
          <a:p>
            <a:pPr>
              <a:lnSpc>
                <a:spcPct val="100000"/>
              </a:lnSpc>
            </a:pPr>
            <a:endParaRPr lang="pt-BR" sz="1400" b="0" strike="noStrike" spc="-1">
              <a:latin typeface="Arial"/>
            </a:endParaRPr>
          </a:p>
        </p:txBody>
      </p:sp>
      <p:pic>
        <p:nvPicPr>
          <p:cNvPr id="1207" name="Shape 318"/>
          <p:cNvPicPr/>
          <p:nvPr/>
        </p:nvPicPr>
        <p:blipFill>
          <a:blip r:embed="rId4"/>
          <a:stretch/>
        </p:blipFill>
        <p:spPr>
          <a:xfrm>
            <a:off x="-546120" y="543960"/>
            <a:ext cx="10143360" cy="5774760"/>
          </a:xfrm>
          <a:prstGeom prst="rect">
            <a:avLst/>
          </a:prstGeom>
          <a:ln>
            <a:noFill/>
          </a:ln>
        </p:spPr>
      </p:pic>
      <p:sp>
        <p:nvSpPr>
          <p:cNvPr id="1208" name="TextShape 2"/>
          <p:cNvSpPr txBox="1"/>
          <p:nvPr/>
        </p:nvSpPr>
        <p:spPr>
          <a:xfrm>
            <a:off x="9000" y="-1620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Hyperledger Composer / Fabric</a:t>
            </a:r>
            <a:endParaRPr lang="pt-BR" sz="2800" b="0" strike="noStrike" spc="-1">
              <a:solidFill>
                <a:srgbClr val="000000"/>
              </a:solidFill>
              <a:latin typeface="Arial"/>
            </a:endParaRPr>
          </a:p>
        </p:txBody>
      </p:sp>
      <p:sp>
        <p:nvSpPr>
          <p:cNvPr id="1209" name="CustomShape 3"/>
          <p:cNvSpPr/>
          <p:nvPr/>
        </p:nvSpPr>
        <p:spPr>
          <a:xfrm>
            <a:off x="7777800" y="3331440"/>
            <a:ext cx="3227040" cy="1204200"/>
          </a:xfrm>
          <a:prstGeom prst="roundRect">
            <a:avLst>
              <a:gd name="adj" fmla="val 3690"/>
            </a:avLst>
          </a:prstGeom>
          <a:solidFill>
            <a:srgbClr val="FFFFFF"/>
          </a:solidFill>
          <a:ln>
            <a:noFill/>
          </a:ln>
          <a:effectLst>
            <a:outerShdw blurRad="40000"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210" name="CustomShape 4"/>
          <p:cNvSpPr/>
          <p:nvPr/>
        </p:nvSpPr>
        <p:spPr>
          <a:xfrm>
            <a:off x="7679160" y="2693520"/>
            <a:ext cx="3325680" cy="557280"/>
          </a:xfrm>
          <a:prstGeom prst="roundRect">
            <a:avLst>
              <a:gd name="adj" fmla="val 3690"/>
            </a:avLst>
          </a:prstGeom>
          <a:solidFill>
            <a:srgbClr val="CCDFFF"/>
          </a:solidFill>
          <a:ln w="9360">
            <a:solidFill>
              <a:srgbClr val="262626"/>
            </a:solidFill>
            <a:round/>
          </a:ln>
          <a:effectLst>
            <a:outerShdw blurRad="40000"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211" name="CustomShape 5"/>
          <p:cNvSpPr/>
          <p:nvPr/>
        </p:nvSpPr>
        <p:spPr>
          <a:xfrm>
            <a:off x="8049240" y="2758680"/>
            <a:ext cx="2711880" cy="41004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pt-BR" sz="1400" b="0" strike="noStrike" spc="-1">
                <a:solidFill>
                  <a:srgbClr val="000000"/>
                </a:solidFill>
                <a:latin typeface="Arial"/>
                <a:ea typeface="Arial"/>
              </a:rPr>
              <a:t>Hyperledger Composer</a:t>
            </a:r>
            <a:endParaRPr lang="pt-BR" sz="1400" b="0" strike="noStrike" spc="-1">
              <a:latin typeface="Arial"/>
            </a:endParaRPr>
          </a:p>
        </p:txBody>
      </p:sp>
      <p:sp>
        <p:nvSpPr>
          <p:cNvPr id="1212" name="CustomShape 6"/>
          <p:cNvSpPr/>
          <p:nvPr/>
        </p:nvSpPr>
        <p:spPr>
          <a:xfrm>
            <a:off x="7246440" y="2045160"/>
            <a:ext cx="439920" cy="2490120"/>
          </a:xfrm>
          <a:prstGeom prst="roundRect">
            <a:avLst>
              <a:gd name="adj" fmla="val 3690"/>
            </a:avLst>
          </a:prstGeom>
          <a:gradFill>
            <a:gsLst>
              <a:gs pos="0">
                <a:srgbClr val="DDF3FC"/>
              </a:gs>
              <a:gs pos="99000">
                <a:srgbClr val="CCDFFF"/>
              </a:gs>
              <a:gs pos="100000">
                <a:srgbClr val="CCDFFF"/>
              </a:gs>
            </a:gsLst>
            <a:lin ang="16206000"/>
          </a:gradFill>
          <a:ln w="9360">
            <a:solidFill>
              <a:srgbClr val="262626"/>
            </a:solidFill>
            <a:round/>
          </a:ln>
          <a:effectLst>
            <a:outerShdw blurRad="40000"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213" name="CustomShape 7"/>
          <p:cNvSpPr/>
          <p:nvPr/>
        </p:nvSpPr>
        <p:spPr>
          <a:xfrm rot="16200000">
            <a:off x="6484320" y="3053520"/>
            <a:ext cx="1952640" cy="40968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pt-BR" sz="1400" b="0" strike="noStrike" spc="-1">
                <a:solidFill>
                  <a:srgbClr val="000000"/>
                </a:solidFill>
                <a:latin typeface="Arial"/>
                <a:ea typeface="Arial"/>
              </a:rPr>
              <a:t>Developer Tools</a:t>
            </a:r>
            <a:endParaRPr lang="pt-BR" sz="1400" b="0" strike="noStrike" spc="-1">
              <a:latin typeface="Arial"/>
            </a:endParaRPr>
          </a:p>
        </p:txBody>
      </p:sp>
      <p:sp>
        <p:nvSpPr>
          <p:cNvPr id="1214" name="CustomShape 8"/>
          <p:cNvSpPr/>
          <p:nvPr/>
        </p:nvSpPr>
        <p:spPr>
          <a:xfrm>
            <a:off x="7886520" y="3970800"/>
            <a:ext cx="3037320" cy="472320"/>
          </a:xfrm>
          <a:prstGeom prst="roundRect">
            <a:avLst>
              <a:gd name="adj" fmla="val 3690"/>
            </a:avLst>
          </a:prstGeom>
          <a:solidFill>
            <a:srgbClr val="99BFFE"/>
          </a:solidFill>
          <a:ln w="9360">
            <a:solidFill>
              <a:srgbClr val="262626"/>
            </a:solidFill>
            <a:round/>
          </a:ln>
          <a:effectLst>
            <a:outerShdw blurRad="40000"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215" name="CustomShape 9"/>
          <p:cNvSpPr/>
          <p:nvPr/>
        </p:nvSpPr>
        <p:spPr>
          <a:xfrm>
            <a:off x="8733960" y="3995640"/>
            <a:ext cx="1361520" cy="41004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pt-BR" sz="1400" b="0" strike="noStrike" spc="-1">
                <a:solidFill>
                  <a:srgbClr val="000000"/>
                </a:solidFill>
                <a:latin typeface="Arial"/>
                <a:ea typeface="Arial"/>
              </a:rPr>
              <a:t>IBM Cloud</a:t>
            </a:r>
            <a:endParaRPr lang="pt-BR" sz="1400" b="0" strike="noStrike" spc="-1">
              <a:latin typeface="Arial"/>
            </a:endParaRPr>
          </a:p>
        </p:txBody>
      </p:sp>
      <p:sp>
        <p:nvSpPr>
          <p:cNvPr id="1216" name="CustomShape 10"/>
          <p:cNvSpPr/>
          <p:nvPr/>
        </p:nvSpPr>
        <p:spPr>
          <a:xfrm>
            <a:off x="11119680" y="2045160"/>
            <a:ext cx="439560" cy="2490120"/>
          </a:xfrm>
          <a:prstGeom prst="roundRect">
            <a:avLst>
              <a:gd name="adj" fmla="val 3690"/>
            </a:avLst>
          </a:prstGeom>
          <a:gradFill>
            <a:gsLst>
              <a:gs pos="0">
                <a:srgbClr val="DDF3FC"/>
              </a:gs>
              <a:gs pos="99000">
                <a:srgbClr val="CCDFFF"/>
              </a:gs>
              <a:gs pos="100000">
                <a:srgbClr val="CCDFFF"/>
              </a:gs>
            </a:gsLst>
            <a:lin ang="8100000"/>
          </a:gradFill>
          <a:ln w="9360">
            <a:solidFill>
              <a:srgbClr val="262626"/>
            </a:solidFill>
            <a:round/>
          </a:ln>
          <a:effectLst>
            <a:outerShdw blurRad="40000"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217" name="CustomShape 11"/>
          <p:cNvSpPr/>
          <p:nvPr/>
        </p:nvSpPr>
        <p:spPr>
          <a:xfrm rot="16200000">
            <a:off x="10284840" y="3119400"/>
            <a:ext cx="2097720" cy="41004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pt-BR" sz="1400" b="0" strike="noStrike" spc="-1">
                <a:solidFill>
                  <a:srgbClr val="000000"/>
                </a:solidFill>
                <a:latin typeface="Arial"/>
                <a:ea typeface="Arial"/>
              </a:rPr>
              <a:t>Operational Tools</a:t>
            </a:r>
            <a:endParaRPr lang="pt-BR" sz="1400" b="0" strike="noStrike" spc="-1">
              <a:latin typeface="Arial"/>
            </a:endParaRPr>
          </a:p>
        </p:txBody>
      </p:sp>
      <p:sp>
        <p:nvSpPr>
          <p:cNvPr id="1218" name="CustomShape 12"/>
          <p:cNvSpPr/>
          <p:nvPr/>
        </p:nvSpPr>
        <p:spPr>
          <a:xfrm>
            <a:off x="11658600" y="2045520"/>
            <a:ext cx="439920" cy="2482920"/>
          </a:xfrm>
          <a:prstGeom prst="roundRect">
            <a:avLst>
              <a:gd name="adj" fmla="val 3690"/>
            </a:avLst>
          </a:prstGeom>
          <a:gradFill>
            <a:gsLst>
              <a:gs pos="0">
                <a:srgbClr val="DDF3FC"/>
              </a:gs>
              <a:gs pos="99000">
                <a:srgbClr val="CCDFFF"/>
              </a:gs>
              <a:gs pos="100000">
                <a:srgbClr val="CCDFFF"/>
              </a:gs>
            </a:gsLst>
            <a:lin ang="8100000"/>
          </a:gradFill>
          <a:ln w="9360">
            <a:solidFill>
              <a:srgbClr val="262626"/>
            </a:solidFill>
            <a:round/>
          </a:ln>
          <a:effectLst>
            <a:outerShdw blurRad="40000"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219" name="CustomShape 13"/>
          <p:cNvSpPr/>
          <p:nvPr/>
        </p:nvSpPr>
        <p:spPr>
          <a:xfrm rot="16200000">
            <a:off x="10798560" y="3119400"/>
            <a:ext cx="2163960" cy="41004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pt-BR" sz="1400" b="0" strike="noStrike" spc="-1">
                <a:solidFill>
                  <a:srgbClr val="000000"/>
                </a:solidFill>
                <a:latin typeface="Arial"/>
                <a:ea typeface="Arial"/>
              </a:rPr>
              <a:t>Governance Tools</a:t>
            </a:r>
            <a:endParaRPr lang="pt-BR" sz="1400" b="0" strike="noStrike" spc="-1">
              <a:latin typeface="Arial"/>
            </a:endParaRPr>
          </a:p>
        </p:txBody>
      </p:sp>
      <p:sp>
        <p:nvSpPr>
          <p:cNvPr id="1220" name="CustomShape 14"/>
          <p:cNvSpPr/>
          <p:nvPr/>
        </p:nvSpPr>
        <p:spPr>
          <a:xfrm>
            <a:off x="7786080" y="2055960"/>
            <a:ext cx="3218760" cy="546480"/>
          </a:xfrm>
          <a:prstGeom prst="roundRect">
            <a:avLst>
              <a:gd name="adj" fmla="val 3690"/>
            </a:avLst>
          </a:prstGeom>
          <a:solidFill>
            <a:srgbClr val="EAEAEA"/>
          </a:solidFill>
          <a:ln w="9360">
            <a:solidFill>
              <a:srgbClr val="262626"/>
            </a:solidFill>
            <a:round/>
          </a:ln>
          <a:effectLst>
            <a:outerShdw blurRad="40000"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221" name="CustomShape 15"/>
          <p:cNvSpPr/>
          <p:nvPr/>
        </p:nvSpPr>
        <p:spPr>
          <a:xfrm>
            <a:off x="8100360" y="2120400"/>
            <a:ext cx="2610000" cy="410040"/>
          </a:xfrm>
          <a:prstGeom prst="rect">
            <a:avLst/>
          </a:prstGeom>
          <a:solidFill>
            <a:srgbClr val="EAEAEA"/>
          </a:solidFill>
          <a:ln>
            <a:noFill/>
          </a:ln>
        </p:spPr>
        <p:style>
          <a:lnRef idx="0">
            <a:scrgbClr r="0" g="0" b="0"/>
          </a:lnRef>
          <a:fillRef idx="0">
            <a:scrgbClr r="0" g="0" b="0"/>
          </a:fillRef>
          <a:effectRef idx="0">
            <a:scrgbClr r="0" g="0" b="0"/>
          </a:effectRef>
          <a:fontRef idx="minor"/>
        </p:style>
        <p:txBody>
          <a:bodyPr/>
          <a:lstStyle/>
          <a:p>
            <a:pPr algn="ctr">
              <a:lnSpc>
                <a:spcPct val="100000"/>
              </a:lnSpc>
            </a:pPr>
            <a:r>
              <a:rPr lang="pt-BR" sz="1400" b="0" strike="noStrike" spc="-1">
                <a:solidFill>
                  <a:srgbClr val="000000"/>
                </a:solidFill>
                <a:latin typeface="Arial"/>
                <a:ea typeface="Arial"/>
              </a:rPr>
              <a:t>Blockchain application</a:t>
            </a:r>
            <a:endParaRPr lang="pt-BR" sz="1400" b="0" strike="noStrike" spc="-1">
              <a:latin typeface="Arial"/>
            </a:endParaRPr>
          </a:p>
        </p:txBody>
      </p:sp>
      <p:sp>
        <p:nvSpPr>
          <p:cNvPr id="1222" name="CustomShape 16"/>
          <p:cNvSpPr/>
          <p:nvPr/>
        </p:nvSpPr>
        <p:spPr>
          <a:xfrm>
            <a:off x="7886520" y="3402360"/>
            <a:ext cx="3228840" cy="472680"/>
          </a:xfrm>
          <a:prstGeom prst="roundRect">
            <a:avLst>
              <a:gd name="adj" fmla="val 3690"/>
            </a:avLst>
          </a:prstGeom>
          <a:solidFill>
            <a:srgbClr val="CCDFFF"/>
          </a:solidFill>
          <a:ln w="9360">
            <a:solidFill>
              <a:srgbClr val="262626"/>
            </a:solidFill>
            <a:round/>
          </a:ln>
          <a:effectLst>
            <a:outerShdw blurRad="40000"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223" name="CustomShape 17"/>
          <p:cNvSpPr/>
          <p:nvPr/>
        </p:nvSpPr>
        <p:spPr>
          <a:xfrm>
            <a:off x="8278200" y="3429000"/>
            <a:ext cx="2273760" cy="40968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pt-BR" sz="1400" b="0" strike="noStrike" spc="-1">
                <a:solidFill>
                  <a:srgbClr val="000000"/>
                </a:solidFill>
                <a:latin typeface="Arial"/>
                <a:ea typeface="Arial"/>
              </a:rPr>
              <a:t>Hyperledger Fabric</a:t>
            </a:r>
            <a:endParaRPr lang="pt-BR" sz="1400" b="0" strike="noStrike" spc="-1">
              <a:latin typeface="Arial"/>
            </a:endParaRPr>
          </a:p>
        </p:txBody>
      </p:sp>
      <p:sp>
        <p:nvSpPr>
          <p:cNvPr id="1224" name="CustomShape 18"/>
          <p:cNvSpPr/>
          <p:nvPr/>
        </p:nvSpPr>
        <p:spPr>
          <a:xfrm>
            <a:off x="7657920" y="2702520"/>
            <a:ext cx="53280" cy="545040"/>
          </a:xfrm>
          <a:prstGeom prst="rect">
            <a:avLst/>
          </a:prstGeom>
          <a:gradFill>
            <a:gsLst>
              <a:gs pos="0">
                <a:srgbClr val="DDF3FC"/>
              </a:gs>
              <a:gs pos="99000">
                <a:srgbClr val="CCDFFF"/>
              </a:gs>
              <a:gs pos="100000">
                <a:srgbClr val="CCDFFF"/>
              </a:gs>
            </a:gsLst>
            <a:lin ang="8100000"/>
          </a:gradFill>
          <a:ln>
            <a:noFill/>
          </a:ln>
        </p:spPr>
        <p:style>
          <a:lnRef idx="0">
            <a:scrgbClr r="0" g="0" b="0"/>
          </a:lnRef>
          <a:fillRef idx="0">
            <a:scrgbClr r="0" g="0" b="0"/>
          </a:fillRef>
          <a:effectRef idx="0">
            <a:scrgbClr r="0" g="0" b="0"/>
          </a:effectRef>
          <a:fontRef idx="minor"/>
        </p:style>
      </p:sp>
      <p:sp>
        <p:nvSpPr>
          <p:cNvPr id="1225" name="CustomShape 19"/>
          <p:cNvSpPr/>
          <p:nvPr/>
        </p:nvSpPr>
        <p:spPr>
          <a:xfrm>
            <a:off x="11088000" y="3409200"/>
            <a:ext cx="58680" cy="464400"/>
          </a:xfrm>
          <a:prstGeom prst="rect">
            <a:avLst/>
          </a:prstGeom>
          <a:gradFill>
            <a:gsLst>
              <a:gs pos="0">
                <a:srgbClr val="DDF3FC"/>
              </a:gs>
              <a:gs pos="99000">
                <a:srgbClr val="CCDFFF"/>
              </a:gs>
              <a:gs pos="100000">
                <a:srgbClr val="CCDFFF"/>
              </a:gs>
            </a:gsLst>
            <a:lin ang="8100000"/>
          </a:gradFill>
          <a:ln>
            <a:noFill/>
          </a:ln>
        </p:spPr>
        <p:style>
          <a:lnRef idx="0">
            <a:scrgbClr r="0" g="0" b="0"/>
          </a:lnRef>
          <a:fillRef idx="0">
            <a:scrgbClr r="0" g="0" b="0"/>
          </a:fillRef>
          <a:effectRef idx="0">
            <a:scrgbClr r="0" g="0" b="0"/>
          </a:effectRef>
          <a:fontRef idx="minor"/>
        </p:style>
      </p:sp>
      <p:pic>
        <p:nvPicPr>
          <p:cNvPr id="1226" name="Shape 340"/>
          <p:cNvPicPr/>
          <p:nvPr/>
        </p:nvPicPr>
        <p:blipFill>
          <a:blip r:embed="rId5"/>
          <a:stretch/>
        </p:blipFill>
        <p:spPr>
          <a:xfrm>
            <a:off x="10914840" y="4475160"/>
            <a:ext cx="172800" cy="183960"/>
          </a:xfrm>
          <a:prstGeom prst="rect">
            <a:avLst/>
          </a:prstGeom>
          <a:ln w="9360">
            <a:solidFill>
              <a:srgbClr val="4178BE"/>
            </a:solidFill>
            <a:round/>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TextShape 1"/>
          <p:cNvSpPr txBox="1"/>
          <p:nvPr/>
        </p:nvSpPr>
        <p:spPr>
          <a:xfrm>
            <a:off x="412200" y="28440"/>
            <a:ext cx="921708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Do I need a blockchain?</a:t>
            </a:r>
            <a:endParaRPr lang="pt-BR" sz="2800" b="0" strike="noStrike" spc="-1">
              <a:solidFill>
                <a:srgbClr val="000000"/>
              </a:solidFill>
              <a:latin typeface="Arial"/>
            </a:endParaRPr>
          </a:p>
        </p:txBody>
      </p:sp>
      <p:pic>
        <p:nvPicPr>
          <p:cNvPr id="1228" name="Shape 402"/>
          <p:cNvPicPr/>
          <p:nvPr/>
        </p:nvPicPr>
        <p:blipFill>
          <a:blip r:embed="rId2"/>
          <a:stretch/>
        </p:blipFill>
        <p:spPr>
          <a:xfrm>
            <a:off x="412200" y="897480"/>
            <a:ext cx="11015640" cy="5549040"/>
          </a:xfrm>
          <a:prstGeom prst="rect">
            <a:avLst/>
          </a:prstGeom>
          <a:ln>
            <a:noFill/>
          </a:ln>
        </p:spPr>
      </p:pic>
      <p:sp>
        <p:nvSpPr>
          <p:cNvPr id="1229" name="CustomShape 2"/>
          <p:cNvSpPr/>
          <p:nvPr/>
        </p:nvSpPr>
        <p:spPr>
          <a:xfrm>
            <a:off x="0" y="6447240"/>
            <a:ext cx="1181628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400" b="0" u="sng" strike="noStrike" spc="-1">
                <a:solidFill>
                  <a:srgbClr val="0097A7"/>
                </a:solidFill>
                <a:uFillTx/>
                <a:latin typeface="Arial"/>
                <a:ea typeface="Arial"/>
                <a:hlinkClick r:id="rId3"/>
              </a:rPr>
              <a:t>https://spectrum.ieee.org/computing/networks/do-you-need-a-blockchain</a:t>
            </a: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Theory</a:t>
            </a:r>
            <a:endParaRPr lang="pt-BR" sz="2800" b="0" strike="noStrike" spc="-1">
              <a:solidFill>
                <a:srgbClr val="000000"/>
              </a:solidFill>
              <a:latin typeface="Arial"/>
            </a:endParaRPr>
          </a:p>
        </p:txBody>
      </p:sp>
      <p:sp>
        <p:nvSpPr>
          <p:cNvPr id="1231" name="TextShape 2"/>
          <p:cNvSpPr txBox="1"/>
          <p:nvPr/>
        </p:nvSpPr>
        <p:spPr>
          <a:xfrm>
            <a:off x="415440" y="1536120"/>
            <a:ext cx="11360160" cy="4554720"/>
          </a:xfrm>
          <a:prstGeom prst="rect">
            <a:avLst/>
          </a:prstGeom>
          <a:noFill/>
          <a:ln>
            <a:noFill/>
          </a:ln>
        </p:spPr>
        <p:txBody>
          <a:bodyPr tIns="91440" bIns="91440"/>
          <a:lstStyle/>
          <a:p>
            <a:pPr>
              <a:lnSpc>
                <a:spcPct val="100000"/>
              </a:lnSpc>
            </a:pPr>
            <a:r>
              <a:rPr lang="pt-BR" sz="1800" b="1" strike="noStrike" spc="-1">
                <a:solidFill>
                  <a:srgbClr val="595959"/>
                </a:solidFill>
                <a:latin typeface="Arial"/>
                <a:ea typeface="Arial"/>
              </a:rPr>
              <a:t>Consensus requirements:</a:t>
            </a:r>
            <a:br/>
            <a:r>
              <a:rPr lang="pt-BR" sz="1800" b="0" strike="noStrike" spc="-1">
                <a:solidFill>
                  <a:srgbClr val="595959"/>
                </a:solidFill>
                <a:latin typeface="Arial"/>
                <a:ea typeface="Arial"/>
              </a:rPr>
              <a:t>Agreement - all nodes agree on same value</a:t>
            </a:r>
            <a:br/>
            <a:r>
              <a:rPr lang="pt-BR" sz="1800" b="0" strike="noStrike" spc="-1">
                <a:solidFill>
                  <a:srgbClr val="595959"/>
                </a:solidFill>
                <a:latin typeface="Arial"/>
                <a:ea typeface="Arial"/>
              </a:rPr>
              <a:t>Validity - the value that is decided on must be proposed by some node</a:t>
            </a:r>
            <a:br/>
            <a:r>
              <a:rPr lang="pt-BR" sz="1800" b="0" strike="noStrike" spc="-1">
                <a:solidFill>
                  <a:srgbClr val="595959"/>
                </a:solidFill>
                <a:latin typeface="Arial"/>
                <a:ea typeface="Arial"/>
              </a:rPr>
              <a:t>Termination - all nodes eventually decide</a:t>
            </a:r>
            <a:endParaRPr lang="pt-BR" sz="1800" b="0" strike="noStrike" spc="-1">
              <a:solidFill>
                <a:srgbClr val="000000"/>
              </a:solidFill>
              <a:latin typeface="Arial"/>
            </a:endParaRPr>
          </a:p>
          <a:p>
            <a:pPr>
              <a:lnSpc>
                <a:spcPct val="100000"/>
              </a:lnSpc>
              <a:spcBef>
                <a:spcPts val="1599"/>
              </a:spcBef>
            </a:pPr>
            <a:r>
              <a:rPr lang="pt-BR" sz="1800" b="0" strike="noStrike" spc="-1">
                <a:solidFill>
                  <a:srgbClr val="595959"/>
                </a:solidFill>
                <a:latin typeface="Arial"/>
                <a:ea typeface="Arial"/>
              </a:rPr>
              <a:t>FLP (Fischer, Lynch and Paterson) impossibility theorem:</a:t>
            </a:r>
            <a:br/>
            <a:r>
              <a:rPr lang="pt-BR" sz="1800" b="0" strike="noStrike" spc="-1">
                <a:solidFill>
                  <a:srgbClr val="595959"/>
                </a:solidFill>
                <a:latin typeface="Arial"/>
                <a:ea typeface="Arial"/>
              </a:rPr>
              <a:t>"in an asynchronous network where messages may be delayed but not lost, there is no consensus algorithm that is guaranteed to terminate in every execution for all starting conditions, if at least one node may fail-stop.”</a:t>
            </a:r>
            <a:endParaRPr lang="pt-BR" sz="1800" b="0" strike="noStrike" spc="-1">
              <a:solidFill>
                <a:srgbClr val="000000"/>
              </a:solidFill>
              <a:latin typeface="Arial"/>
            </a:endParaRPr>
          </a:p>
          <a:p>
            <a:pPr>
              <a:lnSpc>
                <a:spcPct val="100000"/>
              </a:lnSpc>
              <a:spcBef>
                <a:spcPts val="1599"/>
              </a:spcBef>
            </a:pPr>
            <a:r>
              <a:rPr lang="pt-BR" sz="1800" b="0" u="sng" strike="noStrike" spc="-1">
                <a:solidFill>
                  <a:srgbClr val="0097A7"/>
                </a:solidFill>
                <a:uFillTx/>
                <a:latin typeface="Arial"/>
                <a:ea typeface="Arial"/>
                <a:hlinkClick r:id="rId2"/>
              </a:rPr>
              <a:t>https://groups.csail.mit.edu/tds/papers/Lynch/jacm85.pdf</a:t>
            </a:r>
            <a:endParaRPr lang="pt-BR" sz="1800" b="0" strike="noStrike" spc="-1">
              <a:solidFill>
                <a:srgbClr val="000000"/>
              </a:solidFill>
              <a:latin typeface="Arial"/>
            </a:endParaRPr>
          </a:p>
          <a:p>
            <a:pPr>
              <a:lnSpc>
                <a:spcPct val="100000"/>
              </a:lnSpc>
              <a:spcBef>
                <a:spcPts val="1599"/>
              </a:spcBef>
            </a:pPr>
            <a:r>
              <a:rPr lang="pt-BR" sz="1800" b="0" u="sng" strike="noStrike" spc="-1">
                <a:solidFill>
                  <a:srgbClr val="0097A7"/>
                </a:solidFill>
                <a:uFillTx/>
                <a:latin typeface="Arial"/>
                <a:ea typeface="Arial"/>
                <a:hlinkClick r:id="rId3"/>
              </a:rPr>
              <a:t>http://betathoughts.blogspot.com/2007/06/brief-history-of-consensus-2pc-and.html</a:t>
            </a:r>
            <a:endParaRPr lang="pt-BR" sz="1800" b="0" strike="noStrike" spc="-1">
              <a:solidFill>
                <a:srgbClr val="000000"/>
              </a:solidFill>
              <a:latin typeface="Arial"/>
            </a:endParaRPr>
          </a:p>
          <a:p>
            <a:pPr>
              <a:lnSpc>
                <a:spcPct val="100000"/>
              </a:lnSpc>
              <a:spcBef>
                <a:spcPts val="1599"/>
              </a:spcBef>
            </a:pPr>
            <a:endParaRPr lang="pt-BR" sz="1800" b="0" strike="noStrike" spc="-1">
              <a:solidFill>
                <a:srgbClr val="000000"/>
              </a:solidFill>
              <a:latin typeface="Arial"/>
            </a:endParaRPr>
          </a:p>
          <a:p>
            <a:pPr>
              <a:lnSpc>
                <a:spcPct val="100000"/>
              </a:lnSpc>
              <a:spcBef>
                <a:spcPts val="1599"/>
              </a:spcBef>
            </a:pPr>
            <a:endParaRPr lang="pt-BR" sz="1800" b="0" strike="noStrike" spc="-1">
              <a:solidFill>
                <a:srgbClr val="000000"/>
              </a:solidFill>
              <a:latin typeface="Arial"/>
            </a:endParaRPr>
          </a:p>
          <a:p>
            <a:pPr>
              <a:lnSpc>
                <a:spcPct val="100000"/>
              </a:lnSpc>
              <a:spcBef>
                <a:spcPts val="1599"/>
              </a:spcBef>
            </a:pPr>
            <a:endParaRPr lang="pt-BR" sz="1800" b="0" strike="noStrike" spc="-1">
              <a:solidFill>
                <a:srgbClr val="000000"/>
              </a:solidFill>
              <a:latin typeface="Arial"/>
            </a:endParaRPr>
          </a:p>
          <a:p>
            <a:pPr>
              <a:lnSpc>
                <a:spcPct val="100000"/>
              </a:lnSpc>
              <a:spcBef>
                <a:spcPts val="1599"/>
              </a:spcBef>
              <a:spcAft>
                <a:spcPts val="1599"/>
              </a:spcAft>
            </a:pPr>
            <a:endParaRPr lang="pt-BR" sz="1800" b="0" strike="noStrike" spc="-1">
              <a:solidFill>
                <a:srgbClr val="000000"/>
              </a:solid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Distributed Consensus Algorithms</a:t>
            </a:r>
            <a:endParaRPr lang="pt-BR" sz="2800" b="0" strike="noStrike" spc="-1">
              <a:solidFill>
                <a:srgbClr val="000000"/>
              </a:solidFill>
              <a:latin typeface="Arial"/>
            </a:endParaRPr>
          </a:p>
        </p:txBody>
      </p:sp>
      <p:sp>
        <p:nvSpPr>
          <p:cNvPr id="1233" name="TextShape 2"/>
          <p:cNvSpPr txBox="1"/>
          <p:nvPr/>
        </p:nvSpPr>
        <p:spPr>
          <a:xfrm>
            <a:off x="415440" y="1536120"/>
            <a:ext cx="1136016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0" strike="noStrike" spc="-1">
                <a:solidFill>
                  <a:srgbClr val="595959"/>
                </a:solidFill>
                <a:latin typeface="Arial"/>
                <a:ea typeface="Arial"/>
              </a:rPr>
              <a:t>2 phase commit: efficient but not crash resistent: </a:t>
            </a:r>
            <a:r>
              <a:rPr lang="pt-BR" sz="1800" b="0" u="sng" strike="noStrike" spc="-1">
                <a:solidFill>
                  <a:srgbClr val="0097A7"/>
                </a:solidFill>
                <a:uFillTx/>
                <a:latin typeface="Arial"/>
                <a:ea typeface="Arial"/>
                <a:hlinkClick r:id="rId2"/>
              </a:rPr>
              <a:t>http://the-paper-trail.org/blog/consensus-protocols-two-phase-commit/</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Paxos: </a:t>
            </a:r>
            <a:r>
              <a:rPr lang="pt-BR" sz="1800" b="0" u="sng" strike="noStrike" spc="-1">
                <a:solidFill>
                  <a:srgbClr val="0097A7"/>
                </a:solidFill>
                <a:uFillTx/>
                <a:latin typeface="Arial"/>
                <a:ea typeface="Arial"/>
                <a:hlinkClick r:id="rId3"/>
              </a:rPr>
              <a:t>https://lamport.azurewebsites.net/pubs/paxos-simple.pdf</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Raft: </a:t>
            </a:r>
            <a:r>
              <a:rPr lang="pt-BR" sz="1800" b="0" u="sng" strike="noStrike" spc="-1">
                <a:solidFill>
                  <a:srgbClr val="0097A7"/>
                </a:solidFill>
                <a:uFillTx/>
                <a:latin typeface="Arial"/>
                <a:ea typeface="Arial"/>
                <a:hlinkClick r:id="rId4"/>
              </a:rPr>
              <a:t>https://raft.github.io/</a:t>
            </a:r>
            <a:endParaRPr lang="pt-BR" sz="1800" b="0" strike="noStrike" spc="-1">
              <a:solidFill>
                <a:srgbClr val="000000"/>
              </a:solidFill>
              <a:latin typeface="Arial"/>
            </a:endParaRPr>
          </a:p>
          <a:p>
            <a:pPr>
              <a:lnSpc>
                <a:spcPct val="100000"/>
              </a:lnSpc>
              <a:spcBef>
                <a:spcPts val="1599"/>
              </a:spcBef>
            </a:pPr>
            <a:r>
              <a:rPr lang="pt-BR" sz="1800" b="0" strike="noStrike" spc="-1">
                <a:solidFill>
                  <a:srgbClr val="595959"/>
                </a:solidFill>
                <a:latin typeface="Arial"/>
                <a:ea typeface="Arial"/>
              </a:rPr>
              <a:t>Byzantine Faults: malicious failures returning wrong, misleading results</a:t>
            </a:r>
            <a:endParaRPr lang="pt-BR" sz="1800" b="0" strike="noStrike" spc="-1">
              <a:solidFill>
                <a:srgbClr val="000000"/>
              </a:solidFill>
              <a:latin typeface="Arial"/>
            </a:endParaRPr>
          </a:p>
          <a:p>
            <a:pPr marL="457200" indent="-342720">
              <a:lnSpc>
                <a:spcPct val="100000"/>
              </a:lnSpc>
              <a:spcBef>
                <a:spcPts val="1599"/>
              </a:spcBef>
              <a:buClr>
                <a:srgbClr val="595959"/>
              </a:buClr>
              <a:buFont typeface="Arial"/>
              <a:buChar char="●"/>
            </a:pPr>
            <a:r>
              <a:rPr lang="pt-BR" sz="1800" b="0" strike="noStrike" spc="-1">
                <a:solidFill>
                  <a:srgbClr val="595959"/>
                </a:solidFill>
                <a:latin typeface="Arial"/>
                <a:ea typeface="Arial"/>
              </a:rPr>
              <a:t>PBFT - practical Byzantine fault tolerance: </a:t>
            </a:r>
            <a:r>
              <a:rPr lang="pt-BR" sz="1800" b="0" u="sng" strike="noStrike" spc="-1">
                <a:solidFill>
                  <a:srgbClr val="0097A7"/>
                </a:solidFill>
                <a:uFillTx/>
                <a:latin typeface="Arial"/>
                <a:ea typeface="Arial"/>
                <a:hlinkClick r:id="rId5"/>
              </a:rPr>
              <a:t>http://pmg.csail.mit.edu/papers/osdi99.pdf</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Fast Byzantine consensus: </a:t>
            </a:r>
            <a:r>
              <a:rPr lang="pt-BR" sz="1800" b="0" u="sng" strike="noStrike" spc="-1">
                <a:solidFill>
                  <a:srgbClr val="0097A7"/>
                </a:solidFill>
                <a:uFillTx/>
                <a:latin typeface="Arial"/>
                <a:ea typeface="Arial"/>
                <a:hlinkClick r:id="rId6"/>
              </a:rPr>
              <a:t>http://www.cs.cornell.edu/lorenzo/papers/fab.pdf</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Sieve: </a:t>
            </a:r>
            <a:r>
              <a:rPr lang="pt-BR" sz="1800" b="0" u="sng" strike="noStrike" spc="-1">
                <a:solidFill>
                  <a:srgbClr val="0097A7"/>
                </a:solidFill>
                <a:uFillTx/>
                <a:latin typeface="Arial"/>
                <a:ea typeface="Arial"/>
                <a:hlinkClick r:id="rId7"/>
              </a:rPr>
              <a:t>https://arxiv.org/pdf/1603.07351.pdf</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Ripple (RPCA) </a:t>
            </a:r>
            <a:r>
              <a:rPr lang="pt-BR" sz="1800" b="0" u="sng" strike="noStrike" spc="-1">
                <a:solidFill>
                  <a:srgbClr val="0097A7"/>
                </a:solidFill>
                <a:uFillTx/>
                <a:latin typeface="Arial"/>
                <a:ea typeface="Arial"/>
                <a:hlinkClick r:id="rId8"/>
              </a:rPr>
              <a:t>https://ripple.com/files/ripple_consensus_whitepaper.pdf</a:t>
            </a:r>
            <a:endParaRPr lang="pt-BR" sz="1800" b="0" strike="noStrike" spc="-1">
              <a:solidFill>
                <a:srgbClr val="000000"/>
              </a:solidFill>
              <a:latin typeface="Arial"/>
            </a:endParaRPr>
          </a:p>
          <a:p>
            <a:pPr>
              <a:lnSpc>
                <a:spcPct val="100000"/>
              </a:lnSpc>
              <a:spcBef>
                <a:spcPts val="1599"/>
              </a:spcBef>
            </a:pPr>
            <a:endParaRPr lang="pt-BR" sz="1800" b="0" strike="noStrike" spc="-1">
              <a:solidFill>
                <a:srgbClr val="000000"/>
              </a:solidFill>
              <a:latin typeface="Arial"/>
            </a:endParaRPr>
          </a:p>
          <a:p>
            <a:pPr>
              <a:lnSpc>
                <a:spcPct val="100000"/>
              </a:lnSpc>
              <a:spcBef>
                <a:spcPts val="1599"/>
              </a:spcBef>
              <a:spcAft>
                <a:spcPts val="1599"/>
              </a:spcAft>
            </a:pPr>
            <a:endParaRPr lang="pt-BR" sz="1800" b="0" strike="noStrike" spc="-1">
              <a:solidFill>
                <a:srgbClr val="000000"/>
              </a:solid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4" name="Shape 429"/>
          <p:cNvPicPr/>
          <p:nvPr/>
        </p:nvPicPr>
        <p:blipFill>
          <a:blip r:embed="rId2"/>
          <a:stretch/>
        </p:blipFill>
        <p:spPr>
          <a:xfrm>
            <a:off x="1568880" y="1131120"/>
            <a:ext cx="9218880" cy="5116680"/>
          </a:xfrm>
          <a:prstGeom prst="rect">
            <a:avLst/>
          </a:prstGeom>
          <a:ln>
            <a:noFill/>
          </a:ln>
        </p:spPr>
      </p:pic>
      <p:sp>
        <p:nvSpPr>
          <p:cNvPr id="1235" name="TextShape 1"/>
          <p:cNvSpPr txBox="1"/>
          <p:nvPr/>
        </p:nvSpPr>
        <p:spPr>
          <a:xfrm>
            <a:off x="415440" y="333360"/>
            <a:ext cx="1052352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Consensus Mechanisms: </a:t>
            </a:r>
            <a:endParaRPr lang="pt-BR" sz="2800" b="0" strike="noStrike" spc="-1">
              <a:solidFill>
                <a:srgbClr val="000000"/>
              </a:solidFill>
              <a:latin typeface="Arial"/>
            </a:endParaRPr>
          </a:p>
        </p:txBody>
      </p:sp>
      <p:sp>
        <p:nvSpPr>
          <p:cNvPr id="1236" name="CustomShape 2"/>
          <p:cNvSpPr/>
          <p:nvPr/>
        </p:nvSpPr>
        <p:spPr>
          <a:xfrm>
            <a:off x="88560" y="6626880"/>
            <a:ext cx="10699920" cy="2304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0" strike="noStrike" spc="-1">
                <a:solidFill>
                  <a:srgbClr val="000000"/>
                </a:solidFill>
                <a:latin typeface="Arial"/>
                <a:ea typeface="Arial"/>
              </a:rPr>
              <a:t>From Bei Chun Zhou (IBM), Data Consistency and Blockchain, online at </a:t>
            </a:r>
            <a:r>
              <a:rPr lang="pt-BR" sz="1400" b="0" u="sng" strike="noStrike" spc="-1">
                <a:solidFill>
                  <a:srgbClr val="0097A7"/>
                </a:solidFill>
                <a:uFillTx/>
                <a:latin typeface="Arial"/>
                <a:ea typeface="Arial"/>
                <a:hlinkClick r:id="rId3"/>
              </a:rPr>
              <a:t>https://ibm.co/2jGYRNE</a:t>
            </a:r>
            <a:endParaRPr lang="pt-BR" sz="1400" b="0" strike="noStrike" spc="-1">
              <a:latin typeface="Arial"/>
            </a:endParaRPr>
          </a:p>
          <a:p>
            <a:pPr>
              <a:lnSpc>
                <a:spcPct val="100000"/>
              </a:lnSpc>
            </a:pP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dirty="0">
                <a:solidFill>
                  <a:srgbClr val="000000"/>
                </a:solidFill>
              </a:rPr>
              <a:t>Contabilidade Descentralizada</a:t>
            </a:r>
          </a:p>
        </p:txBody>
      </p:sp>
      <p:sp>
        <p:nvSpPr>
          <p:cNvPr id="453" name="TextShape 2"/>
          <p:cNvSpPr txBox="1"/>
          <p:nvPr/>
        </p:nvSpPr>
        <p:spPr>
          <a:xfrm>
            <a:off x="838080" y="1825560"/>
            <a:ext cx="10515240" cy="4350960"/>
          </a:xfrm>
          <a:prstGeom prst="rect">
            <a:avLst/>
          </a:prstGeom>
          <a:noFill/>
          <a:ln>
            <a:noFill/>
          </a:ln>
        </p:spPr>
        <p:txBody>
          <a:bodyPr>
            <a:normAutofit lnSpcReduction="10000"/>
          </a:bodyPr>
          <a:lstStyle/>
          <a:p>
            <a:pPr marL="228600" indent="-228240">
              <a:lnSpc>
                <a:spcPct val="90000"/>
              </a:lnSpc>
              <a:spcBef>
                <a:spcPts val="1001"/>
              </a:spcBef>
              <a:buClr>
                <a:srgbClr val="000000"/>
              </a:buClr>
              <a:buFont typeface="Arial"/>
              <a:buChar char="•"/>
            </a:pPr>
            <a:r>
              <a:rPr lang="pt-BR" sz="2800" b="0" strike="noStrike" spc="-1">
                <a:solidFill>
                  <a:srgbClr val="000000"/>
                </a:solidFill>
              </a:rPr>
              <a:t>Quanto maior o número de participantes, menor a possibilidade de conluio</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i="1" strike="noStrike" spc="-1">
                <a:solidFill>
                  <a:srgbClr val="000000"/>
                </a:solidFill>
              </a:rPr>
              <a:t>Permissionless</a:t>
            </a:r>
            <a:r>
              <a:rPr lang="pt-BR" sz="2800" b="0" strike="noStrike" spc="-1">
                <a:solidFill>
                  <a:srgbClr val="000000"/>
                </a:solidFill>
              </a:rPr>
              <a:t> (não precisa de permissão prévia, aumenta a transparência, pode não ser adequado a dados sensíveis)</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Persistência</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Protocolos formais, de modo que todos decidem o mesmo resultado (Consenso)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TextShape 1"/>
          <p:cNvSpPr txBox="1"/>
          <p:nvPr/>
        </p:nvSpPr>
        <p:spPr>
          <a:xfrm>
            <a:off x="415440" y="1333080"/>
            <a:ext cx="11360160" cy="4554720"/>
          </a:xfrm>
          <a:prstGeom prst="rect">
            <a:avLst/>
          </a:prstGeom>
          <a:noFill/>
          <a:ln>
            <a:noFill/>
          </a:ln>
        </p:spPr>
        <p:txBody>
          <a:bodyPr tIns="91440" bIns="91440"/>
          <a:lstStyle/>
          <a:p>
            <a:pPr>
              <a:lnSpc>
                <a:spcPct val="100000"/>
              </a:lnSpc>
            </a:pPr>
            <a:r>
              <a:rPr lang="pt-BR" sz="1800" b="0" strike="noStrike" spc="-1">
                <a:solidFill>
                  <a:srgbClr val="595959"/>
                </a:solidFill>
                <a:latin typeface="Arial"/>
                <a:ea typeface="Arial"/>
              </a:rPr>
              <a:t>CAP Theorem: it is impossible for a distributed data store to simultaneously provide more than two out of the following three guarantees: Consistency. Availability. Partition tolerance.</a:t>
            </a:r>
            <a:endParaRPr lang="pt-BR" sz="1800" b="0" strike="noStrike" spc="-1">
              <a:solidFill>
                <a:srgbClr val="000000"/>
              </a:solidFill>
              <a:latin typeface="Arial"/>
            </a:endParaRPr>
          </a:p>
          <a:p>
            <a:pPr>
              <a:lnSpc>
                <a:spcPct val="100000"/>
              </a:lnSpc>
              <a:spcBef>
                <a:spcPts val="1599"/>
              </a:spcBef>
              <a:spcAft>
                <a:spcPts val="1599"/>
              </a:spcAft>
            </a:pPr>
            <a:r>
              <a:rPr lang="pt-BR" sz="1800" b="0" strike="noStrike" spc="-1">
                <a:solidFill>
                  <a:srgbClr val="595959"/>
                </a:solidFill>
                <a:latin typeface="Arial"/>
                <a:ea typeface="Arial"/>
              </a:rPr>
              <a:t>ACID - atomicity, consistency, isolation, durability</a:t>
            </a:r>
            <a:br/>
            <a:r>
              <a:rPr lang="pt-BR" sz="1800" b="0" strike="noStrike" spc="-1">
                <a:solidFill>
                  <a:srgbClr val="595959"/>
                </a:solidFill>
                <a:latin typeface="Arial"/>
                <a:ea typeface="Arial"/>
              </a:rPr>
              <a:t>BASE - basically available, soft state, eventually consistent (used by noSQL databases, values availability and scale over consistency)</a:t>
            </a:r>
            <a:br/>
            <a:br/>
            <a:r>
              <a:rPr lang="pt-BR" sz="1800" b="0" strike="noStrike" spc="-1">
                <a:solidFill>
                  <a:srgbClr val="595959"/>
                </a:solidFill>
                <a:latin typeface="Arial"/>
                <a:ea typeface="Arial"/>
              </a:rPr>
              <a:t>E. Sirer, Bitcoin Guarantees Strong, not Eventual, Consistency, 2016. </a:t>
            </a:r>
            <a:r>
              <a:rPr lang="pt-BR" sz="1400" b="0" u="sng" strike="noStrike" spc="-1">
                <a:solidFill>
                  <a:srgbClr val="0097A7"/>
                </a:solidFill>
                <a:uFillTx/>
                <a:latin typeface="Arial"/>
                <a:ea typeface="Arial"/>
                <a:hlinkClick r:id="rId2"/>
              </a:rPr>
              <a:t>http://hackingdistributed.com/2016/03/01/bitcoin-guarantees-strong-not-eventual-consistency/</a:t>
            </a:r>
            <a:br/>
            <a:br/>
            <a:r>
              <a:rPr lang="pt-BR" sz="1800" b="0" strike="noStrike" spc="-1">
                <a:solidFill>
                  <a:srgbClr val="595959"/>
                </a:solidFill>
                <a:latin typeface="Arial"/>
                <a:ea typeface="Arial"/>
              </a:rPr>
              <a:t>SALT - sequential, agreed-on, ledgered, tamper-detectable </a:t>
            </a:r>
            <a:br/>
            <a:r>
              <a:rPr lang="pt-BR" sz="1400" b="0" strike="noStrike" spc="-1">
                <a:solidFill>
                  <a:srgbClr val="595959"/>
                </a:solidFill>
                <a:latin typeface="Arial"/>
                <a:ea typeface="Arial"/>
              </a:rPr>
              <a:t>Tai et al., Not ACID, not BASE, but SALT: A Transaction Processing Perspective on Blockchains, 2017. </a:t>
            </a:r>
            <a:r>
              <a:rPr lang="pt-BR" sz="1400" b="0" u="sng" strike="noStrike" spc="-1">
                <a:solidFill>
                  <a:srgbClr val="0097A7"/>
                </a:solidFill>
                <a:uFillTx/>
                <a:latin typeface="Arial"/>
                <a:ea typeface="Arial"/>
                <a:hlinkClick r:id="rId3"/>
              </a:rPr>
              <a:t>http://www.ise.tu-berlin.de/fileadmin/fg308/publications/2017/2017-tai-eberhardt-klems-SALT.pdf</a:t>
            </a:r>
            <a:br/>
            <a:endParaRPr lang="pt-BR" sz="1400" b="0" strike="noStrike" spc="-1">
              <a:solidFill>
                <a:srgbClr val="000000"/>
              </a:solidFill>
              <a:latin typeface="Arial"/>
            </a:endParaRPr>
          </a:p>
        </p:txBody>
      </p:sp>
      <p:sp>
        <p:nvSpPr>
          <p:cNvPr id="1238" name="TextShape 2"/>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Consistency in Databases</a:t>
            </a:r>
            <a:endParaRPr lang="pt-BR" sz="2800" b="0" strike="noStrike" spc="-1">
              <a:solidFill>
                <a:srgbClr val="000000"/>
              </a:solid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Proof of Work: Hashcash to Bitcoin</a:t>
            </a:r>
            <a:endParaRPr lang="pt-BR" sz="2800" b="0" strike="noStrike" spc="-1">
              <a:solidFill>
                <a:srgbClr val="000000"/>
              </a:solidFill>
              <a:latin typeface="Arial"/>
            </a:endParaRPr>
          </a:p>
        </p:txBody>
      </p:sp>
      <p:sp>
        <p:nvSpPr>
          <p:cNvPr id="1240" name="TextShape 2"/>
          <p:cNvSpPr txBox="1"/>
          <p:nvPr/>
        </p:nvSpPr>
        <p:spPr>
          <a:xfrm>
            <a:off x="415440" y="1536120"/>
            <a:ext cx="11360160" cy="4554720"/>
          </a:xfrm>
          <a:prstGeom prst="rect">
            <a:avLst/>
          </a:prstGeom>
          <a:noFill/>
          <a:ln>
            <a:noFill/>
          </a:ln>
        </p:spPr>
        <p:txBody>
          <a:bodyPr tIns="91440" bIns="91440"/>
          <a:lstStyle/>
          <a:p>
            <a:pPr>
              <a:lnSpc>
                <a:spcPct val="100000"/>
              </a:lnSpc>
            </a:pPr>
            <a:r>
              <a:rPr lang="pt-BR" sz="1800" b="0" strike="noStrike" spc="-1">
                <a:solidFill>
                  <a:srgbClr val="595959"/>
                </a:solidFill>
                <a:latin typeface="Arial"/>
                <a:ea typeface="Arial"/>
              </a:rPr>
              <a:t>History: Hashcash, proposed in 1997 by Adam Back to reduce spam email</a:t>
            </a:r>
            <a:endParaRPr lang="pt-BR" sz="1800" b="0" strike="noStrike" spc="-1">
              <a:solidFill>
                <a:srgbClr val="000000"/>
              </a:solidFill>
              <a:latin typeface="Arial"/>
            </a:endParaRPr>
          </a:p>
          <a:p>
            <a:pPr>
              <a:lnSpc>
                <a:spcPct val="100000"/>
              </a:lnSpc>
              <a:spcBef>
                <a:spcPts val="1599"/>
              </a:spcBef>
            </a:pPr>
            <a:endParaRPr lang="pt-BR" sz="1800" b="0" strike="noStrike" spc="-1">
              <a:solidFill>
                <a:srgbClr val="000000"/>
              </a:solidFill>
              <a:latin typeface="Arial"/>
            </a:endParaRPr>
          </a:p>
          <a:p>
            <a:pPr>
              <a:lnSpc>
                <a:spcPct val="100000"/>
              </a:lnSpc>
              <a:spcBef>
                <a:spcPts val="1599"/>
              </a:spcBef>
            </a:pPr>
            <a:endParaRPr lang="pt-BR" sz="1800" b="0" strike="noStrike" spc="-1">
              <a:solidFill>
                <a:srgbClr val="000000"/>
              </a:solidFill>
              <a:latin typeface="Arial"/>
            </a:endParaRPr>
          </a:p>
          <a:p>
            <a:pPr>
              <a:lnSpc>
                <a:spcPct val="100000"/>
              </a:lnSpc>
              <a:spcBef>
                <a:spcPts val="1599"/>
              </a:spcBef>
              <a:spcAft>
                <a:spcPts val="1599"/>
              </a:spcAft>
            </a:pPr>
            <a:endParaRPr lang="pt-BR" sz="1800" b="0" strike="noStrike" spc="-1">
              <a:solidFill>
                <a:srgbClr val="000000"/>
              </a:solidFill>
              <a:latin typeface="Arial"/>
            </a:endParaRPr>
          </a:p>
        </p:txBody>
      </p:sp>
      <p:pic>
        <p:nvPicPr>
          <p:cNvPr id="1241" name="Shape 452"/>
          <p:cNvPicPr/>
          <p:nvPr/>
        </p:nvPicPr>
        <p:blipFill>
          <a:blip r:embed="rId2"/>
          <a:stretch/>
        </p:blipFill>
        <p:spPr>
          <a:xfrm>
            <a:off x="254160" y="2080440"/>
            <a:ext cx="7048800" cy="2637360"/>
          </a:xfrm>
          <a:prstGeom prst="rect">
            <a:avLst/>
          </a:prstGeom>
          <a:ln>
            <a:noFill/>
          </a:ln>
        </p:spPr>
      </p:pic>
      <p:pic>
        <p:nvPicPr>
          <p:cNvPr id="1242" name="Shape 453"/>
          <p:cNvPicPr/>
          <p:nvPr/>
        </p:nvPicPr>
        <p:blipFill>
          <a:blip r:embed="rId3"/>
          <a:stretch/>
        </p:blipFill>
        <p:spPr>
          <a:xfrm>
            <a:off x="3094560" y="4613040"/>
            <a:ext cx="8976960" cy="1647720"/>
          </a:xfrm>
          <a:prstGeom prst="rect">
            <a:avLst/>
          </a:prstGeom>
          <a:ln>
            <a:noFill/>
          </a:ln>
        </p:spPr>
      </p:pic>
      <p:sp>
        <p:nvSpPr>
          <p:cNvPr id="1243" name="CustomShape 3"/>
          <p:cNvSpPr/>
          <p:nvPr/>
        </p:nvSpPr>
        <p:spPr>
          <a:xfrm>
            <a:off x="7048800" y="2701080"/>
            <a:ext cx="5142600" cy="467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nSpc>
                <a:spcPct val="100000"/>
              </a:lnSpc>
            </a:pPr>
            <a:r>
              <a:rPr lang="pt-BR" sz="1400" b="0" u="sng" strike="noStrike" spc="-1">
                <a:solidFill>
                  <a:srgbClr val="0097A7"/>
                </a:solidFill>
                <a:uFillTx/>
                <a:latin typeface="Arial"/>
                <a:ea typeface="Arial"/>
                <a:hlinkClick r:id="rId4"/>
              </a:rPr>
              <a:t>http://www.hashcash.org/papers/announce.txt</a:t>
            </a:r>
            <a:endParaRPr lang="pt-BR" sz="1400" b="0" strike="noStrike" spc="-1">
              <a:latin typeface="Arial"/>
            </a:endParaRPr>
          </a:p>
          <a:p>
            <a:pPr>
              <a:lnSpc>
                <a:spcPct val="100000"/>
              </a:lnSpc>
            </a:pP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Proof of Work: Hashcash to Bitcoin</a:t>
            </a:r>
            <a:endParaRPr lang="pt-BR" sz="2800" b="0" strike="noStrike" spc="-1">
              <a:solidFill>
                <a:srgbClr val="000000"/>
              </a:solidFill>
              <a:latin typeface="Arial"/>
            </a:endParaRPr>
          </a:p>
        </p:txBody>
      </p:sp>
      <p:sp>
        <p:nvSpPr>
          <p:cNvPr id="1245" name="TextShape 2"/>
          <p:cNvSpPr txBox="1"/>
          <p:nvPr/>
        </p:nvSpPr>
        <p:spPr>
          <a:xfrm>
            <a:off x="415440" y="1536120"/>
            <a:ext cx="11360160" cy="4554720"/>
          </a:xfrm>
          <a:prstGeom prst="rect">
            <a:avLst/>
          </a:prstGeom>
          <a:noFill/>
          <a:ln>
            <a:noFill/>
          </a:ln>
        </p:spPr>
        <p:txBody>
          <a:bodyPr tIns="91440" bIns="91440"/>
          <a:lstStyle/>
          <a:p>
            <a:pPr>
              <a:lnSpc>
                <a:spcPct val="100000"/>
              </a:lnSpc>
            </a:pPr>
            <a:r>
              <a:rPr lang="pt-BR" sz="2000" b="0" strike="noStrike" spc="-1">
                <a:solidFill>
                  <a:srgbClr val="595959"/>
                </a:solidFill>
                <a:latin typeface="Arial"/>
                <a:ea typeface="Arial"/>
              </a:rPr>
              <a:t>From</a:t>
            </a:r>
            <a:r>
              <a:rPr lang="pt-BR" sz="2000" b="0" u="sng" strike="noStrike" spc="-1">
                <a:solidFill>
                  <a:srgbClr val="0097A7"/>
                </a:solidFill>
                <a:uFillTx/>
                <a:latin typeface="Arial"/>
                <a:ea typeface="Arial"/>
                <a:hlinkClick r:id="rId2"/>
              </a:rPr>
              <a:t> Wikipedia entry on Hashcash</a:t>
            </a:r>
            <a:r>
              <a:rPr lang="pt-BR" sz="2000" b="0" strike="noStrike" spc="-1">
                <a:solidFill>
                  <a:srgbClr val="595959"/>
                </a:solidFill>
                <a:latin typeface="Arial"/>
                <a:ea typeface="Arial"/>
              </a:rPr>
              <a:t>: While hashcash uses the SHA-1 hash and requires the first 20 of 160 hash bits to be zero, bitcoin’s proof of work uses two successive SHA-256 hashes and originally required at least the first 32 of 256 hash bits to be zero. However the bitcoin network periodically resets the difficulty level to keep the average rate of block creation at 6 per hour. As of August 2017 (block #478608) the bitcoin network has responded to deployments of ever faster hashing hardware by miners by hardening the requirement to first 72 of 256 hash bits must be zero</a:t>
            </a:r>
            <a:endParaRPr lang="pt-BR" sz="2000" b="0" strike="noStrike" spc="-1">
              <a:solidFill>
                <a:srgbClr val="000000"/>
              </a:solidFill>
              <a:latin typeface="Arial"/>
            </a:endParaRPr>
          </a:p>
          <a:p>
            <a:pPr>
              <a:lnSpc>
                <a:spcPct val="100000"/>
              </a:lnSpc>
              <a:spcBef>
                <a:spcPts val="1599"/>
              </a:spcBef>
            </a:pPr>
            <a:endParaRPr lang="pt-BR" sz="2000" b="0" strike="noStrike" spc="-1">
              <a:solidFill>
                <a:srgbClr val="000000"/>
              </a:solidFill>
              <a:latin typeface="Arial"/>
            </a:endParaRPr>
          </a:p>
          <a:p>
            <a:pPr>
              <a:lnSpc>
                <a:spcPct val="100000"/>
              </a:lnSpc>
              <a:spcBef>
                <a:spcPts val="1599"/>
              </a:spcBef>
            </a:pPr>
            <a:endParaRPr lang="pt-BR" sz="2000" b="0" strike="noStrike" spc="-1">
              <a:solidFill>
                <a:srgbClr val="000000"/>
              </a:solidFill>
              <a:latin typeface="Arial"/>
            </a:endParaRPr>
          </a:p>
          <a:p>
            <a:pPr>
              <a:lnSpc>
                <a:spcPct val="100000"/>
              </a:lnSpc>
              <a:spcBef>
                <a:spcPts val="1599"/>
              </a:spcBef>
              <a:spcAft>
                <a:spcPts val="1599"/>
              </a:spcAft>
            </a:pPr>
            <a:endParaRPr lang="pt-BR" sz="2000" b="0" strike="noStrike" spc="-1">
              <a:solidFill>
                <a:srgbClr val="000000"/>
              </a:solidFill>
              <a:latin typeface="Arial"/>
            </a:endParaRPr>
          </a:p>
        </p:txBody>
      </p:sp>
      <p:sp>
        <p:nvSpPr>
          <p:cNvPr id="1246" name="CustomShape 3"/>
          <p:cNvSpPr/>
          <p:nvPr/>
        </p:nvSpPr>
        <p:spPr>
          <a:xfrm>
            <a:off x="7048800" y="6173280"/>
            <a:ext cx="5142600" cy="4932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100" b="0" u="sng" strike="noStrike" spc="-1">
                <a:solidFill>
                  <a:srgbClr val="0097A7"/>
                </a:solidFill>
                <a:uFillTx/>
                <a:latin typeface="Arial"/>
                <a:ea typeface="Arial"/>
                <a:hlinkClick r:id="rId2"/>
              </a:rPr>
              <a:t>https://en.wikipedia.org/wiki/Hashcash</a:t>
            </a:r>
            <a:endParaRPr lang="pt-BR" sz="11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Problems with Proof of Work</a:t>
            </a:r>
            <a:endParaRPr lang="pt-BR" sz="2800" b="0" strike="noStrike" spc="-1">
              <a:solidFill>
                <a:srgbClr val="000000"/>
              </a:solidFill>
              <a:latin typeface="Arial"/>
            </a:endParaRPr>
          </a:p>
        </p:txBody>
      </p:sp>
      <p:sp>
        <p:nvSpPr>
          <p:cNvPr id="1248" name="TextShape 2"/>
          <p:cNvSpPr txBox="1"/>
          <p:nvPr/>
        </p:nvSpPr>
        <p:spPr>
          <a:xfrm>
            <a:off x="415440" y="1536120"/>
            <a:ext cx="1136016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0" strike="noStrike" spc="-1">
                <a:solidFill>
                  <a:srgbClr val="595959"/>
                </a:solidFill>
                <a:latin typeface="Arial"/>
                <a:ea typeface="Arial"/>
              </a:rPr>
              <a:t>Computational Arms Race</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Not Green: huge electricity consumption</a:t>
            </a:r>
            <a:endParaRPr lang="pt-BR" sz="1800" b="0" strike="noStrike" spc="-1">
              <a:solidFill>
                <a:srgbClr val="000000"/>
              </a:solidFill>
              <a:latin typeface="Arial"/>
            </a:endParaRPr>
          </a:p>
          <a:p>
            <a:pPr>
              <a:lnSpc>
                <a:spcPct val="100000"/>
              </a:lnSpc>
              <a:spcBef>
                <a:spcPts val="1599"/>
              </a:spcBef>
            </a:pPr>
            <a:endParaRPr lang="pt-BR" sz="1800" b="0" strike="noStrike" spc="-1">
              <a:solidFill>
                <a:srgbClr val="000000"/>
              </a:solidFill>
              <a:latin typeface="Arial"/>
            </a:endParaRPr>
          </a:p>
          <a:p>
            <a:pPr>
              <a:lnSpc>
                <a:spcPct val="100000"/>
              </a:lnSpc>
              <a:spcBef>
                <a:spcPts val="1599"/>
              </a:spcBef>
            </a:pPr>
            <a:endParaRPr lang="pt-BR" sz="1800" b="0" strike="noStrike" spc="-1">
              <a:solidFill>
                <a:srgbClr val="000000"/>
              </a:solidFill>
              <a:latin typeface="Arial"/>
            </a:endParaRPr>
          </a:p>
          <a:p>
            <a:pPr>
              <a:lnSpc>
                <a:spcPct val="100000"/>
              </a:lnSpc>
              <a:spcBef>
                <a:spcPts val="1599"/>
              </a:spcBef>
            </a:pPr>
            <a:endParaRPr lang="pt-BR" sz="1800" b="0" strike="noStrike" spc="-1">
              <a:solidFill>
                <a:srgbClr val="000000"/>
              </a:solidFill>
              <a:latin typeface="Arial"/>
            </a:endParaRPr>
          </a:p>
          <a:p>
            <a:pPr>
              <a:lnSpc>
                <a:spcPct val="100000"/>
              </a:lnSpc>
              <a:spcBef>
                <a:spcPts val="1599"/>
              </a:spcBef>
            </a:pPr>
            <a:endParaRPr lang="pt-BR" sz="1800" b="0" strike="noStrike" spc="-1">
              <a:solidFill>
                <a:srgbClr val="000000"/>
              </a:solidFill>
              <a:latin typeface="Arial"/>
            </a:endParaRPr>
          </a:p>
          <a:p>
            <a:pPr marL="457200" indent="-342720">
              <a:lnSpc>
                <a:spcPct val="100000"/>
              </a:lnSpc>
              <a:spcBef>
                <a:spcPts val="1599"/>
              </a:spcBef>
              <a:buClr>
                <a:srgbClr val="595959"/>
              </a:buClr>
              <a:buFont typeface="Arial"/>
              <a:buChar char="●"/>
            </a:pPr>
            <a:r>
              <a:rPr lang="pt-BR" sz="1800" b="0" strike="noStrike" spc="-1">
                <a:solidFill>
                  <a:srgbClr val="595959"/>
                </a:solidFill>
                <a:latin typeface="Arial"/>
                <a:ea typeface="Arial"/>
              </a:rPr>
              <a:t>51% attack: miners controlling 50% of the compute power can halt or even reverse transactions</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Slow</a:t>
            </a:r>
            <a:endParaRPr lang="pt-BR" sz="1800" b="0" strike="noStrike" spc="-1">
              <a:solidFill>
                <a:srgbClr val="000000"/>
              </a:solidFill>
              <a:latin typeface="Arial"/>
            </a:endParaRPr>
          </a:p>
        </p:txBody>
      </p:sp>
      <p:pic>
        <p:nvPicPr>
          <p:cNvPr id="1249" name="Shape 470"/>
          <p:cNvPicPr/>
          <p:nvPr/>
        </p:nvPicPr>
        <p:blipFill>
          <a:blip r:embed="rId2"/>
          <a:stretch/>
        </p:blipFill>
        <p:spPr>
          <a:xfrm>
            <a:off x="2376000" y="2912760"/>
            <a:ext cx="8013240" cy="2056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Emerging Alternatives to Proof of Work</a:t>
            </a:r>
            <a:endParaRPr lang="pt-BR" sz="2800" b="0" strike="noStrike" spc="-1">
              <a:solidFill>
                <a:srgbClr val="000000"/>
              </a:solidFill>
              <a:latin typeface="Arial"/>
            </a:endParaRPr>
          </a:p>
        </p:txBody>
      </p:sp>
      <p:sp>
        <p:nvSpPr>
          <p:cNvPr id="1251" name="TextShape 2"/>
          <p:cNvSpPr txBox="1"/>
          <p:nvPr/>
        </p:nvSpPr>
        <p:spPr>
          <a:xfrm>
            <a:off x="415440" y="1536120"/>
            <a:ext cx="1136016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1" u="sng" strike="noStrike" spc="-1">
                <a:solidFill>
                  <a:srgbClr val="595959"/>
                </a:solidFill>
                <a:uFillTx/>
                <a:latin typeface="Arial"/>
                <a:ea typeface="Arial"/>
              </a:rPr>
              <a:t>Proof of Stake:</a:t>
            </a:r>
            <a:r>
              <a:rPr lang="pt-BR" sz="1800" b="0" strike="noStrike" spc="-1">
                <a:solidFill>
                  <a:srgbClr val="595959"/>
                </a:solidFill>
                <a:latin typeface="Arial"/>
                <a:ea typeface="Arial"/>
              </a:rPr>
              <a:t> Mining power proportional to percentage of coins available. Someone with 51% stake in the coin would not have in their best interest to attack the network in which they hold the majority share. E.g.: Peercoin. Nxt, Blackcoin, and ShadowCoin. Ethereum slated to switch to PoS.</a:t>
            </a:r>
            <a:br/>
            <a:r>
              <a:rPr lang="pt-BR" sz="1800" b="0" strike="noStrike" spc="-1">
                <a:solidFill>
                  <a:srgbClr val="595959"/>
                </a:solidFill>
                <a:latin typeface="Arial"/>
              </a:rPr>
              <a:t> </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1" u="sng" strike="noStrike" spc="-1">
                <a:solidFill>
                  <a:srgbClr val="595959"/>
                </a:solidFill>
                <a:uFillTx/>
                <a:latin typeface="Arial"/>
                <a:ea typeface="Arial"/>
              </a:rPr>
              <a:t>Proof of Importance: </a:t>
            </a:r>
            <a:r>
              <a:rPr lang="pt-BR" sz="1800" b="0" strike="noStrike" spc="-1">
                <a:solidFill>
                  <a:srgbClr val="595959"/>
                </a:solidFill>
                <a:latin typeface="Arial"/>
                <a:ea typeface="Arial"/>
              </a:rPr>
              <a:t>Advocated by NEM. Every account is given an importance score. more coins, more transactions, reputation "measure of graph theoretic importance of the node in the transaction graph"</a:t>
            </a:r>
            <a:br/>
            <a:r>
              <a:rPr lang="pt-BR" sz="1800" b="0" strike="noStrike" spc="-1">
                <a:solidFill>
                  <a:srgbClr val="595959"/>
                </a:solidFill>
                <a:latin typeface="Arial"/>
              </a:rPr>
              <a:t> </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1" u="sng" strike="noStrike" spc="-1">
                <a:solidFill>
                  <a:srgbClr val="595959"/>
                </a:solidFill>
                <a:uFillTx/>
                <a:latin typeface="Arial"/>
                <a:ea typeface="Arial"/>
              </a:rPr>
              <a:t>Proof of Space: </a:t>
            </a:r>
            <a:r>
              <a:rPr lang="pt-BR" sz="1800" b="0" strike="noStrike" spc="-1">
                <a:solidFill>
                  <a:srgbClr val="595959"/>
                </a:solidFill>
                <a:latin typeface="Arial"/>
                <a:ea typeface="Arial"/>
              </a:rPr>
              <a:t>miners allocate unused disk space to the network, probability of mining a block proportional to the amount of space contributed, used in Storj, a blockchain-based distributed storage system.</a:t>
            </a:r>
            <a:endParaRPr lang="pt-BR" sz="1800" b="0" strike="noStrike" spc="-1">
              <a:solidFill>
                <a:srgbClr val="000000"/>
              </a:solidFill>
              <a:latin typeface="Arial"/>
            </a:endParaRPr>
          </a:p>
          <a:p>
            <a:pPr>
              <a:lnSpc>
                <a:spcPct val="100000"/>
              </a:lnSpc>
              <a:spcBef>
                <a:spcPts val="1599"/>
              </a:spcBef>
              <a:spcAft>
                <a:spcPts val="1599"/>
              </a:spcAft>
            </a:pPr>
            <a:endParaRPr lang="pt-BR" sz="1800" b="0" strike="noStrike" spc="-1">
              <a:solidFill>
                <a:srgbClr val="000000"/>
              </a:solid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 name="TextShape 1"/>
          <p:cNvSpPr txBox="1"/>
          <p:nvPr/>
        </p:nvSpPr>
        <p:spPr>
          <a:xfrm>
            <a:off x="415440" y="130428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Other Problems with Bitcoin &amp; Proposed Solutions</a:t>
            </a:r>
            <a:endParaRPr lang="pt-BR" sz="2800" b="0" strike="noStrike" spc="-1">
              <a:solidFill>
                <a:srgbClr val="000000"/>
              </a:solidFill>
              <a:latin typeface="Arial"/>
            </a:endParaRPr>
          </a:p>
        </p:txBody>
      </p:sp>
      <p:sp>
        <p:nvSpPr>
          <p:cNvPr id="1253" name="TextShape 2"/>
          <p:cNvSpPr txBox="1"/>
          <p:nvPr/>
        </p:nvSpPr>
        <p:spPr>
          <a:xfrm>
            <a:off x="415440" y="2247480"/>
            <a:ext cx="11360160" cy="4554720"/>
          </a:xfrm>
          <a:prstGeom prst="rect">
            <a:avLst/>
          </a:prstGeom>
          <a:noFill/>
          <a:ln>
            <a:noFill/>
          </a:ln>
        </p:spPr>
        <p:txBody>
          <a:bodyPr tIns="91440" bIns="91440"/>
          <a:lstStyle/>
          <a:p>
            <a:pPr>
              <a:lnSpc>
                <a:spcPct val="100000"/>
              </a:lnSpc>
            </a:pPr>
            <a:r>
              <a:rPr lang="pt-BR" sz="1800" b="1" strike="noStrike" spc="-1">
                <a:solidFill>
                  <a:srgbClr val="595959"/>
                </a:solidFill>
                <a:latin typeface="Arial"/>
                <a:ea typeface="Arial"/>
              </a:rPr>
              <a:t>Transaction Malleability</a:t>
            </a:r>
            <a:r>
              <a:rPr lang="pt-BR" sz="1800" b="0" strike="noStrike" spc="-1">
                <a:solidFill>
                  <a:srgbClr val="595959"/>
                </a:solidFill>
                <a:latin typeface="Arial"/>
                <a:ea typeface="Arial"/>
              </a:rPr>
              <a:t>: unconfirmed transactions can be changed to invalidate the hash</a:t>
            </a:r>
            <a:endParaRPr lang="pt-BR" sz="1800" b="0" strike="noStrike" spc="-1">
              <a:solidFill>
                <a:srgbClr val="000000"/>
              </a:solidFill>
              <a:latin typeface="Arial"/>
            </a:endParaRPr>
          </a:p>
          <a:p>
            <a:pPr>
              <a:lnSpc>
                <a:spcPct val="100000"/>
              </a:lnSpc>
              <a:spcBef>
                <a:spcPts val="1599"/>
              </a:spcBef>
            </a:pPr>
            <a:r>
              <a:rPr lang="pt-BR" sz="1800" b="1" strike="noStrike" spc="-1">
                <a:solidFill>
                  <a:srgbClr val="595959"/>
                </a:solidFill>
                <a:latin typeface="Arial"/>
                <a:ea typeface="Arial"/>
              </a:rPr>
              <a:t>Scalability:</a:t>
            </a:r>
            <a:r>
              <a:rPr lang="pt-BR" sz="1800" b="0" strike="noStrike" spc="-1">
                <a:solidFill>
                  <a:srgbClr val="595959"/>
                </a:solidFill>
                <a:latin typeface="Arial"/>
                <a:ea typeface="Arial"/>
              </a:rPr>
              <a:t> Blocks limited to 1MB, slow processing (144 blocks mined per day on average)</a:t>
            </a:r>
            <a:endParaRPr lang="pt-BR" sz="1800" b="0" strike="noStrike" spc="-1">
              <a:solidFill>
                <a:srgbClr val="000000"/>
              </a:solidFill>
              <a:latin typeface="Arial"/>
            </a:endParaRPr>
          </a:p>
          <a:p>
            <a:pPr>
              <a:lnSpc>
                <a:spcPct val="100000"/>
              </a:lnSpc>
              <a:spcBef>
                <a:spcPts val="1599"/>
              </a:spcBef>
            </a:pPr>
            <a:r>
              <a:rPr lang="pt-BR" sz="1800" b="1" strike="noStrike" spc="-1">
                <a:solidFill>
                  <a:srgbClr val="595959"/>
                </a:solidFill>
                <a:latin typeface="Arial"/>
                <a:ea typeface="Arial"/>
              </a:rPr>
              <a:t>SegWit</a:t>
            </a:r>
            <a:r>
              <a:rPr lang="pt-BR" sz="1800" b="0" strike="noStrike" spc="-1">
                <a:solidFill>
                  <a:srgbClr val="595959"/>
                </a:solidFill>
                <a:latin typeface="Arial"/>
                <a:ea typeface="Arial"/>
              </a:rPr>
              <a:t>  - increases block size~1.8MB, solves malleability, backwards compatible</a:t>
            </a:r>
            <a:br/>
            <a:r>
              <a:rPr lang="pt-BR" sz="1800" b="1" strike="noStrike" spc="-1">
                <a:solidFill>
                  <a:srgbClr val="595959"/>
                </a:solidFill>
                <a:latin typeface="Arial"/>
                <a:ea typeface="Arial"/>
              </a:rPr>
              <a:t>Lightning network</a:t>
            </a:r>
            <a:r>
              <a:rPr lang="pt-BR" sz="1800" b="0" strike="noStrike" spc="-1">
                <a:solidFill>
                  <a:srgbClr val="595959"/>
                </a:solidFill>
                <a:latin typeface="Arial"/>
                <a:ea typeface="Arial"/>
              </a:rPr>
              <a:t> - off-chain channel to speed up microtransactions</a:t>
            </a:r>
            <a:br/>
            <a:endParaRPr lang="pt-BR" sz="1800" b="0" strike="noStrike" spc="-1">
              <a:solidFill>
                <a:srgbClr val="000000"/>
              </a:solidFill>
              <a:latin typeface="Arial"/>
            </a:endParaRPr>
          </a:p>
          <a:p>
            <a:pPr>
              <a:lnSpc>
                <a:spcPct val="100000"/>
              </a:lnSpc>
              <a:spcBef>
                <a:spcPts val="1599"/>
              </a:spcBef>
              <a:spcAft>
                <a:spcPts val="1599"/>
              </a:spcAft>
            </a:pPr>
            <a:r>
              <a:rPr lang="pt-BR" sz="1800" b="0" strike="noStrike" spc="-1">
                <a:solidFill>
                  <a:srgbClr val="595959"/>
                </a:solidFill>
                <a:latin typeface="Arial"/>
                <a:ea typeface="Arial"/>
              </a:rPr>
              <a:t>Bitcoin Cash (8 MB blocks), Bitcoin Gold (new PoW - Equihash)...</a:t>
            </a:r>
            <a:endParaRPr lang="pt-BR" sz="1800" b="0" strike="noStrike" spc="-1">
              <a:solidFill>
                <a:srgbClr val="000000"/>
              </a:solid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4" name="Shape 491"/>
          <p:cNvPicPr/>
          <p:nvPr/>
        </p:nvPicPr>
        <p:blipFill>
          <a:blip r:embed="rId2"/>
          <a:stretch/>
        </p:blipFill>
        <p:spPr>
          <a:xfrm>
            <a:off x="203040" y="340560"/>
            <a:ext cx="11784960" cy="3049200"/>
          </a:xfrm>
          <a:prstGeom prst="rect">
            <a:avLst/>
          </a:prstGeom>
          <a:ln>
            <a:noFill/>
          </a:ln>
        </p:spPr>
      </p:pic>
      <p:sp>
        <p:nvSpPr>
          <p:cNvPr id="1255" name="CustomShape 1"/>
          <p:cNvSpPr/>
          <p:nvPr/>
        </p:nvSpPr>
        <p:spPr>
          <a:xfrm>
            <a:off x="4288320" y="447120"/>
            <a:ext cx="3862800" cy="100368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256" name="TextShape 2"/>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Transaction Fees</a:t>
            </a:r>
            <a:endParaRPr lang="pt-BR" sz="2800" b="0" strike="noStrike" spc="-1">
              <a:solidFill>
                <a:srgbClr val="000000"/>
              </a:solidFill>
              <a:latin typeface="Arial"/>
            </a:endParaRPr>
          </a:p>
        </p:txBody>
      </p:sp>
      <p:pic>
        <p:nvPicPr>
          <p:cNvPr id="1257" name="Shape 494"/>
          <p:cNvPicPr/>
          <p:nvPr/>
        </p:nvPicPr>
        <p:blipFill>
          <a:blip r:embed="rId3"/>
          <a:stretch/>
        </p:blipFill>
        <p:spPr>
          <a:xfrm>
            <a:off x="203040" y="3593520"/>
            <a:ext cx="11784960" cy="2127240"/>
          </a:xfrm>
          <a:prstGeom prst="rect">
            <a:avLst/>
          </a:prstGeom>
          <a:ln>
            <a:noFill/>
          </a:ln>
        </p:spPr>
      </p:pic>
      <p:sp>
        <p:nvSpPr>
          <p:cNvPr id="1258" name="CustomShape 3"/>
          <p:cNvSpPr/>
          <p:nvPr/>
        </p:nvSpPr>
        <p:spPr>
          <a:xfrm>
            <a:off x="187200" y="6009840"/>
            <a:ext cx="11162880" cy="7632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Used to control congestion in open blockchain networks, can be quite high; newer system IOTA has zero explicit transaction fees but requires mining nodes to do work, which has a cost. </a:t>
            </a: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Transaction Volume</a:t>
            </a:r>
            <a:endParaRPr lang="pt-BR" sz="2800" b="0" strike="noStrike" spc="-1">
              <a:solidFill>
                <a:srgbClr val="000000"/>
              </a:solidFill>
              <a:latin typeface="Arial"/>
            </a:endParaRPr>
          </a:p>
        </p:txBody>
      </p:sp>
      <p:sp>
        <p:nvSpPr>
          <p:cNvPr id="1260" name="CustomShape 2"/>
          <p:cNvSpPr/>
          <p:nvPr/>
        </p:nvSpPr>
        <p:spPr>
          <a:xfrm>
            <a:off x="1512720" y="1817280"/>
            <a:ext cx="7846200" cy="40046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600" b="0" strike="noStrike" spc="-1">
                <a:solidFill>
                  <a:srgbClr val="595959"/>
                </a:solidFill>
                <a:latin typeface="Arial"/>
                <a:ea typeface="Arial"/>
              </a:rPr>
              <a:t>VISA: 4000 tps</a:t>
            </a:r>
            <a:endParaRPr lang="pt-BR" sz="1600" b="0" strike="noStrike" spc="-1">
              <a:latin typeface="Arial"/>
            </a:endParaRPr>
          </a:p>
          <a:p>
            <a:pPr>
              <a:lnSpc>
                <a:spcPct val="100000"/>
              </a:lnSpc>
            </a:pPr>
            <a:r>
              <a:rPr lang="pt-BR" sz="1600" b="0" strike="noStrike" spc="-1">
                <a:solidFill>
                  <a:srgbClr val="595959"/>
                </a:solidFill>
                <a:latin typeface="Arial"/>
                <a:ea typeface="Arial"/>
              </a:rPr>
              <a:t>******************</a:t>
            </a:r>
            <a:endParaRPr lang="pt-BR" sz="1600" b="0" strike="noStrike" spc="-1">
              <a:latin typeface="Arial"/>
            </a:endParaRPr>
          </a:p>
          <a:p>
            <a:pPr>
              <a:lnSpc>
                <a:spcPct val="100000"/>
              </a:lnSpc>
            </a:pPr>
            <a:r>
              <a:rPr lang="pt-BR" sz="1600" b="0" strike="noStrike" spc="-1">
                <a:solidFill>
                  <a:srgbClr val="595959"/>
                </a:solidFill>
                <a:latin typeface="Arial"/>
                <a:ea typeface="Arial"/>
              </a:rPr>
              <a:t>Hyperledger Fabric: 3500 tps</a:t>
            </a:r>
            <a:endParaRPr lang="pt-BR" sz="1600" b="0" strike="noStrike" spc="-1">
              <a:latin typeface="Arial"/>
            </a:endParaRPr>
          </a:p>
          <a:p>
            <a:pPr>
              <a:lnSpc>
                <a:spcPct val="100000"/>
              </a:lnSpc>
            </a:pPr>
            <a:r>
              <a:rPr lang="pt-BR" sz="1600" b="0" strike="noStrike" spc="-1">
                <a:solidFill>
                  <a:srgbClr val="595959"/>
                </a:solidFill>
                <a:latin typeface="Arial"/>
                <a:ea typeface="Arial"/>
              </a:rPr>
              <a:t>Ripple: 1500 tps</a:t>
            </a:r>
            <a:endParaRPr lang="pt-BR" sz="1600" b="0" strike="noStrike" spc="-1">
              <a:latin typeface="Arial"/>
            </a:endParaRPr>
          </a:p>
          <a:p>
            <a:pPr>
              <a:lnSpc>
                <a:spcPct val="100000"/>
              </a:lnSpc>
            </a:pPr>
            <a:r>
              <a:rPr lang="pt-BR" sz="1600" b="0" strike="noStrike" spc="-1">
                <a:solidFill>
                  <a:srgbClr val="595959"/>
                </a:solidFill>
                <a:latin typeface="Arial"/>
                <a:ea typeface="Arial"/>
              </a:rPr>
              <a:t>******************</a:t>
            </a:r>
            <a:endParaRPr lang="pt-BR" sz="1600" b="0" strike="noStrike" spc="-1">
              <a:latin typeface="Arial"/>
            </a:endParaRPr>
          </a:p>
          <a:p>
            <a:pPr>
              <a:lnSpc>
                <a:spcPct val="100000"/>
              </a:lnSpc>
            </a:pPr>
            <a:r>
              <a:rPr lang="pt-BR" sz="1600" b="0" strike="noStrike" spc="-1">
                <a:solidFill>
                  <a:srgbClr val="595959"/>
                </a:solidFill>
                <a:latin typeface="Arial"/>
                <a:ea typeface="Arial"/>
              </a:rPr>
              <a:t>Paypal: 115 tps</a:t>
            </a:r>
            <a:br/>
            <a:r>
              <a:rPr lang="pt-BR" sz="1600" b="0" strike="noStrike" spc="-1">
                <a:solidFill>
                  <a:srgbClr val="595959"/>
                </a:solidFill>
                <a:latin typeface="Arial"/>
                <a:ea typeface="Arial"/>
              </a:rPr>
              <a:t>******************</a:t>
            </a:r>
            <a:endParaRPr lang="pt-BR" sz="1600" b="0" strike="noStrike" spc="-1">
              <a:latin typeface="Arial"/>
            </a:endParaRPr>
          </a:p>
          <a:p>
            <a:pPr>
              <a:lnSpc>
                <a:spcPct val="100000"/>
              </a:lnSpc>
            </a:pPr>
            <a:r>
              <a:rPr lang="pt-BR" sz="1600" b="0" strike="noStrike" spc="-1">
                <a:solidFill>
                  <a:srgbClr val="595959"/>
                </a:solidFill>
                <a:latin typeface="Arial"/>
                <a:ea typeface="Arial"/>
              </a:rPr>
              <a:t>Ethereum: 10-20 tps</a:t>
            </a:r>
            <a:endParaRPr lang="pt-BR" sz="1600" b="0" strike="noStrike" spc="-1">
              <a:latin typeface="Arial"/>
            </a:endParaRPr>
          </a:p>
          <a:p>
            <a:pPr>
              <a:lnSpc>
                <a:spcPct val="100000"/>
              </a:lnSpc>
            </a:pPr>
            <a:r>
              <a:rPr lang="pt-BR" sz="1600" b="0" strike="noStrike" spc="-1">
                <a:solidFill>
                  <a:srgbClr val="595959"/>
                </a:solidFill>
                <a:latin typeface="Arial"/>
                <a:ea typeface="Arial"/>
              </a:rPr>
              <a:t>Bitcoin: 7 tps</a:t>
            </a:r>
            <a:endParaRPr lang="pt-BR" sz="1600" b="0" strike="noStrike" spc="-1">
              <a:latin typeface="Arial"/>
            </a:endParaRPr>
          </a:p>
          <a:p>
            <a:pPr>
              <a:lnSpc>
                <a:spcPct val="100000"/>
              </a:lnSpc>
            </a:pPr>
            <a:r>
              <a:rPr lang="pt-BR" sz="1600" b="0" strike="noStrike" spc="-1">
                <a:solidFill>
                  <a:srgbClr val="595959"/>
                </a:solidFill>
                <a:latin typeface="Arial"/>
                <a:ea typeface="Arial"/>
              </a:rPr>
              <a:t>******************</a:t>
            </a:r>
            <a:endParaRPr lang="pt-BR" sz="1600" b="0" strike="noStrike" spc="-1">
              <a:latin typeface="Arial"/>
            </a:endParaRPr>
          </a:p>
          <a:p>
            <a:pPr>
              <a:lnSpc>
                <a:spcPct val="100000"/>
              </a:lnSpc>
            </a:pPr>
            <a:endParaRPr lang="pt-BR" sz="1600" b="0" strike="noStrike" spc="-1">
              <a:latin typeface="Arial"/>
            </a:endParaRPr>
          </a:p>
          <a:p>
            <a:pPr>
              <a:lnSpc>
                <a:spcPct val="100000"/>
              </a:lnSpc>
            </a:pPr>
            <a:r>
              <a:rPr lang="pt-BR" sz="1600" b="0" strike="noStrike" spc="-1">
                <a:solidFill>
                  <a:srgbClr val="595959"/>
                </a:solidFill>
                <a:latin typeface="Arial"/>
                <a:ea typeface="Arial"/>
              </a:rPr>
              <a:t>In part, per </a:t>
            </a:r>
            <a:r>
              <a:rPr lang="pt-BR" sz="1600" b="0" u="sng" strike="noStrike" spc="-1">
                <a:solidFill>
                  <a:srgbClr val="0097A7"/>
                </a:solidFill>
                <a:uFillTx/>
                <a:latin typeface="Arial"/>
                <a:ea typeface="Arial"/>
                <a:hlinkClick r:id="rId2"/>
              </a:rPr>
              <a:t>https://steemit.com/cryptocurrency/@steemhoops99/transaction-speed-bitcoin-visa-iota-paypal</a:t>
            </a:r>
            <a:r>
              <a:rPr lang="pt-BR" sz="1600" b="0" strike="noStrike" spc="-1">
                <a:solidFill>
                  <a:srgbClr val="000000"/>
                </a:solidFill>
                <a:latin typeface="Arial"/>
                <a:ea typeface="Arial"/>
              </a:rPr>
              <a:t> + </a:t>
            </a:r>
            <a:r>
              <a:rPr lang="pt-BR" sz="1600" b="0" u="sng" strike="noStrike" spc="-1">
                <a:solidFill>
                  <a:srgbClr val="0097A7"/>
                </a:solidFill>
                <a:uFillTx/>
                <a:latin typeface="Arial"/>
                <a:ea typeface="Arial"/>
                <a:hlinkClick r:id="rId3"/>
              </a:rPr>
              <a:t>https://ripple.com/xrp/</a:t>
            </a:r>
            <a:endParaRPr lang="pt-BR" sz="1600" b="0" strike="noStrike" spc="-1">
              <a:latin typeface="Arial"/>
            </a:endParaRPr>
          </a:p>
          <a:p>
            <a:pPr>
              <a:lnSpc>
                <a:spcPct val="100000"/>
              </a:lnSpc>
            </a:pPr>
            <a:endParaRPr lang="pt-BR" sz="1600" b="0" strike="noStrike" spc="-1">
              <a:latin typeface="Arial"/>
            </a:endParaRPr>
          </a:p>
          <a:p>
            <a:pPr>
              <a:lnSpc>
                <a:spcPct val="100000"/>
              </a:lnSpc>
            </a:pPr>
            <a:endParaRPr lang="pt-BR" sz="1600" b="0" strike="noStrike" spc="-1">
              <a:latin typeface="Arial"/>
            </a:endParaRPr>
          </a:p>
        </p:txBody>
      </p:sp>
      <p:sp>
        <p:nvSpPr>
          <p:cNvPr id="1261" name="CustomShape 3"/>
          <p:cNvSpPr/>
          <p:nvPr/>
        </p:nvSpPr>
        <p:spPr>
          <a:xfrm flipH="1">
            <a:off x="5410800" y="2265840"/>
            <a:ext cx="1616040" cy="33984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262" name="CustomShape 4"/>
          <p:cNvSpPr/>
          <p:nvPr/>
        </p:nvSpPr>
        <p:spPr>
          <a:xfrm>
            <a:off x="7436520" y="1550880"/>
            <a:ext cx="2943360" cy="13608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Permissioned blockchains offer high transaction rates, but are limited in size to dozen-odd nodes</a:t>
            </a:r>
            <a:endParaRPr lang="pt-BR" sz="1400" b="0" strike="noStrike" spc="-1">
              <a:latin typeface="Arial"/>
            </a:endParaRPr>
          </a:p>
        </p:txBody>
      </p:sp>
      <p:sp>
        <p:nvSpPr>
          <p:cNvPr id="1263" name="CustomShape 5"/>
          <p:cNvSpPr/>
          <p:nvPr/>
        </p:nvSpPr>
        <p:spPr>
          <a:xfrm flipH="1">
            <a:off x="4292640" y="4297320"/>
            <a:ext cx="1616040" cy="33984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264" name="CustomShape 6"/>
          <p:cNvSpPr/>
          <p:nvPr/>
        </p:nvSpPr>
        <p:spPr>
          <a:xfrm>
            <a:off x="6319080" y="3582720"/>
            <a:ext cx="2943360" cy="13608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Permissionless/open blockchains are large in size but have very low transaction rates</a:t>
            </a: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 name="TextShape 1"/>
          <p:cNvSpPr txBox="1"/>
          <p:nvPr/>
        </p:nvSpPr>
        <p:spPr>
          <a:xfrm>
            <a:off x="415440" y="28836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Centralization</a:t>
            </a:r>
            <a:r>
              <a:rPr lang="pt-BR" sz="2800" b="0" strike="noStrike" spc="-1" dirty="0">
                <a:solidFill>
                  <a:srgbClr val="980000"/>
                </a:solidFill>
                <a:latin typeface="Arial"/>
                <a:ea typeface="Arial"/>
              </a:rPr>
              <a:t> </a:t>
            </a:r>
            <a:r>
              <a:rPr lang="pt-BR" sz="2800" b="0" strike="noStrike" spc="-1" dirty="0" err="1">
                <a:solidFill>
                  <a:srgbClr val="980000"/>
                </a:solidFill>
                <a:latin typeface="Arial"/>
                <a:ea typeface="Arial"/>
              </a:rPr>
              <a:t>of</a:t>
            </a:r>
            <a:r>
              <a:rPr lang="pt-BR" sz="2800" b="0" strike="noStrike" spc="-1" dirty="0">
                <a:solidFill>
                  <a:srgbClr val="980000"/>
                </a:solidFill>
                <a:latin typeface="Arial"/>
                <a:ea typeface="Arial"/>
              </a:rPr>
              <a:t> Power</a:t>
            </a:r>
            <a:endParaRPr lang="pt-BR" sz="2800" b="0" strike="noStrike" spc="-1" dirty="0">
              <a:solidFill>
                <a:srgbClr val="000000"/>
              </a:solidFill>
              <a:latin typeface="Arial"/>
            </a:endParaRPr>
          </a:p>
        </p:txBody>
      </p:sp>
      <p:pic>
        <p:nvPicPr>
          <p:cNvPr id="1266" name="Shape 513"/>
          <p:cNvPicPr/>
          <p:nvPr/>
        </p:nvPicPr>
        <p:blipFill>
          <a:blip r:embed="rId2"/>
          <a:stretch/>
        </p:blipFill>
        <p:spPr>
          <a:xfrm>
            <a:off x="2946240" y="1254960"/>
            <a:ext cx="8178840" cy="5094000"/>
          </a:xfrm>
          <a:prstGeom prst="rect">
            <a:avLst/>
          </a:prstGeom>
          <a:ln>
            <a:noFill/>
          </a:ln>
        </p:spPr>
      </p:pic>
      <p:sp>
        <p:nvSpPr>
          <p:cNvPr id="1267" name="CustomShape 2"/>
          <p:cNvSpPr/>
          <p:nvPr/>
        </p:nvSpPr>
        <p:spPr>
          <a:xfrm>
            <a:off x="544680" y="2708280"/>
            <a:ext cx="2211840" cy="23306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000000"/>
                </a:solidFill>
                <a:latin typeface="Arial"/>
                <a:ea typeface="Arial"/>
              </a:rPr>
              <a:t>There is a tendency to bigger pool sizes to reduce variance of earnings from mining.. this could be viewed as a failure of the protocol. </a:t>
            </a: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TextShape 1"/>
          <p:cNvSpPr txBox="1"/>
          <p:nvPr/>
        </p:nvSpPr>
        <p:spPr>
          <a:xfrm>
            <a:off x="415440" y="1333080"/>
            <a:ext cx="11360160" cy="4554720"/>
          </a:xfrm>
          <a:prstGeom prst="rect">
            <a:avLst/>
          </a:prstGeom>
          <a:noFill/>
          <a:ln>
            <a:noFill/>
          </a:ln>
        </p:spPr>
        <p:txBody>
          <a:bodyPr tIns="91440" bIns="91440"/>
          <a:lstStyle/>
          <a:p>
            <a:pPr>
              <a:lnSpc>
                <a:spcPct val="100000"/>
              </a:lnSpc>
            </a:pPr>
            <a:r>
              <a:rPr lang="pt-BR" sz="1800" b="0" strike="noStrike" spc="-1">
                <a:solidFill>
                  <a:srgbClr val="595959"/>
                </a:solidFill>
                <a:latin typeface="Arial"/>
                <a:ea typeface="Arial"/>
              </a:rPr>
              <a:t>Challenges: </a:t>
            </a:r>
            <a:endParaRPr lang="pt-BR" sz="1800" b="0" strike="noStrike" spc="-1">
              <a:solidFill>
                <a:srgbClr val="000000"/>
              </a:solidFill>
              <a:latin typeface="Arial"/>
            </a:endParaRPr>
          </a:p>
          <a:p>
            <a:pPr marL="457200" indent="-342720">
              <a:lnSpc>
                <a:spcPct val="100000"/>
              </a:lnSpc>
              <a:spcBef>
                <a:spcPts val="1599"/>
              </a:spcBef>
              <a:buClr>
                <a:srgbClr val="595959"/>
              </a:buClr>
              <a:buFont typeface="Arial"/>
              <a:buChar char="●"/>
            </a:pPr>
            <a:r>
              <a:rPr lang="pt-BR" sz="1800" b="0" strike="noStrike" spc="-1">
                <a:solidFill>
                  <a:srgbClr val="595959"/>
                </a:solidFill>
                <a:latin typeface="Arial"/>
                <a:ea typeface="Arial"/>
              </a:rPr>
              <a:t>Scalability - speed of transactions</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Transaction Fees</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Hardware Requirements</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Network Partitions</a:t>
            </a:r>
            <a:endParaRPr lang="pt-BR" sz="1800" b="0" strike="noStrike" spc="-1">
              <a:solidFill>
                <a:srgbClr val="000000"/>
              </a:solidFill>
              <a:latin typeface="Arial"/>
            </a:endParaRPr>
          </a:p>
        </p:txBody>
      </p:sp>
      <p:pic>
        <p:nvPicPr>
          <p:cNvPr id="1269" name="Shape 644"/>
          <p:cNvPicPr/>
          <p:nvPr/>
        </p:nvPicPr>
        <p:blipFill>
          <a:blip r:embed="rId2"/>
          <a:srcRect t="28951" b="30892"/>
          <a:stretch/>
        </p:blipFill>
        <p:spPr>
          <a:xfrm>
            <a:off x="6850440" y="1356840"/>
            <a:ext cx="3657960" cy="1468440"/>
          </a:xfrm>
          <a:prstGeom prst="rect">
            <a:avLst/>
          </a:prstGeom>
          <a:ln>
            <a:noFill/>
          </a:ln>
        </p:spPr>
      </p:pic>
      <p:sp>
        <p:nvSpPr>
          <p:cNvPr id="1270" name="TextShape 2"/>
          <p:cNvSpPr txBox="1"/>
          <p:nvPr/>
        </p:nvSpPr>
        <p:spPr>
          <a:xfrm>
            <a:off x="415440" y="38988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Blockchain and the Internet of Things</a:t>
            </a:r>
            <a:br/>
            <a:endParaRPr lang="pt-BR" sz="2800" b="0" strike="noStrike" spc="-1">
              <a:solidFill>
                <a:srgbClr val="000000"/>
              </a:solidFill>
              <a:latin typeface="Arial"/>
            </a:endParaRPr>
          </a:p>
        </p:txBody>
      </p:sp>
      <p:pic>
        <p:nvPicPr>
          <p:cNvPr id="1271" name="Shape 646"/>
          <p:cNvPicPr/>
          <p:nvPr/>
        </p:nvPicPr>
        <p:blipFill>
          <a:blip r:embed="rId3"/>
          <a:stretch/>
        </p:blipFill>
        <p:spPr>
          <a:xfrm>
            <a:off x="5132520" y="2825640"/>
            <a:ext cx="6985080" cy="3930120"/>
          </a:xfrm>
          <a:prstGeom prst="rect">
            <a:avLst/>
          </a:prstGeom>
          <a:ln>
            <a:noFill/>
          </a:ln>
        </p:spPr>
      </p:pic>
      <p:sp>
        <p:nvSpPr>
          <p:cNvPr id="1272" name="CustomShape 3"/>
          <p:cNvSpPr/>
          <p:nvPr/>
        </p:nvSpPr>
        <p:spPr>
          <a:xfrm>
            <a:off x="543240" y="4063680"/>
            <a:ext cx="4813200" cy="182268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strike="noStrike" spc="-1">
                <a:solidFill>
                  <a:srgbClr val="595959"/>
                </a:solidFill>
                <a:latin typeface="Arial"/>
                <a:ea typeface="Arial"/>
              </a:rPr>
              <a:t>IOTA: capable of 500-800 tps</a:t>
            </a:r>
            <a:endParaRPr lang="pt-BR" sz="1400" b="0" strike="noStrike" spc="-1">
              <a:latin typeface="Arial"/>
            </a:endParaRPr>
          </a:p>
          <a:p>
            <a:pPr>
              <a:lnSpc>
                <a:spcPct val="100000"/>
              </a:lnSpc>
            </a:pPr>
            <a:r>
              <a:rPr lang="pt-BR" sz="1400" b="0" strike="noStrike" spc="-1">
                <a:solidFill>
                  <a:srgbClr val="595959"/>
                </a:solidFill>
                <a:latin typeface="Arial"/>
                <a:ea typeface="Arial"/>
              </a:rPr>
              <a:t>Per </a:t>
            </a:r>
            <a:r>
              <a:rPr lang="pt-BR" sz="1400" b="0" u="sng" strike="noStrike" spc="-1">
                <a:solidFill>
                  <a:srgbClr val="0097A7"/>
                </a:solidFill>
                <a:uFillTx/>
                <a:latin typeface="Arial"/>
                <a:ea typeface="Arial"/>
                <a:hlinkClick r:id="rId4"/>
              </a:rPr>
              <a:t>https://steemit.com/cryptocurrency/@steemhoops99/transaction-speed-bitcoin-visa-iota-paypal</a:t>
            </a:r>
            <a:r>
              <a:rPr lang="pt-BR" sz="1400" b="0" strike="noStrike" spc="-1">
                <a:solidFill>
                  <a:srgbClr val="000000"/>
                </a:solidFill>
                <a:latin typeface="Arial"/>
                <a:ea typeface="Arial"/>
              </a:rPr>
              <a:t> </a:t>
            </a:r>
            <a:endParaRPr lang="pt-BR" sz="1400" b="0" strike="noStrike" spc="-1">
              <a:latin typeface="Arial"/>
            </a:endParaRPr>
          </a:p>
          <a:p>
            <a:pPr>
              <a:lnSpc>
                <a:spcPct val="100000"/>
              </a:lnSpc>
            </a:pPr>
            <a:endParaRPr lang="pt-BR" sz="1400" b="0" strike="noStrike" spc="-1">
              <a:latin typeface="Arial"/>
            </a:endParaRPr>
          </a:p>
          <a:p>
            <a:pPr>
              <a:lnSpc>
                <a:spcPct val="100000"/>
              </a:lnSpc>
            </a:pPr>
            <a:endParaRPr lang="pt-BR" sz="1400" b="0" strike="noStrike" spc="-1">
              <a:latin typeface="Arial"/>
            </a:endParaRPr>
          </a:p>
        </p:txBody>
      </p:sp>
      <p:sp>
        <p:nvSpPr>
          <p:cNvPr id="1273" name="CustomShape 4"/>
          <p:cNvSpPr/>
          <p:nvPr/>
        </p:nvSpPr>
        <p:spPr>
          <a:xfrm>
            <a:off x="6865200" y="6156000"/>
            <a:ext cx="4133880" cy="46728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pt-BR" sz="1400" b="0" u="sng" strike="noStrike" spc="-1">
                <a:solidFill>
                  <a:srgbClr val="0097A7"/>
                </a:solidFill>
                <a:uFillTx/>
                <a:latin typeface="Arial"/>
                <a:ea typeface="Arial"/>
                <a:hlinkClick r:id="rId5"/>
              </a:rPr>
              <a:t>https://iota.org/IOTA_Whitepaper.pdf</a:t>
            </a:r>
            <a:endParaRPr lang="pt-BR" sz="1400" b="0" strike="noStrike" spc="-1">
              <a:latin typeface="Arial"/>
            </a:endParaRPr>
          </a:p>
          <a:p>
            <a:pPr>
              <a:lnSpc>
                <a:spcPct val="100000"/>
              </a:lnSpc>
            </a:pPr>
            <a:endParaRPr lang="pt-BR"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rPr>
              <a:t>Prática</a:t>
            </a:r>
          </a:p>
        </p:txBody>
      </p:sp>
      <p:sp>
        <p:nvSpPr>
          <p:cNvPr id="455"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dirty="0">
                <a:solidFill>
                  <a:srgbClr val="000000"/>
                </a:solidFill>
              </a:rPr>
              <a:t>Pensem em um sistema prático que deva ser decentralizado!</a:t>
            </a:r>
          </a:p>
          <a:p>
            <a:pPr>
              <a:lnSpc>
                <a:spcPct val="90000"/>
              </a:lnSpc>
              <a:spcBef>
                <a:spcPts val="1001"/>
              </a:spcBef>
            </a:pPr>
            <a:endParaRPr lang="pt-BR" sz="2800" b="0" strike="noStrike" spc="-1" dirty="0">
              <a:solidFill>
                <a:srgbClr val="000000"/>
              </a:solidFill>
            </a:endParaRPr>
          </a:p>
          <a:p>
            <a:pPr marL="228600" indent="-228240">
              <a:lnSpc>
                <a:spcPct val="90000"/>
              </a:lnSpc>
              <a:spcBef>
                <a:spcPts val="1001"/>
              </a:spcBef>
              <a:buClr>
                <a:srgbClr val="000000"/>
              </a:buClr>
              <a:buFont typeface="Arial"/>
              <a:buChar char="•"/>
            </a:pPr>
            <a:r>
              <a:rPr lang="pt-BR" sz="2800" b="0" strike="noStrike" spc="-1" dirty="0">
                <a:solidFill>
                  <a:srgbClr val="000000"/>
                </a:solidFill>
              </a:rPr>
              <a:t>Apresentem de forma justificada os problemas da centralização</a:t>
            </a:r>
          </a:p>
          <a:p>
            <a:pPr>
              <a:lnSpc>
                <a:spcPct val="90000"/>
              </a:lnSpc>
              <a:spcBef>
                <a:spcPts val="1001"/>
              </a:spcBef>
            </a:pPr>
            <a:endParaRPr lang="pt-BR" sz="2800" b="0" strike="noStrike" spc="-1" dirty="0">
              <a:solidFill>
                <a:srgbClr val="000000"/>
              </a:solidFill>
            </a:endParaRPr>
          </a:p>
          <a:p>
            <a:pPr marL="228600" indent="-228240">
              <a:lnSpc>
                <a:spcPct val="90000"/>
              </a:lnSpc>
              <a:spcBef>
                <a:spcPts val="1001"/>
              </a:spcBef>
              <a:buClr>
                <a:srgbClr val="000000"/>
              </a:buClr>
              <a:buFont typeface="Arial"/>
              <a:buChar char="•"/>
            </a:pPr>
            <a:r>
              <a:rPr lang="pt-BR" sz="2800" b="0" strike="noStrike" spc="-1" dirty="0">
                <a:solidFill>
                  <a:srgbClr val="000000"/>
                </a:solidFill>
              </a:rPr>
              <a:t>Este sistema será a base de seu trabalho!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TextShape 1"/>
          <p:cNvSpPr txBox="1"/>
          <p:nvPr/>
        </p:nvSpPr>
        <p:spPr>
          <a:xfrm>
            <a:off x="313920" y="18684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Why IOTA?</a:t>
            </a:r>
            <a:endParaRPr lang="pt-BR" sz="2800" b="0" strike="noStrike" spc="-1">
              <a:solidFill>
                <a:srgbClr val="000000"/>
              </a:solidFill>
              <a:latin typeface="Arial"/>
            </a:endParaRPr>
          </a:p>
        </p:txBody>
      </p:sp>
      <p:pic>
        <p:nvPicPr>
          <p:cNvPr id="1275" name="Shape 655"/>
          <p:cNvPicPr/>
          <p:nvPr/>
        </p:nvPicPr>
        <p:blipFill>
          <a:blip r:embed="rId2"/>
          <a:srcRect r="6891"/>
          <a:stretch/>
        </p:blipFill>
        <p:spPr>
          <a:xfrm>
            <a:off x="5197320" y="1046160"/>
            <a:ext cx="6985080" cy="4232160"/>
          </a:xfrm>
          <a:prstGeom prst="rect">
            <a:avLst/>
          </a:prstGeom>
          <a:ln>
            <a:noFill/>
          </a:ln>
        </p:spPr>
      </p:pic>
      <p:sp>
        <p:nvSpPr>
          <p:cNvPr id="1276" name="TextShape 2"/>
          <p:cNvSpPr txBox="1"/>
          <p:nvPr/>
        </p:nvSpPr>
        <p:spPr>
          <a:xfrm>
            <a:off x="51120" y="926640"/>
            <a:ext cx="6381360" cy="4554720"/>
          </a:xfrm>
          <a:prstGeom prst="rect">
            <a:avLst/>
          </a:prstGeom>
          <a:noFill/>
          <a:ln>
            <a:noFill/>
          </a:ln>
        </p:spPr>
        <p:txBody>
          <a:bodyPr tIns="91440" bIns="91440"/>
          <a:lstStyle/>
          <a:p>
            <a:pPr>
              <a:lnSpc>
                <a:spcPct val="100000"/>
              </a:lnSpc>
            </a:pPr>
            <a:endParaRPr lang="pt-BR" sz="187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Scalability</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Fees</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High Hardware and Resource Requirements</a:t>
            </a:r>
            <a:endParaRPr lang="pt-BR" sz="1800" b="0" strike="noStrike" spc="-1">
              <a:solidFill>
                <a:srgbClr val="000000"/>
              </a:solidFill>
              <a:latin typeface="Arial"/>
            </a:endParaRPr>
          </a:p>
          <a:p>
            <a:pPr>
              <a:lnSpc>
                <a:spcPct val="100000"/>
              </a:lnSpc>
            </a:pP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A new Distributed Ledger Architecture for IoT and a novel new Machine to Machine interactions</a:t>
            </a:r>
            <a:endParaRPr lang="pt-BR" sz="1800" b="0" strike="noStrike" spc="-1">
              <a:solidFill>
                <a:srgbClr val="000000"/>
              </a:solidFill>
              <a:latin typeface="Arial"/>
            </a:endParaRPr>
          </a:p>
          <a:p>
            <a:pPr>
              <a:lnSpc>
                <a:spcPct val="100000"/>
              </a:lnSpc>
            </a:pP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Based on </a:t>
            </a:r>
            <a:r>
              <a:rPr lang="pt-BR" sz="1800" b="1" strike="noStrike" spc="-1">
                <a:solidFill>
                  <a:srgbClr val="595959"/>
                </a:solidFill>
                <a:latin typeface="Arial"/>
                <a:ea typeface="Arial"/>
              </a:rPr>
              <a:t>Tangle</a:t>
            </a:r>
            <a:endParaRPr lang="pt-BR" sz="1800" b="0" strike="noStrike" spc="-1">
              <a:solidFill>
                <a:srgbClr val="000000"/>
              </a:solid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 name="TextShape 1"/>
          <p:cNvSpPr txBox="1"/>
          <p:nvPr/>
        </p:nvSpPr>
        <p:spPr>
          <a:xfrm>
            <a:off x="313920" y="18684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What is Tangle?</a:t>
            </a:r>
            <a:endParaRPr lang="pt-BR" sz="2800" b="0" strike="noStrike" spc="-1">
              <a:solidFill>
                <a:srgbClr val="000000"/>
              </a:solidFill>
              <a:latin typeface="Arial"/>
            </a:endParaRPr>
          </a:p>
        </p:txBody>
      </p:sp>
      <p:sp>
        <p:nvSpPr>
          <p:cNvPr id="1278" name="TextShape 2"/>
          <p:cNvSpPr txBox="1"/>
          <p:nvPr/>
        </p:nvSpPr>
        <p:spPr>
          <a:xfrm>
            <a:off x="51120" y="926640"/>
            <a:ext cx="11622960" cy="4554720"/>
          </a:xfrm>
          <a:prstGeom prst="rect">
            <a:avLst/>
          </a:prstGeom>
          <a:noFill/>
          <a:ln>
            <a:noFill/>
          </a:ln>
        </p:spPr>
        <p:txBody>
          <a:bodyPr tIns="91440" bIns="91440"/>
          <a:lstStyle/>
          <a:p>
            <a:pPr>
              <a:lnSpc>
                <a:spcPct val="100000"/>
              </a:lnSpc>
            </a:pPr>
            <a:endParaRPr lang="pt-BR" sz="187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A blockchain without BLOCKS and CHAINS</a:t>
            </a:r>
            <a:endParaRPr lang="pt-BR" sz="1800" b="0" strike="noStrike" spc="-1">
              <a:solidFill>
                <a:srgbClr val="000000"/>
              </a:solidFill>
              <a:latin typeface="Arial"/>
            </a:endParaRPr>
          </a:p>
          <a:p>
            <a:pPr>
              <a:lnSpc>
                <a:spcPct val="100000"/>
              </a:lnSpc>
            </a:pP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Instead of a smaller subset of the network being responsible for the overall consensus (miners / stakers), the </a:t>
            </a:r>
            <a:r>
              <a:rPr lang="pt-BR" sz="1800" b="1" strike="noStrike" spc="-1">
                <a:solidFill>
                  <a:srgbClr val="595959"/>
                </a:solidFill>
                <a:latin typeface="Arial"/>
                <a:ea typeface="Arial"/>
              </a:rPr>
              <a:t>entire network of active participants </a:t>
            </a:r>
            <a:r>
              <a:rPr lang="pt-BR" sz="1800" b="0" strike="noStrike" spc="-1">
                <a:solidFill>
                  <a:srgbClr val="595959"/>
                </a:solidFill>
                <a:latin typeface="Arial"/>
                <a:ea typeface="Arial"/>
              </a:rPr>
              <a:t>(i.e. devices making transactions), are directly involved in the approval of transactions.</a:t>
            </a:r>
            <a:endParaRPr lang="pt-BR" sz="1800" b="0" strike="noStrike" spc="-1">
              <a:solidFill>
                <a:srgbClr val="000000"/>
              </a:solidFill>
              <a:latin typeface="Arial"/>
            </a:endParaRPr>
          </a:p>
        </p:txBody>
      </p:sp>
      <p:pic>
        <p:nvPicPr>
          <p:cNvPr id="1279" name="Imagem 1"/>
          <p:cNvPicPr/>
          <p:nvPr/>
        </p:nvPicPr>
        <p:blipFill>
          <a:blip r:embed="rId2"/>
          <a:stretch/>
        </p:blipFill>
        <p:spPr>
          <a:xfrm>
            <a:off x="2743560" y="4321080"/>
            <a:ext cx="6704280" cy="2075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 name="TextShape 1"/>
          <p:cNvSpPr txBox="1"/>
          <p:nvPr/>
        </p:nvSpPr>
        <p:spPr>
          <a:xfrm>
            <a:off x="313920" y="18684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IOTA Consensus</a:t>
            </a:r>
            <a:endParaRPr lang="pt-BR" sz="2800" b="0" strike="noStrike" spc="-1">
              <a:solidFill>
                <a:srgbClr val="000000"/>
              </a:solidFill>
              <a:latin typeface="Arial"/>
            </a:endParaRPr>
          </a:p>
        </p:txBody>
      </p:sp>
      <p:sp>
        <p:nvSpPr>
          <p:cNvPr id="1281" name="TextShape 2"/>
          <p:cNvSpPr txBox="1"/>
          <p:nvPr/>
        </p:nvSpPr>
        <p:spPr>
          <a:xfrm>
            <a:off x="51120" y="926640"/>
            <a:ext cx="1182600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0" strike="noStrike" spc="-1">
                <a:solidFill>
                  <a:srgbClr val="595959"/>
                </a:solidFill>
                <a:latin typeface="Arial"/>
                <a:ea typeface="Arial"/>
              </a:rPr>
              <a:t>Consensus in IOTA is no longer decoupled from the transaction making process: </a:t>
            </a:r>
            <a:r>
              <a:rPr lang="pt-BR" sz="1800" b="1" strike="noStrike" spc="-1">
                <a:solidFill>
                  <a:srgbClr val="595959"/>
                </a:solidFill>
                <a:latin typeface="Arial"/>
                <a:ea typeface="Arial"/>
              </a:rPr>
              <a:t>it’s an intrinsic part of it, and it’s what enables IOTA to scale without any transaction fees.</a:t>
            </a:r>
            <a:endParaRPr lang="pt-BR" sz="1800" b="0" strike="noStrike" spc="-1">
              <a:solidFill>
                <a:srgbClr val="000000"/>
              </a:solidFill>
              <a:latin typeface="Arial"/>
            </a:endParaRPr>
          </a:p>
        </p:txBody>
      </p:sp>
      <p:pic>
        <p:nvPicPr>
          <p:cNvPr id="1282" name="Picture 2"/>
          <p:cNvPicPr/>
          <p:nvPr/>
        </p:nvPicPr>
        <p:blipFill>
          <a:blip r:embed="rId2"/>
          <a:stretch/>
        </p:blipFill>
        <p:spPr>
          <a:xfrm>
            <a:off x="717840" y="3204360"/>
            <a:ext cx="9308880" cy="2640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TextShape 1"/>
          <p:cNvSpPr txBox="1"/>
          <p:nvPr/>
        </p:nvSpPr>
        <p:spPr>
          <a:xfrm>
            <a:off x="313920" y="18684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Transaction</a:t>
            </a:r>
            <a:endParaRPr lang="pt-BR" sz="2800" b="0" strike="noStrike" spc="-1">
              <a:solidFill>
                <a:srgbClr val="000000"/>
              </a:solidFill>
              <a:latin typeface="Arial"/>
            </a:endParaRPr>
          </a:p>
        </p:txBody>
      </p:sp>
      <p:sp>
        <p:nvSpPr>
          <p:cNvPr id="1284" name="TextShape 2"/>
          <p:cNvSpPr txBox="1"/>
          <p:nvPr/>
        </p:nvSpPr>
        <p:spPr>
          <a:xfrm>
            <a:off x="51120" y="926640"/>
            <a:ext cx="1182600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1" strike="noStrike" spc="-1">
                <a:solidFill>
                  <a:srgbClr val="595959"/>
                </a:solidFill>
                <a:latin typeface="Arial"/>
                <a:ea typeface="Arial"/>
              </a:rPr>
              <a:t>Signing:</a:t>
            </a:r>
            <a:r>
              <a:rPr lang="pt-BR" sz="1800" b="0" strike="noStrike" spc="-1">
                <a:solidFill>
                  <a:srgbClr val="595959"/>
                </a:solidFill>
                <a:latin typeface="Arial"/>
                <a:ea typeface="Arial"/>
              </a:rPr>
              <a:t> You sign the transaction inputs with your private keys</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1" strike="noStrike" spc="-1">
                <a:solidFill>
                  <a:srgbClr val="595959"/>
                </a:solidFill>
                <a:latin typeface="Arial"/>
                <a:ea typeface="Arial"/>
              </a:rPr>
              <a:t>Tip Selection: </a:t>
            </a:r>
            <a:r>
              <a:rPr lang="pt-BR" sz="1800" b="0" strike="noStrike" spc="-1">
                <a:solidFill>
                  <a:srgbClr val="595959"/>
                </a:solidFill>
                <a:latin typeface="Arial"/>
                <a:ea typeface="Arial"/>
              </a:rPr>
              <a:t>MCMC (Markov chain Monte Carlo) is used to randomly select two tips (i.e. unconfirmed transactions), which will be referenced by your transaction (</a:t>
            </a:r>
            <a:r>
              <a:rPr lang="pt-BR" sz="1800" b="1" strike="noStrike" spc="-1">
                <a:solidFill>
                  <a:srgbClr val="595959"/>
                </a:solidFill>
                <a:latin typeface="Arial"/>
                <a:ea typeface="Arial"/>
              </a:rPr>
              <a:t>branchTransaction</a:t>
            </a:r>
            <a:r>
              <a:rPr lang="pt-BR" sz="1800" b="0" strike="noStrike" spc="-1">
                <a:solidFill>
                  <a:srgbClr val="595959"/>
                </a:solidFill>
                <a:latin typeface="Arial"/>
                <a:ea typeface="Arial"/>
              </a:rPr>
              <a:t> and </a:t>
            </a:r>
            <a:r>
              <a:rPr lang="pt-BR" sz="1800" b="1" strike="noStrike" spc="-1">
                <a:solidFill>
                  <a:srgbClr val="595959"/>
                </a:solidFill>
                <a:latin typeface="Arial"/>
                <a:ea typeface="Arial"/>
              </a:rPr>
              <a:t>trunkTransaction</a:t>
            </a:r>
            <a:r>
              <a:rPr lang="pt-BR" sz="1800" b="0" strike="noStrike" spc="-1">
                <a:solidFill>
                  <a:srgbClr val="595959"/>
                </a:solidFill>
                <a:latin typeface="Arial"/>
                <a:ea typeface="Arial"/>
              </a:rPr>
              <a:t>)</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1" strike="noStrike" spc="-1">
                <a:solidFill>
                  <a:srgbClr val="595959"/>
                </a:solidFill>
                <a:latin typeface="Arial"/>
                <a:ea typeface="Arial"/>
              </a:rPr>
              <a:t>Proof of Work:</a:t>
            </a:r>
            <a:r>
              <a:rPr lang="pt-BR" sz="1800" b="0" strike="noStrike" spc="-1">
                <a:solidFill>
                  <a:srgbClr val="595959"/>
                </a:solidFill>
                <a:latin typeface="Arial"/>
                <a:ea typeface="Arial"/>
              </a:rPr>
              <a:t> In order to have your transaction accepted by the network, you need to do some Proof of Work — similar to Hashcash (spam and sybil-resistance)</a:t>
            </a:r>
            <a:endParaRPr lang="pt-BR" sz="1800" b="0" strike="noStrike" spc="-1">
              <a:solidFill>
                <a:srgbClr val="000000"/>
              </a:solidFill>
              <a:latin typeface="Arial"/>
            </a:endParaRPr>
          </a:p>
        </p:txBody>
      </p:sp>
      <p:pic>
        <p:nvPicPr>
          <p:cNvPr id="1285" name="Picture 2"/>
          <p:cNvPicPr/>
          <p:nvPr/>
        </p:nvPicPr>
        <p:blipFill>
          <a:blip r:embed="rId2"/>
          <a:stretch/>
        </p:blipFill>
        <p:spPr>
          <a:xfrm>
            <a:off x="838440" y="4029120"/>
            <a:ext cx="9308880" cy="2640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TextShape 1"/>
          <p:cNvSpPr txBox="1"/>
          <p:nvPr/>
        </p:nvSpPr>
        <p:spPr>
          <a:xfrm>
            <a:off x="313920" y="18684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Transaction</a:t>
            </a:r>
            <a:endParaRPr lang="pt-BR" sz="2800" b="0" strike="noStrike" spc="-1">
              <a:solidFill>
                <a:srgbClr val="000000"/>
              </a:solidFill>
              <a:latin typeface="Arial"/>
            </a:endParaRPr>
          </a:p>
        </p:txBody>
      </p:sp>
      <p:sp>
        <p:nvSpPr>
          <p:cNvPr id="1287" name="TextShape 2"/>
          <p:cNvSpPr txBox="1"/>
          <p:nvPr/>
        </p:nvSpPr>
        <p:spPr>
          <a:xfrm>
            <a:off x="51120" y="926640"/>
            <a:ext cx="1182600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1" strike="noStrike" spc="-1">
                <a:solidFill>
                  <a:srgbClr val="595959"/>
                </a:solidFill>
                <a:latin typeface="Arial"/>
                <a:ea typeface="Arial"/>
              </a:rPr>
              <a:t>Green blocks</a:t>
            </a:r>
            <a:r>
              <a:rPr lang="pt-BR" sz="1800" b="0" strike="noStrike" spc="-1">
                <a:solidFill>
                  <a:srgbClr val="595959"/>
                </a:solidFill>
                <a:latin typeface="Arial"/>
                <a:ea typeface="Arial"/>
              </a:rPr>
              <a:t>: transactions on which consensus was achieved (i.e. transaction finality with some security guarantees); </a:t>
            </a:r>
            <a:r>
              <a:rPr lang="pt-BR" sz="1800" b="1" strike="noStrike" spc="-1">
                <a:solidFill>
                  <a:srgbClr val="595959"/>
                </a:solidFill>
                <a:latin typeface="Arial"/>
                <a:ea typeface="Arial"/>
              </a:rPr>
              <a:t>red blocks</a:t>
            </a:r>
            <a:r>
              <a:rPr lang="pt-BR" sz="1800" b="0" strike="noStrike" spc="-1">
                <a:solidFill>
                  <a:srgbClr val="595959"/>
                </a:solidFill>
                <a:latin typeface="Arial"/>
                <a:ea typeface="Arial"/>
              </a:rPr>
              <a:t>: transactions where we are still uncertain on their full acceptance; </a:t>
            </a:r>
            <a:r>
              <a:rPr lang="pt-BR" sz="1800" b="1" strike="noStrike" spc="-1">
                <a:solidFill>
                  <a:srgbClr val="595959"/>
                </a:solidFill>
                <a:latin typeface="Arial"/>
                <a:ea typeface="Arial"/>
              </a:rPr>
              <a:t>grey blocks</a:t>
            </a:r>
            <a:r>
              <a:rPr lang="pt-BR" sz="1800" b="0" strike="noStrike" spc="-1">
                <a:solidFill>
                  <a:srgbClr val="595959"/>
                </a:solidFill>
                <a:latin typeface="Arial"/>
                <a:ea typeface="Arial"/>
              </a:rPr>
              <a:t>: tips (unconfirmed transactions)</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1" strike="noStrike" spc="-1">
                <a:solidFill>
                  <a:srgbClr val="595959"/>
                </a:solidFill>
                <a:latin typeface="Arial"/>
                <a:ea typeface="Arial"/>
              </a:rPr>
              <a:t>I want to be a Green block! </a:t>
            </a:r>
            <a:endParaRPr lang="pt-BR" sz="1800" b="0" strike="noStrike" spc="-1">
              <a:solidFill>
                <a:srgbClr val="000000"/>
              </a:solidFill>
              <a:latin typeface="Arial"/>
            </a:endParaRPr>
          </a:p>
        </p:txBody>
      </p:sp>
      <p:pic>
        <p:nvPicPr>
          <p:cNvPr id="1288" name="Picture 2"/>
          <p:cNvPicPr/>
          <p:nvPr/>
        </p:nvPicPr>
        <p:blipFill>
          <a:blip r:embed="rId2"/>
          <a:stretch/>
        </p:blipFill>
        <p:spPr>
          <a:xfrm>
            <a:off x="2406240" y="4321440"/>
            <a:ext cx="8177760" cy="2320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 name="TextShape 1"/>
          <p:cNvSpPr txBox="1"/>
          <p:nvPr/>
        </p:nvSpPr>
        <p:spPr>
          <a:xfrm>
            <a:off x="313920" y="18684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Transaction</a:t>
            </a:r>
            <a:endParaRPr lang="pt-BR" sz="2800" b="0" strike="noStrike" spc="-1">
              <a:solidFill>
                <a:srgbClr val="000000"/>
              </a:solidFill>
              <a:latin typeface="Arial"/>
            </a:endParaRPr>
          </a:p>
        </p:txBody>
      </p:sp>
      <p:sp>
        <p:nvSpPr>
          <p:cNvPr id="1290" name="TextShape 2"/>
          <p:cNvSpPr txBox="1"/>
          <p:nvPr/>
        </p:nvSpPr>
        <p:spPr>
          <a:xfrm>
            <a:off x="51120" y="926640"/>
            <a:ext cx="1182600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0" strike="noStrike" spc="-1">
                <a:solidFill>
                  <a:srgbClr val="595959"/>
                </a:solidFill>
                <a:latin typeface="Arial"/>
                <a:ea typeface="Arial"/>
              </a:rPr>
              <a:t>We execute the MCMC algorithm N times, the probability of your transaction being accepted is therefore M of N (M being the number of times you land on a tip that has a direct path to your transaction)</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As a merchant, in IOTA you have complete freedom to decide with what probability you will start accepting transactions. If you are happy with 51% probability, you execute MCMC 100 times, and if 51 times or more there is a path, you accept the transaction and exchange goods.</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1" strike="noStrike" spc="-1">
                <a:solidFill>
                  <a:srgbClr val="595959"/>
                </a:solidFill>
                <a:latin typeface="Arial"/>
                <a:ea typeface="Arial"/>
              </a:rPr>
              <a:t>For high value transaction you can increase this threshold to 99 or even 100!</a:t>
            </a:r>
            <a:endParaRPr lang="pt-BR" sz="1800" b="0" strike="noStrike" spc="-1">
              <a:solidFill>
                <a:srgbClr val="000000"/>
              </a:solidFill>
              <a:latin typeface="Arial"/>
            </a:endParaRPr>
          </a:p>
        </p:txBody>
      </p:sp>
      <p:pic>
        <p:nvPicPr>
          <p:cNvPr id="1291" name="Picture 2"/>
          <p:cNvPicPr/>
          <p:nvPr/>
        </p:nvPicPr>
        <p:blipFill>
          <a:blip r:embed="rId2"/>
          <a:stretch/>
        </p:blipFill>
        <p:spPr>
          <a:xfrm>
            <a:off x="2245320" y="4349880"/>
            <a:ext cx="8177760" cy="2320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 name="TextShape 1"/>
          <p:cNvSpPr txBox="1"/>
          <p:nvPr/>
        </p:nvSpPr>
        <p:spPr>
          <a:xfrm>
            <a:off x="313920" y="18684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Benefits</a:t>
            </a:r>
            <a:endParaRPr lang="pt-BR" sz="2800" b="0" strike="noStrike" spc="-1">
              <a:solidFill>
                <a:srgbClr val="000000"/>
              </a:solidFill>
              <a:latin typeface="Arial"/>
            </a:endParaRPr>
          </a:p>
        </p:txBody>
      </p:sp>
      <p:sp>
        <p:nvSpPr>
          <p:cNvPr id="1293" name="TextShape 2"/>
          <p:cNvSpPr txBox="1"/>
          <p:nvPr/>
        </p:nvSpPr>
        <p:spPr>
          <a:xfrm>
            <a:off x="51120" y="926640"/>
            <a:ext cx="541440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0" strike="noStrike" spc="-1">
                <a:solidFill>
                  <a:srgbClr val="595959"/>
                </a:solidFill>
                <a:latin typeface="Arial"/>
                <a:ea typeface="Arial"/>
              </a:rPr>
              <a:t>Because IOTA achieves consensus on the validity of transactions without the involvement of any miners, we also have no transaction fees to pay.</a:t>
            </a:r>
            <a:endParaRPr lang="pt-BR" sz="1800" b="0" strike="noStrike" spc="-1">
              <a:solidFill>
                <a:srgbClr val="000000"/>
              </a:solidFill>
              <a:latin typeface="Arial"/>
            </a:endParaRPr>
          </a:p>
        </p:txBody>
      </p:sp>
      <p:pic>
        <p:nvPicPr>
          <p:cNvPr id="1294" name="Picture 4"/>
          <p:cNvPicPr/>
          <p:nvPr/>
        </p:nvPicPr>
        <p:blipFill>
          <a:blip r:embed="rId2"/>
          <a:stretch/>
        </p:blipFill>
        <p:spPr>
          <a:xfrm>
            <a:off x="6095880" y="1375560"/>
            <a:ext cx="4835880" cy="2639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 name="TextShape 1"/>
          <p:cNvSpPr txBox="1"/>
          <p:nvPr/>
        </p:nvSpPr>
        <p:spPr>
          <a:xfrm>
            <a:off x="313920" y="18684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Benefits</a:t>
            </a:r>
            <a:endParaRPr lang="pt-BR" sz="2800" b="0" strike="noStrike" spc="-1">
              <a:solidFill>
                <a:srgbClr val="000000"/>
              </a:solidFill>
              <a:latin typeface="Arial"/>
            </a:endParaRPr>
          </a:p>
        </p:txBody>
      </p:sp>
      <p:sp>
        <p:nvSpPr>
          <p:cNvPr id="1296" name="TextShape 2"/>
          <p:cNvSpPr txBox="1"/>
          <p:nvPr/>
        </p:nvSpPr>
        <p:spPr>
          <a:xfrm>
            <a:off x="51120" y="926640"/>
            <a:ext cx="541440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0" strike="noStrike" spc="-1">
                <a:solidFill>
                  <a:srgbClr val="595959"/>
                </a:solidFill>
                <a:latin typeface="Arial"/>
                <a:ea typeface="Arial"/>
              </a:rPr>
              <a:t>IOTA was designed to enable transactional settlement at scale. Since consensus is parallelized, and not done in sequential intervals of batches as in Blockchain, the network is able to grow and scale dynamically with the number of transactions. </a:t>
            </a:r>
            <a:endParaRPr lang="pt-BR" sz="1800" b="0" strike="noStrike" spc="-1">
              <a:solidFill>
                <a:srgbClr val="000000"/>
              </a:solidFill>
              <a:latin typeface="Arial"/>
            </a:endParaRPr>
          </a:p>
        </p:txBody>
      </p:sp>
      <p:pic>
        <p:nvPicPr>
          <p:cNvPr id="1297" name="Picture 2"/>
          <p:cNvPicPr/>
          <p:nvPr/>
        </p:nvPicPr>
        <p:blipFill>
          <a:blip r:embed="rId2"/>
          <a:stretch/>
        </p:blipFill>
        <p:spPr>
          <a:xfrm>
            <a:off x="6486120" y="950040"/>
            <a:ext cx="5188320" cy="3938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 name="TextShape 1"/>
          <p:cNvSpPr txBox="1"/>
          <p:nvPr/>
        </p:nvSpPr>
        <p:spPr>
          <a:xfrm>
            <a:off x="313920" y="18684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Benefits</a:t>
            </a:r>
            <a:endParaRPr lang="pt-BR" sz="2800" b="0" strike="noStrike" spc="-1">
              <a:solidFill>
                <a:srgbClr val="000000"/>
              </a:solidFill>
              <a:latin typeface="Arial"/>
            </a:endParaRPr>
          </a:p>
        </p:txBody>
      </p:sp>
      <p:sp>
        <p:nvSpPr>
          <p:cNvPr id="1299" name="TextShape 2"/>
          <p:cNvSpPr txBox="1"/>
          <p:nvPr/>
        </p:nvSpPr>
        <p:spPr>
          <a:xfrm>
            <a:off x="51120" y="926640"/>
            <a:ext cx="541440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0" strike="noStrike" spc="-1">
                <a:solidFill>
                  <a:srgbClr val="595959"/>
                </a:solidFill>
                <a:latin typeface="Arial"/>
                <a:ea typeface="Arial"/>
              </a:rPr>
              <a:t>Machine-to-Machine Vision: As the Internet of Things starts unleashing itself, the need for “Smart Decentralization” is apparent.</a:t>
            </a:r>
            <a:endParaRPr lang="pt-BR" sz="1800" b="0" strike="noStrike" spc="-1">
              <a:solidFill>
                <a:srgbClr val="000000"/>
              </a:solidFill>
              <a:latin typeface="Arial"/>
            </a:endParaRPr>
          </a:p>
        </p:txBody>
      </p:sp>
      <p:pic>
        <p:nvPicPr>
          <p:cNvPr id="1300" name="Picture 2"/>
          <p:cNvPicPr/>
          <p:nvPr/>
        </p:nvPicPr>
        <p:blipFill>
          <a:blip r:embed="rId2"/>
          <a:stretch/>
        </p:blipFill>
        <p:spPr>
          <a:xfrm>
            <a:off x="6095880" y="992880"/>
            <a:ext cx="5494680" cy="30693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 name="TextShape 1"/>
          <p:cNvSpPr txBox="1"/>
          <p:nvPr/>
        </p:nvSpPr>
        <p:spPr>
          <a:xfrm>
            <a:off x="313920" y="18684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Streaming Data Payment Protocol</a:t>
            </a:r>
            <a:endParaRPr lang="pt-BR" sz="2800" b="0" strike="noStrike" spc="-1">
              <a:solidFill>
                <a:srgbClr val="000000"/>
              </a:solidFill>
              <a:latin typeface="Arial"/>
            </a:endParaRPr>
          </a:p>
        </p:txBody>
      </p:sp>
      <p:pic>
        <p:nvPicPr>
          <p:cNvPr id="1302" name="Shape 655"/>
          <p:cNvPicPr/>
          <p:nvPr/>
        </p:nvPicPr>
        <p:blipFill>
          <a:blip r:embed="rId2"/>
          <a:srcRect r="6891"/>
          <a:stretch/>
        </p:blipFill>
        <p:spPr>
          <a:xfrm>
            <a:off x="5472000" y="1046160"/>
            <a:ext cx="6710400" cy="4065840"/>
          </a:xfrm>
          <a:prstGeom prst="rect">
            <a:avLst/>
          </a:prstGeom>
          <a:ln>
            <a:noFill/>
          </a:ln>
        </p:spPr>
      </p:pic>
      <p:sp>
        <p:nvSpPr>
          <p:cNvPr id="1303" name="TextShape 2"/>
          <p:cNvSpPr txBox="1"/>
          <p:nvPr/>
        </p:nvSpPr>
        <p:spPr>
          <a:xfrm>
            <a:off x="51120" y="926640"/>
            <a:ext cx="6381360" cy="4554720"/>
          </a:xfrm>
          <a:prstGeom prst="rect">
            <a:avLst/>
          </a:prstGeom>
          <a:noFill/>
          <a:ln>
            <a:noFill/>
          </a:ln>
        </p:spPr>
        <p:txBody>
          <a:bodyPr tIns="91440" bIns="91440"/>
          <a:lstStyle/>
          <a:p>
            <a:pPr marL="457200" indent="-342720">
              <a:lnSpc>
                <a:spcPct val="100000"/>
              </a:lnSpc>
              <a:buClr>
                <a:srgbClr val="595959"/>
              </a:buClr>
              <a:buFont typeface="Arial"/>
              <a:buChar char="●"/>
            </a:pPr>
            <a:r>
              <a:rPr lang="pt-BR" sz="1800" b="0" strike="noStrike" spc="-1">
                <a:solidFill>
                  <a:srgbClr val="595959"/>
                </a:solidFill>
                <a:latin typeface="Arial"/>
                <a:ea typeface="Arial"/>
              </a:rPr>
              <a:t>Application layer client-server protocol over TCP to enable payment for streaming IoT data</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Messages for menu, order, invoice, data, payment ack, data ack.</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Allows for payments via cryptocurrency and records on distributed ledger</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python-based  reference implementation on IOTA, available online at </a:t>
            </a:r>
            <a:r>
              <a:rPr lang="pt-BR" sz="1800" b="0" u="sng" strike="noStrike" spc="-1">
                <a:solidFill>
                  <a:srgbClr val="0097A7"/>
                </a:solidFill>
                <a:uFillTx/>
                <a:latin typeface="Arial"/>
                <a:ea typeface="Arial"/>
                <a:hlinkClick r:id="rId3"/>
              </a:rPr>
              <a:t>https://github.com/ANRGUSC/SDPP</a:t>
            </a:r>
            <a:endParaRPr lang="pt-BR" sz="1800" b="0" strike="noStrike" spc="-1">
              <a:solidFill>
                <a:srgbClr val="000000"/>
              </a:solidFill>
              <a:latin typeface="Arial"/>
            </a:endParaRPr>
          </a:p>
          <a:p>
            <a:pPr marL="457200" indent="-342720">
              <a:lnSpc>
                <a:spcPct val="100000"/>
              </a:lnSpc>
              <a:buClr>
                <a:srgbClr val="595959"/>
              </a:buClr>
              <a:buFont typeface="Arial"/>
              <a:buChar char="●"/>
            </a:pPr>
            <a:r>
              <a:rPr lang="pt-BR" sz="1800" b="0" strike="noStrike" spc="-1">
                <a:solidFill>
                  <a:srgbClr val="595959"/>
                </a:solidFill>
                <a:latin typeface="Arial"/>
                <a:ea typeface="Arial"/>
              </a:rPr>
              <a:t>Download to tinker and play with protocol development using Blockchain/DLT - looking for open source contributors!</a:t>
            </a:r>
            <a:endParaRPr lang="pt-BR" sz="1800" b="0" strike="noStrike" spc="-1">
              <a:solidFill>
                <a:srgbClr val="000000"/>
              </a:solidFill>
              <a:latin typeface="Arial"/>
            </a:endParaRPr>
          </a:p>
          <a:p>
            <a:pPr>
              <a:lnSpc>
                <a:spcPct val="100000"/>
              </a:lnSpc>
              <a:spcBef>
                <a:spcPts val="1599"/>
              </a:spcBef>
              <a:spcAft>
                <a:spcPts val="1599"/>
              </a:spcAft>
            </a:pPr>
            <a:endParaRPr lang="pt-BR" sz="1800" b="0" strike="noStrike" spc="-1">
              <a:solidFill>
                <a:srgbClr val="000000"/>
              </a:solid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extShape 1"/>
          <p:cNvSpPr txBox="1"/>
          <p:nvPr/>
        </p:nvSpPr>
        <p:spPr>
          <a:xfrm>
            <a:off x="831960" y="1709640"/>
            <a:ext cx="10515240" cy="2852280"/>
          </a:xfrm>
          <a:prstGeom prst="rect">
            <a:avLst/>
          </a:prstGeom>
          <a:noFill/>
          <a:ln>
            <a:noFill/>
          </a:ln>
        </p:spPr>
        <p:txBody>
          <a:bodyPr anchor="b"/>
          <a:lstStyle/>
          <a:p>
            <a:pPr>
              <a:lnSpc>
                <a:spcPct val="100000"/>
              </a:lnSpc>
            </a:pPr>
            <a:r>
              <a:rPr lang="pt-BR" sz="6000" b="0" strike="noStrike" spc="-1" dirty="0">
                <a:solidFill>
                  <a:srgbClr val="000000"/>
                </a:solidFill>
                <a:latin typeface="Calibri Light"/>
              </a:rPr>
              <a:t>Bitcoin</a:t>
            </a:r>
            <a:endParaRPr lang="pt-BR" sz="6000" b="0" strike="noStrike" spc="-1" dirty="0">
              <a:solidFill>
                <a:srgbClr val="000000"/>
              </a:solidFill>
              <a:latin typeface="Calibri"/>
            </a:endParaRPr>
          </a:p>
        </p:txBody>
      </p:sp>
      <p:sp>
        <p:nvSpPr>
          <p:cNvPr id="457" name="TextShape 2"/>
          <p:cNvSpPr txBox="1"/>
          <p:nvPr/>
        </p:nvSpPr>
        <p:spPr>
          <a:xfrm>
            <a:off x="831960" y="4602892"/>
            <a:ext cx="10515240" cy="1499760"/>
          </a:xfrm>
          <a:prstGeom prst="rect">
            <a:avLst/>
          </a:prstGeom>
          <a:noFill/>
          <a:ln>
            <a:noFill/>
          </a:ln>
        </p:spPr>
        <p:txBody>
          <a:bodyPr/>
          <a:lstStyle/>
          <a:p>
            <a:endParaRPr lang="pt-BR" sz="2800" b="0" strike="noStrike" spc="-1">
              <a:solidFill>
                <a:srgbClr val="000000"/>
              </a:solidFill>
              <a:latin typeface="Calibri"/>
            </a:endParaRPr>
          </a:p>
        </p:txBody>
      </p:sp>
      <p:pic>
        <p:nvPicPr>
          <p:cNvPr id="458" name="Picture 5"/>
          <p:cNvPicPr/>
          <p:nvPr/>
        </p:nvPicPr>
        <p:blipFill>
          <a:blip r:embed="rId2"/>
          <a:stretch/>
        </p:blipFill>
        <p:spPr>
          <a:xfrm>
            <a:off x="9204840" y="768240"/>
            <a:ext cx="2597400" cy="25070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additive="repl">
                                        <p:cTn id="7" dur="75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4" name="Imagem 6"/>
          <p:cNvPicPr/>
          <p:nvPr/>
        </p:nvPicPr>
        <p:blipFill>
          <a:blip r:embed="rId2"/>
          <a:stretch/>
        </p:blipFill>
        <p:spPr>
          <a:xfrm>
            <a:off x="1296000" y="288000"/>
            <a:ext cx="8928000" cy="6151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 name="TextShape 1"/>
          <p:cNvSpPr txBox="1"/>
          <p:nvPr/>
        </p:nvSpPr>
        <p:spPr>
          <a:xfrm>
            <a:off x="415440" y="592920"/>
            <a:ext cx="11360160" cy="763200"/>
          </a:xfrm>
          <a:prstGeom prst="rect">
            <a:avLst/>
          </a:prstGeom>
          <a:noFill/>
          <a:ln>
            <a:noFill/>
          </a:ln>
        </p:spPr>
        <p:txBody>
          <a:bodyPr tIns="91440" bIns="91440"/>
          <a:lstStyle/>
          <a:p>
            <a:pPr>
              <a:lnSpc>
                <a:spcPct val="100000"/>
              </a:lnSpc>
            </a:pPr>
            <a:r>
              <a:rPr lang="pt-BR" sz="2800" b="0" strike="noStrike" spc="-1">
                <a:solidFill>
                  <a:srgbClr val="980000"/>
                </a:solidFill>
                <a:latin typeface="Arial"/>
                <a:ea typeface="Arial"/>
              </a:rPr>
              <a:t>IOTA Research Challenges</a:t>
            </a:r>
            <a:endParaRPr lang="pt-BR" sz="2800" b="0" strike="noStrike" spc="-1">
              <a:solidFill>
                <a:srgbClr val="000000"/>
              </a:solidFill>
              <a:latin typeface="Arial"/>
            </a:endParaRPr>
          </a:p>
        </p:txBody>
      </p:sp>
      <p:sp>
        <p:nvSpPr>
          <p:cNvPr id="1306" name="TextShape 2"/>
          <p:cNvSpPr txBox="1"/>
          <p:nvPr/>
        </p:nvSpPr>
        <p:spPr>
          <a:xfrm>
            <a:off x="415440" y="1333080"/>
            <a:ext cx="11360160" cy="4554720"/>
          </a:xfrm>
          <a:prstGeom prst="rect">
            <a:avLst/>
          </a:prstGeom>
          <a:noFill/>
          <a:ln>
            <a:noFill/>
          </a:ln>
        </p:spPr>
        <p:txBody>
          <a:bodyPr tIns="91440" bIns="91440"/>
          <a:lstStyle/>
          <a:p>
            <a:pPr>
              <a:lnSpc>
                <a:spcPct val="100000"/>
              </a:lnSpc>
            </a:pPr>
            <a:r>
              <a:rPr lang="pt-BR" sz="1800" b="0" strike="noStrike" spc="-1">
                <a:solidFill>
                  <a:srgbClr val="595959"/>
                </a:solidFill>
                <a:latin typeface="Arial"/>
                <a:ea typeface="Arial"/>
              </a:rPr>
              <a:t>All decentralized consensus designs have a certain centralization flaw when it comes to mining but this can be prevented by allowing the transaction issuers to conduct PoW instead of miners, as with the Iota Tangle solution.</a:t>
            </a:r>
            <a:endParaRPr lang="pt-BR" sz="1800" b="0" strike="noStrike" spc="-1">
              <a:solidFill>
                <a:srgbClr val="000000"/>
              </a:solidFill>
              <a:latin typeface="Arial"/>
            </a:endParaRPr>
          </a:p>
          <a:p>
            <a:pPr>
              <a:lnSpc>
                <a:spcPct val="100000"/>
              </a:lnSpc>
            </a:pPr>
            <a:endParaRPr lang="pt-BR" sz="1800" b="0" strike="noStrike" spc="-1">
              <a:solidFill>
                <a:srgbClr val="000000"/>
              </a:solidFill>
              <a:latin typeface="Arial"/>
            </a:endParaRPr>
          </a:p>
          <a:p>
            <a:pPr>
              <a:lnSpc>
                <a:spcPct val="100000"/>
              </a:lnSpc>
            </a:pPr>
            <a:r>
              <a:rPr lang="pt-BR" sz="1800" b="0" strike="noStrike" spc="-1">
                <a:solidFill>
                  <a:srgbClr val="595959"/>
                </a:solidFill>
                <a:latin typeface="Arial"/>
                <a:ea typeface="Arial"/>
              </a:rPr>
              <a:t>Its probabilistic security model may need a certain centralized check-point to co-ordinate and overcome a tragedy of the commons.</a:t>
            </a:r>
            <a:endParaRPr lang="pt-BR" sz="1800" b="0" strike="noStrike" spc="-1">
              <a:solidFill>
                <a:srgbClr val="000000"/>
              </a:solidFill>
              <a:latin typeface="Arial"/>
            </a:endParaRPr>
          </a:p>
          <a:p>
            <a:pPr>
              <a:lnSpc>
                <a:spcPct val="100000"/>
              </a:lnSpc>
            </a:pPr>
            <a:endParaRPr lang="pt-BR" sz="1800" b="0" strike="noStrike" spc="-1">
              <a:solidFill>
                <a:srgbClr val="000000"/>
              </a:solidFill>
              <a:latin typeface="Arial"/>
            </a:endParaRPr>
          </a:p>
          <a:p>
            <a:pPr>
              <a:lnSpc>
                <a:spcPct val="100000"/>
              </a:lnSpc>
            </a:pPr>
            <a:r>
              <a:rPr lang="pt-BR" sz="1800" b="0" strike="noStrike" spc="-1">
                <a:solidFill>
                  <a:srgbClr val="595959"/>
                </a:solidFill>
                <a:latin typeface="Arial"/>
                <a:ea typeface="Arial"/>
              </a:rPr>
              <a:t>Tangle makes a tradeoff in the CAP theorem, that is, it only guarantees eventual consistency but not strong consistency.</a:t>
            </a:r>
            <a:endParaRPr lang="pt-BR" sz="1800" b="0" strike="noStrike" spc="-1">
              <a:solidFill>
                <a:srgbClr val="000000"/>
              </a:solidFill>
              <a:latin typeface="Arial"/>
            </a:endParaRPr>
          </a:p>
          <a:p>
            <a:pPr>
              <a:lnSpc>
                <a:spcPct val="100000"/>
              </a:lnSpc>
            </a:pPr>
            <a:endParaRPr lang="pt-BR" sz="1800" b="0" strike="noStrike" spc="-1">
              <a:solidFill>
                <a:srgbClr val="000000"/>
              </a:solidFill>
              <a:latin typeface="Arial"/>
            </a:endParaRPr>
          </a:p>
          <a:p>
            <a:pPr>
              <a:lnSpc>
                <a:spcPct val="100000"/>
              </a:lnSpc>
            </a:pPr>
            <a:endParaRPr lang="pt-BR" sz="1800" b="0" strike="noStrike" spc="-1">
              <a:solidFill>
                <a:srgbClr val="000000"/>
              </a:solidFill>
              <a:latin typeface="Arial"/>
            </a:endParaRPr>
          </a:p>
          <a:p>
            <a:pPr>
              <a:lnSpc>
                <a:spcPct val="100000"/>
              </a:lnSpc>
            </a:pPr>
            <a:endParaRPr lang="pt-BR" sz="1800" b="0" strike="noStrike" spc="-1">
              <a:solidFill>
                <a:srgbClr val="000000"/>
              </a:solidFill>
              <a:latin typeface="Arial"/>
            </a:endParaRPr>
          </a:p>
          <a:p>
            <a:pPr>
              <a:lnSpc>
                <a:spcPct val="100000"/>
              </a:lnSpc>
            </a:pPr>
            <a:endParaRPr lang="pt-BR" sz="1800" b="0" strike="noStrike" spc="-1">
              <a:solidFill>
                <a:srgbClr val="000000"/>
              </a:solid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9" name="TextShape 1"/>
          <p:cNvSpPr txBox="1"/>
          <p:nvPr/>
        </p:nvSpPr>
        <p:spPr>
          <a:xfrm>
            <a:off x="838200" y="631825"/>
            <a:ext cx="10515600" cy="1325563"/>
          </a:xfrm>
          <a:prstGeom prst="rect">
            <a:avLst/>
          </a:prstGeom>
          <a:noFill/>
          <a:ln>
            <a:noFill/>
          </a:ln>
        </p:spPr>
        <p:txBody>
          <a:bodyPr anchor="ctr"/>
          <a:lstStyle>
            <a:defPPr>
              <a:defRPr lang="pt-BR"/>
            </a:defPPr>
            <a:lvl1pPr>
              <a:lnSpc>
                <a:spcPct val="90000"/>
              </a:lnSpc>
              <a:defRPr sz="4400" b="0" strike="noStrike" spc="-1">
                <a:solidFill>
                  <a:srgbClr val="000000"/>
                </a:solidFill>
              </a:defRPr>
            </a:lvl1pPr>
          </a:lstStyle>
          <a:p>
            <a:r>
              <a:rPr lang="en-US" dirty="0"/>
              <a:t>O que é Bitcoin?</a:t>
            </a:r>
          </a:p>
        </p:txBody>
      </p:sp>
      <p:sp>
        <p:nvSpPr>
          <p:cNvPr id="460" name="TextShape 2"/>
          <p:cNvSpPr txBox="1"/>
          <p:nvPr/>
        </p:nvSpPr>
        <p:spPr>
          <a:xfrm>
            <a:off x="838200" y="2057400"/>
            <a:ext cx="10515600" cy="3871762"/>
          </a:xfrm>
          <a:prstGeom prst="rect">
            <a:avLst/>
          </a:prstGeom>
        </p:spPr>
        <p:txBody>
          <a:bodyPr vert="horz" lIns="91440" tIns="45720" rIns="91440" bIns="45720" rtlCol="0">
            <a:normAutofit/>
          </a:bodyPr>
          <a:lstStyle/>
          <a:p>
            <a:pPr marL="228600" indent="-228600" algn="just">
              <a:lnSpc>
                <a:spcPct val="90000"/>
              </a:lnSpc>
              <a:spcBef>
                <a:spcPts val="1001"/>
              </a:spcBef>
              <a:buClr>
                <a:srgbClr val="000000"/>
              </a:buClr>
              <a:buFont typeface="Arial" panose="020B0604020202020204" pitchFamily="34" charset="0"/>
              <a:buChar char="•"/>
            </a:pPr>
            <a:r>
              <a:rPr lang="en-US" sz="2400" b="0" strike="noStrike" spc="-1"/>
              <a:t>Bitcoin é um sistema de pagamento online baseado em software descrito por Satoshi Nakamoto em 2008, introduzido como software de código aberto em 2009.</a:t>
            </a:r>
          </a:p>
          <a:p>
            <a:pPr marL="228600" indent="-228600" algn="just">
              <a:lnSpc>
                <a:spcPct val="90000"/>
              </a:lnSpc>
              <a:spcBef>
                <a:spcPts val="1001"/>
              </a:spcBef>
              <a:buClr>
                <a:srgbClr val="000000"/>
              </a:buClr>
              <a:buFont typeface="Arial" panose="020B0604020202020204" pitchFamily="34" charset="0"/>
              <a:buChar char="•"/>
            </a:pPr>
            <a:r>
              <a:rPr lang="en-US" sz="2400" b="0" strike="noStrike" spc="-1"/>
              <a:t>Pagamentos são gravados em um livro-razão público usando uma unidade própria de contabilidade denominada bitcoin.</a:t>
            </a:r>
          </a:p>
          <a:p>
            <a:pPr marL="228600" indent="-228600" algn="just">
              <a:lnSpc>
                <a:spcPct val="90000"/>
              </a:lnSpc>
              <a:spcBef>
                <a:spcPts val="1001"/>
              </a:spcBef>
              <a:buClr>
                <a:srgbClr val="000000"/>
              </a:buClr>
              <a:buFont typeface="Arial" panose="020B0604020202020204" pitchFamily="34" charset="0"/>
              <a:buChar char="•"/>
            </a:pPr>
            <a:r>
              <a:rPr lang="en-US" sz="2400" b="0" strike="noStrike" spc="-1"/>
              <a:t>É uma moeda digital (sem forma física), criada e mantida eletrônicamente.  Pode ser utilizada para comprar coisas eletronicamente e não é diferente de moedas convencionais</a:t>
            </a:r>
          </a:p>
          <a:p>
            <a:pPr marL="228600" indent="-228600" algn="just">
              <a:lnSpc>
                <a:spcPct val="90000"/>
              </a:lnSpc>
              <a:spcBef>
                <a:spcPts val="1001"/>
              </a:spcBef>
              <a:buClr>
                <a:srgbClr val="000000"/>
              </a:buClr>
              <a:buFont typeface="Arial" panose="020B0604020202020204" pitchFamily="34" charset="0"/>
              <a:buChar char="•"/>
            </a:pPr>
            <a:r>
              <a:rPr lang="en-US" sz="2400" b="0" strike="noStrike" spc="-1"/>
              <a:t>Bitcoin é normalmente denominado de criptomoeda e pode ser dividida em unidades menores chamadas de satoshi (100.000 satoshis = 1 BTC).</a:t>
            </a:r>
          </a:p>
          <a:p>
            <a:pPr indent="-228600" algn="just">
              <a:lnSpc>
                <a:spcPct val="90000"/>
              </a:lnSpc>
              <a:spcBef>
                <a:spcPts val="1001"/>
              </a:spcBef>
              <a:buFont typeface="Arial" panose="020B0604020202020204" pitchFamily="34" charset="0"/>
              <a:buChar char="•"/>
            </a:pPr>
            <a:endParaRPr lang="en-US" sz="2400" b="0" strike="noStrike" spc="-1"/>
          </a:p>
        </p:txBody>
      </p:sp>
      <p:sp>
        <p:nvSpPr>
          <p:cNvPr id="461" name="TextShape 3"/>
          <p:cNvSpPr txBox="1"/>
          <p:nvPr/>
        </p:nvSpPr>
        <p:spPr>
          <a:xfrm>
            <a:off x="8610480" y="6356520"/>
            <a:ext cx="2742840" cy="364680"/>
          </a:xfrm>
          <a:prstGeom prst="rect">
            <a:avLst/>
          </a:prstGeom>
          <a:noFill/>
          <a:ln>
            <a:noFill/>
          </a:ln>
        </p:spPr>
        <p:txBody>
          <a:bodyPr anchor="ctr"/>
          <a:lstStyle/>
          <a:p>
            <a:pPr algn="r">
              <a:lnSpc>
                <a:spcPct val="100000"/>
              </a:lnSpc>
              <a:spcAft>
                <a:spcPts val="600"/>
              </a:spcAft>
            </a:pPr>
            <a:fld id="{815F44EE-6E0E-44A4-9394-F777CB7BBC1C}" type="slidenum">
              <a:rPr lang="pt-BR" sz="1200" b="0" strike="noStrike" spc="-1" smtClean="0">
                <a:solidFill>
                  <a:srgbClr val="8B8B8B"/>
                </a:solidFill>
                <a:latin typeface="Calibri"/>
              </a:rPr>
              <a:pPr algn="r">
                <a:lnSpc>
                  <a:spcPct val="100000"/>
                </a:lnSpc>
                <a:spcAft>
                  <a:spcPts val="600"/>
                </a:spcAft>
              </a:pPr>
              <a:t>16</a:t>
            </a:fld>
            <a:endParaRPr lang="pt-BR"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additive="repl">
                                        <p:cTn id="7" dur="750"/>
                                        <p:tgtEl>
                                          <p:spTgt spid="4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460">
                                            <p:txEl>
                                              <p:pRg st="0" end="152"/>
                                            </p:txEl>
                                          </p:spTgt>
                                        </p:tgtEl>
                                        <p:attrNameLst>
                                          <p:attrName>style.visibility</p:attrName>
                                        </p:attrNameLst>
                                      </p:cBhvr>
                                      <p:to>
                                        <p:strVal val="visible"/>
                                      </p:to>
                                    </p:set>
                                  </p:childTnLst>
                                </p:cTn>
                              </p:par>
                              <p:par>
                                <p:cTn id="12" presetID="1" presetClass="entr" fill="hold" nodeType="withEffect">
                                  <p:stCondLst>
                                    <p:cond delay="0"/>
                                  </p:stCondLst>
                                  <p:childTnLst>
                                    <p:set>
                                      <p:cBhvr>
                                        <p:cTn id="13" dur="1" fill="hold">
                                          <p:stCondLst>
                                            <p:cond delay="0"/>
                                          </p:stCondLst>
                                        </p:cTn>
                                        <p:tgtEl>
                                          <p:spTgt spid="460">
                                            <p:txEl>
                                              <p:pRg st="152" end="266"/>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fill="hold" nodeType="clickEffect">
                                  <p:stCondLst>
                                    <p:cond delay="0"/>
                                  </p:stCondLst>
                                  <p:childTnLst>
                                    <p:set>
                                      <p:cBhvr>
                                        <p:cTn id="17" dur="1" fill="hold">
                                          <p:stCondLst>
                                            <p:cond delay="0"/>
                                          </p:stCondLst>
                                        </p:cTn>
                                        <p:tgtEl>
                                          <p:spTgt spid="460">
                                            <p:txEl>
                                              <p:pRg st="266" end="438"/>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fill="hold" nodeType="clickEffect">
                                  <p:stCondLst>
                                    <p:cond delay="0"/>
                                  </p:stCondLst>
                                  <p:childTnLst>
                                    <p:set>
                                      <p:cBhvr>
                                        <p:cTn id="21" dur="1" fill="hold">
                                          <p:stCondLst>
                                            <p:cond delay="0"/>
                                          </p:stCondLst>
                                        </p:cTn>
                                        <p:tgtEl>
                                          <p:spTgt spid="460">
                                            <p:txEl>
                                              <p:pRg st="438" end="57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TextShape 1"/>
          <p:cNvSpPr txBox="1"/>
          <p:nvPr/>
        </p:nvSpPr>
        <p:spPr>
          <a:xfrm>
            <a:off x="838080" y="1647720"/>
            <a:ext cx="10515240" cy="4529160"/>
          </a:xfrm>
          <a:prstGeom prst="rect">
            <a:avLst/>
          </a:prstGeom>
          <a:noFill/>
          <a:ln>
            <a:noFill/>
          </a:ln>
        </p:spPr>
        <p:txBody>
          <a:bodyPr>
            <a:normAutofit fontScale="92500" lnSpcReduction="20000"/>
          </a:bodyPr>
          <a:lstStyle/>
          <a:p>
            <a:pPr marL="228600" indent="-228240">
              <a:lnSpc>
                <a:spcPct val="90000"/>
              </a:lnSpc>
              <a:spcBef>
                <a:spcPts val="1001"/>
              </a:spcBef>
              <a:buClr>
                <a:srgbClr val="000000"/>
              </a:buClr>
              <a:buFont typeface="Arial"/>
              <a:buChar char="•"/>
            </a:pPr>
            <a:r>
              <a:rPr lang="pt-BR" sz="2800" b="0" strike="noStrike" spc="-1" dirty="0">
                <a:solidFill>
                  <a:srgbClr val="000000"/>
                </a:solidFill>
              </a:rPr>
              <a:t>Sistema operado pelo The Bitcoin </a:t>
            </a:r>
            <a:r>
              <a:rPr lang="pt-BR" sz="2800" b="0" strike="noStrike" spc="-1" dirty="0" err="1">
                <a:solidFill>
                  <a:srgbClr val="000000"/>
                </a:solidFill>
              </a:rPr>
              <a:t>Protocol</a:t>
            </a:r>
            <a:endParaRPr lang="pt-BR" sz="2800" b="0" strike="noStrike" spc="-1" dirty="0">
              <a:solidFill>
                <a:srgbClr val="000000"/>
              </a:solidFill>
            </a:endParaRPr>
          </a:p>
          <a:p>
            <a:pPr marL="228600" indent="-228240">
              <a:lnSpc>
                <a:spcPct val="90000"/>
              </a:lnSpc>
              <a:spcBef>
                <a:spcPts val="1001"/>
              </a:spcBef>
              <a:buClr>
                <a:srgbClr val="000000"/>
              </a:buClr>
              <a:buFont typeface="Arial"/>
              <a:buChar char="•"/>
            </a:pPr>
            <a:r>
              <a:rPr lang="pt-BR" sz="2800" b="0" strike="noStrike" spc="-1" dirty="0">
                <a:solidFill>
                  <a:srgbClr val="000000"/>
                </a:solidFill>
              </a:rPr>
              <a:t>É baseado em Matemática  ao contrário de moedas convencionais baseadas em quantidade fixa de commodities (ouro, prata…) ou moedas fiat (</a:t>
            </a:r>
            <a:r>
              <a:rPr lang="pt-BR" sz="2800" b="0" i="1" strike="noStrike" spc="-1" dirty="0">
                <a:solidFill>
                  <a:srgbClr val="000000"/>
                </a:solidFill>
              </a:rPr>
              <a:t>fiat </a:t>
            </a:r>
            <a:r>
              <a:rPr lang="pt-BR" sz="2800" b="0" i="1" strike="noStrike" spc="-1" dirty="0" err="1">
                <a:solidFill>
                  <a:srgbClr val="000000"/>
                </a:solidFill>
              </a:rPr>
              <a:t>currencies</a:t>
            </a:r>
            <a:r>
              <a:rPr lang="pt-BR" sz="2800" b="0" strike="noStrike" spc="-1" dirty="0">
                <a:solidFill>
                  <a:srgbClr val="000000"/>
                </a:solidFill>
              </a:rPr>
              <a:t>). </a:t>
            </a:r>
          </a:p>
          <a:p>
            <a:pPr marL="228600" indent="-228240">
              <a:lnSpc>
                <a:spcPct val="90000"/>
              </a:lnSpc>
              <a:spcBef>
                <a:spcPts val="1001"/>
              </a:spcBef>
              <a:buClr>
                <a:srgbClr val="000000"/>
              </a:buClr>
              <a:buFont typeface="Arial"/>
              <a:buChar char="•"/>
            </a:pPr>
            <a:r>
              <a:rPr lang="pt-BR" sz="2800" b="0" strike="noStrike" spc="-1" dirty="0">
                <a:solidFill>
                  <a:srgbClr val="000000"/>
                </a:solidFill>
              </a:rPr>
              <a:t>Bitcoin tem várias funções que a tornam diferentes de </a:t>
            </a:r>
            <a:r>
              <a:rPr lang="pt-BR" sz="2800" b="0" i="1" strike="noStrike" spc="-1" dirty="0">
                <a:solidFill>
                  <a:srgbClr val="000000"/>
                </a:solidFill>
              </a:rPr>
              <a:t>fiat </a:t>
            </a:r>
            <a:r>
              <a:rPr lang="pt-BR" sz="2800" b="0" i="1" strike="noStrike" spc="-1" dirty="0" err="1">
                <a:solidFill>
                  <a:srgbClr val="000000"/>
                </a:solidFill>
              </a:rPr>
              <a:t>currencies</a:t>
            </a:r>
            <a:r>
              <a:rPr lang="pt-BR" sz="2800" b="0" strike="noStrike" spc="-1" dirty="0">
                <a:solidFill>
                  <a:srgbClr val="000000"/>
                </a:solidFill>
              </a:rPr>
              <a:t>:</a:t>
            </a:r>
          </a:p>
          <a:p>
            <a:pPr>
              <a:lnSpc>
                <a:spcPct val="100000"/>
              </a:lnSpc>
              <a:spcBef>
                <a:spcPts val="1001"/>
              </a:spcBef>
            </a:pPr>
            <a:endParaRPr lang="pt-BR" sz="2800" b="0" strike="noStrike" spc="-1" dirty="0">
              <a:solidFill>
                <a:srgbClr val="000000"/>
              </a:solidFill>
            </a:endParaRPr>
          </a:p>
          <a:p>
            <a:pPr marL="914400" lvl="1" indent="-456840">
              <a:lnSpc>
                <a:spcPct val="100000"/>
              </a:lnSpc>
              <a:spcBef>
                <a:spcPts val="499"/>
              </a:spcBef>
              <a:buClr>
                <a:srgbClr val="000000"/>
              </a:buClr>
              <a:buFont typeface="Calibri Light"/>
              <a:buAutoNum type="arabicPeriod"/>
            </a:pPr>
            <a:r>
              <a:rPr lang="pt-BR" sz="2400" b="0" strike="noStrike" spc="-1" dirty="0">
                <a:solidFill>
                  <a:srgbClr val="000000"/>
                </a:solidFill>
              </a:rPr>
              <a:t>Descentralizada</a:t>
            </a:r>
          </a:p>
          <a:p>
            <a:pPr marL="914400" lvl="1" indent="-456840">
              <a:lnSpc>
                <a:spcPct val="100000"/>
              </a:lnSpc>
              <a:spcBef>
                <a:spcPts val="499"/>
              </a:spcBef>
              <a:buClr>
                <a:srgbClr val="000000"/>
              </a:buClr>
              <a:buFont typeface="Calibri Light"/>
              <a:buAutoNum type="arabicPeriod"/>
            </a:pPr>
            <a:r>
              <a:rPr lang="pt-BR" sz="2400" b="0" strike="noStrike" spc="-1" dirty="0">
                <a:solidFill>
                  <a:srgbClr val="000000"/>
                </a:solidFill>
              </a:rPr>
              <a:t>Fácil e rápida de se configurar</a:t>
            </a:r>
          </a:p>
          <a:p>
            <a:pPr marL="914400" lvl="1" indent="-456840">
              <a:lnSpc>
                <a:spcPct val="100000"/>
              </a:lnSpc>
              <a:spcBef>
                <a:spcPts val="499"/>
              </a:spcBef>
              <a:buClr>
                <a:srgbClr val="000000"/>
              </a:buClr>
              <a:buFont typeface="Calibri Light"/>
              <a:buAutoNum type="arabicPeriod"/>
            </a:pPr>
            <a:r>
              <a:rPr lang="pt-BR" sz="2400" b="0" strike="noStrike" spc="-1" dirty="0">
                <a:solidFill>
                  <a:srgbClr val="000000"/>
                </a:solidFill>
              </a:rPr>
              <a:t>Anônima</a:t>
            </a:r>
          </a:p>
          <a:p>
            <a:pPr marL="914400" lvl="1" indent="-456840">
              <a:lnSpc>
                <a:spcPct val="100000"/>
              </a:lnSpc>
              <a:spcBef>
                <a:spcPts val="499"/>
              </a:spcBef>
              <a:buClr>
                <a:srgbClr val="000000"/>
              </a:buClr>
              <a:buFont typeface="Calibri Light"/>
              <a:buAutoNum type="arabicPeriod"/>
            </a:pPr>
            <a:r>
              <a:rPr lang="pt-BR" sz="2400" b="0" strike="noStrike" spc="-1" dirty="0">
                <a:solidFill>
                  <a:srgbClr val="000000"/>
                </a:solidFill>
              </a:rPr>
              <a:t>Completamente transparente</a:t>
            </a:r>
          </a:p>
          <a:p>
            <a:pPr marL="914400" lvl="1" indent="-456840">
              <a:lnSpc>
                <a:spcPct val="100000"/>
              </a:lnSpc>
              <a:spcBef>
                <a:spcPts val="499"/>
              </a:spcBef>
              <a:buClr>
                <a:srgbClr val="000000"/>
              </a:buClr>
              <a:buFont typeface="Calibri Light"/>
              <a:buAutoNum type="arabicPeriod"/>
            </a:pPr>
            <a:r>
              <a:rPr lang="pt-BR" sz="2400" b="0" strike="noStrike" spc="-1" dirty="0">
                <a:solidFill>
                  <a:srgbClr val="000000"/>
                </a:solidFill>
              </a:rPr>
              <a:t>Taxas de transação são minúsculas</a:t>
            </a:r>
          </a:p>
          <a:p>
            <a:pPr marL="914400" lvl="1" indent="-456840">
              <a:lnSpc>
                <a:spcPct val="100000"/>
              </a:lnSpc>
              <a:spcBef>
                <a:spcPts val="499"/>
              </a:spcBef>
              <a:buClr>
                <a:srgbClr val="000000"/>
              </a:buClr>
              <a:buFont typeface="Calibri Light"/>
              <a:buAutoNum type="arabicPeriod"/>
            </a:pPr>
            <a:r>
              <a:rPr lang="pt-BR" sz="2400" b="0" strike="noStrike" spc="-1" dirty="0">
                <a:solidFill>
                  <a:srgbClr val="000000"/>
                </a:solidFill>
              </a:rPr>
              <a:t>Transações são irreversíveis</a:t>
            </a:r>
          </a:p>
          <a:p>
            <a:pPr>
              <a:lnSpc>
                <a:spcPct val="90000"/>
              </a:lnSpc>
              <a:spcBef>
                <a:spcPts val="1001"/>
              </a:spcBef>
            </a:pPr>
            <a:endParaRPr lang="pt-BR" sz="2400" b="0" strike="noStrike" spc="-1" dirty="0">
              <a:solidFill>
                <a:srgbClr val="000000"/>
              </a:solidFill>
            </a:endParaRPr>
          </a:p>
        </p:txBody>
      </p:sp>
      <p:sp>
        <p:nvSpPr>
          <p:cNvPr id="464" name="TextShape 3"/>
          <p:cNvSpPr txBox="1"/>
          <p:nvPr/>
        </p:nvSpPr>
        <p:spPr>
          <a:xfrm>
            <a:off x="838079" y="300600"/>
            <a:ext cx="10515239" cy="819360"/>
          </a:xfrm>
          <a:prstGeom prst="rect">
            <a:avLst/>
          </a:prstGeom>
          <a:noFill/>
          <a:ln>
            <a:noFill/>
          </a:ln>
        </p:spPr>
        <p:txBody>
          <a:bodyPr anchor="ctr"/>
          <a:lstStyle>
            <a:defPPr>
              <a:defRPr lang="pt-BR"/>
            </a:defPPr>
            <a:lvl1pPr>
              <a:lnSpc>
                <a:spcPct val="90000"/>
              </a:lnSpc>
              <a:defRPr sz="4400" b="0" strike="noStrike" spc="-1">
                <a:solidFill>
                  <a:srgbClr val="000000"/>
                </a:solidFill>
              </a:defRPr>
            </a:lvl1pPr>
          </a:lstStyle>
          <a:p>
            <a:r>
              <a:rPr lang="pt-BR" dirty="0"/>
              <a:t>Qual a base do Bitcoin?</a:t>
            </a: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additive="repl">
                                        <p:cTn id="7" dur="750"/>
                                        <p:tgtEl>
                                          <p:spTgt spid="46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462">
                                            <p:txEl>
                                              <p:pRg st="0" end="42"/>
                                            </p:txEl>
                                          </p:spTgt>
                                        </p:tgtEl>
                                        <p:attrNameLst>
                                          <p:attrName>style.visibility</p:attrName>
                                        </p:attrNameLst>
                                      </p:cBhvr>
                                      <p:to>
                                        <p:strVal val="visible"/>
                                      </p:to>
                                    </p:set>
                                  </p:childTnLst>
                                </p:cTn>
                              </p:par>
                              <p:par>
                                <p:cTn id="12" presetID="1" presetClass="entr" fill="hold" nodeType="withEffect">
                                  <p:stCondLst>
                                    <p:cond delay="0"/>
                                  </p:stCondLst>
                                  <p:childTnLst>
                                    <p:set>
                                      <p:cBhvr>
                                        <p:cTn id="13" dur="1" fill="hold">
                                          <p:stCondLst>
                                            <p:cond delay="0"/>
                                          </p:stCondLst>
                                        </p:cTn>
                                        <p:tgtEl>
                                          <p:spTgt spid="462">
                                            <p:txEl>
                                              <p:pRg st="42" end="197"/>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fill="hold" nodeType="clickEffect">
                                  <p:stCondLst>
                                    <p:cond delay="0"/>
                                  </p:stCondLst>
                                  <p:childTnLst>
                                    <p:set>
                                      <p:cBhvr>
                                        <p:cTn id="17" dur="1" fill="hold">
                                          <p:stCondLst>
                                            <p:cond delay="0"/>
                                          </p:stCondLst>
                                        </p:cTn>
                                        <p:tgtEl>
                                          <p:spTgt spid="462">
                                            <p:txEl>
                                              <p:pRg st="197" end="268"/>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fill="hold" nodeType="clickEffect">
                                  <p:stCondLst>
                                    <p:cond delay="0"/>
                                  </p:stCondLst>
                                  <p:childTnLst>
                                    <p:set>
                                      <p:cBhvr>
                                        <p:cTn id="21" dur="1" fill="hold">
                                          <p:stCondLst>
                                            <p:cond delay="0"/>
                                          </p:stCondLst>
                                        </p:cTn>
                                        <p:tgtEl>
                                          <p:spTgt spid="462">
                                            <p:txEl>
                                              <p:pRg st="269" end="285"/>
                                            </p:txEl>
                                          </p:spTgt>
                                        </p:tgtEl>
                                        <p:attrNameLst>
                                          <p:attrName>style.visibility</p:attrName>
                                        </p:attrNameLst>
                                      </p:cBhvr>
                                      <p:to>
                                        <p:strVal val="visible"/>
                                      </p:to>
                                    </p:set>
                                  </p:childTnLst>
                                </p:cTn>
                              </p:par>
                              <p:par>
                                <p:cTn id="22" presetID="1" presetClass="entr" fill="hold" nodeType="withEffect">
                                  <p:stCondLst>
                                    <p:cond delay="0"/>
                                  </p:stCondLst>
                                  <p:childTnLst>
                                    <p:set>
                                      <p:cBhvr>
                                        <p:cTn id="23" dur="1" fill="hold">
                                          <p:stCondLst>
                                            <p:cond delay="0"/>
                                          </p:stCondLst>
                                        </p:cTn>
                                        <p:tgtEl>
                                          <p:spTgt spid="462">
                                            <p:txEl>
                                              <p:pRg st="285" end="317"/>
                                            </p:txEl>
                                          </p:spTgt>
                                        </p:tgtEl>
                                        <p:attrNameLst>
                                          <p:attrName>style.visibility</p:attrName>
                                        </p:attrNameLst>
                                      </p:cBhvr>
                                      <p:to>
                                        <p:strVal val="visible"/>
                                      </p:to>
                                    </p:set>
                                  </p:childTnLst>
                                </p:cTn>
                              </p:par>
                              <p:par>
                                <p:cTn id="24" presetID="1" presetClass="entr" fill="hold" nodeType="withEffect">
                                  <p:stCondLst>
                                    <p:cond delay="0"/>
                                  </p:stCondLst>
                                  <p:childTnLst>
                                    <p:set>
                                      <p:cBhvr>
                                        <p:cTn id="25" dur="1" fill="hold">
                                          <p:stCondLst>
                                            <p:cond delay="0"/>
                                          </p:stCondLst>
                                        </p:cTn>
                                        <p:tgtEl>
                                          <p:spTgt spid="462">
                                            <p:txEl>
                                              <p:pRg st="317" end="325"/>
                                            </p:txEl>
                                          </p:spTgt>
                                        </p:tgtEl>
                                        <p:attrNameLst>
                                          <p:attrName>style.visibility</p:attrName>
                                        </p:attrNameLst>
                                      </p:cBhvr>
                                      <p:to>
                                        <p:strVal val="visible"/>
                                      </p:to>
                                    </p:set>
                                  </p:childTnLst>
                                </p:cTn>
                              </p:par>
                              <p:par>
                                <p:cTn id="26" presetID="1" presetClass="entr" fill="hold" nodeType="withEffect">
                                  <p:stCondLst>
                                    <p:cond delay="0"/>
                                  </p:stCondLst>
                                  <p:childTnLst>
                                    <p:set>
                                      <p:cBhvr>
                                        <p:cTn id="27" dur="1" fill="hold">
                                          <p:stCondLst>
                                            <p:cond delay="0"/>
                                          </p:stCondLst>
                                        </p:cTn>
                                        <p:tgtEl>
                                          <p:spTgt spid="462">
                                            <p:txEl>
                                              <p:pRg st="325" end="352"/>
                                            </p:txEl>
                                          </p:spTgt>
                                        </p:tgtEl>
                                        <p:attrNameLst>
                                          <p:attrName>style.visibility</p:attrName>
                                        </p:attrNameLst>
                                      </p:cBhvr>
                                      <p:to>
                                        <p:strVal val="visible"/>
                                      </p:to>
                                    </p:set>
                                  </p:childTnLst>
                                </p:cTn>
                              </p:par>
                              <p:par>
                                <p:cTn id="28" presetID="1" presetClass="entr" fill="hold" nodeType="withEffect">
                                  <p:stCondLst>
                                    <p:cond delay="0"/>
                                  </p:stCondLst>
                                  <p:childTnLst>
                                    <p:set>
                                      <p:cBhvr>
                                        <p:cTn id="29" dur="1" fill="hold">
                                          <p:stCondLst>
                                            <p:cond delay="0"/>
                                          </p:stCondLst>
                                        </p:cTn>
                                        <p:tgtEl>
                                          <p:spTgt spid="462">
                                            <p:txEl>
                                              <p:pRg st="352" end="386"/>
                                            </p:txEl>
                                          </p:spTgt>
                                        </p:tgtEl>
                                        <p:attrNameLst>
                                          <p:attrName>style.visibility</p:attrName>
                                        </p:attrNameLst>
                                      </p:cBhvr>
                                      <p:to>
                                        <p:strVal val="visible"/>
                                      </p:to>
                                    </p:set>
                                  </p:childTnLst>
                                </p:cTn>
                              </p:par>
                              <p:par>
                                <p:cTn id="30" presetID="1" presetClass="entr" fill="hold" nodeType="withEffect">
                                  <p:stCondLst>
                                    <p:cond delay="0"/>
                                  </p:stCondLst>
                                  <p:childTnLst>
                                    <p:set>
                                      <p:cBhvr>
                                        <p:cTn id="31" dur="1" fill="hold">
                                          <p:stCondLst>
                                            <p:cond delay="0"/>
                                          </p:stCondLst>
                                        </p:cTn>
                                        <p:tgtEl>
                                          <p:spTgt spid="462">
                                            <p:txEl>
                                              <p:pRg st="386" end="4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TextShape 1"/>
          <p:cNvSpPr txBox="1"/>
          <p:nvPr/>
        </p:nvSpPr>
        <p:spPr>
          <a:xfrm>
            <a:off x="454320" y="1743120"/>
            <a:ext cx="10515240" cy="4350960"/>
          </a:xfrm>
          <a:prstGeom prst="rect">
            <a:avLst/>
          </a:prstGeom>
          <a:noFill/>
          <a:ln>
            <a:noFill/>
          </a:ln>
        </p:spPr>
        <p:txBody>
          <a:bodyPr>
            <a:normAutofit/>
          </a:bodyPr>
          <a:lstStyle/>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Base para o Bitcoin protocolo é  um sistema </a:t>
            </a:r>
            <a:r>
              <a:rPr lang="pt-BR" sz="2800" b="0" strike="noStrike" spc="-1" dirty="0" err="1">
                <a:solidFill>
                  <a:srgbClr val="000000"/>
                </a:solidFill>
              </a:rPr>
              <a:t>peer-to-peer</a:t>
            </a:r>
            <a:r>
              <a:rPr lang="pt-BR" sz="2800" b="0" strike="noStrike" spc="-1" dirty="0">
                <a:solidFill>
                  <a:srgbClr val="000000"/>
                </a:solidFill>
              </a:rPr>
              <a:t>                                                    o que significa que não há necessidade de uma terceira parte. </a:t>
            </a: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Ainda, em teoria, a rede bitcoin não é controlada por uma autoridade central (sistema monetário totalmente </a:t>
            </a:r>
            <a:r>
              <a:rPr lang="pt-BR" sz="2800" b="0" strike="noStrike" spc="-1" dirty="0" err="1">
                <a:solidFill>
                  <a:srgbClr val="000000"/>
                </a:solidFill>
              </a:rPr>
              <a:t>descentralizdo</a:t>
            </a:r>
            <a:r>
              <a:rPr lang="pt-BR" sz="2800" b="0" strike="noStrike" spc="-1" dirty="0">
                <a:solidFill>
                  <a:srgbClr val="000000"/>
                </a:solidFill>
              </a:rPr>
              <a:t>).</a:t>
            </a: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Bitcoins são criados e mantidos em uma comunidade de pessoas a qual qualquer um pode se unir.</a:t>
            </a: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Em teoria, não há autoridade (instituição financeira) q qual pode pensar uma política monetária de forma a valorizar ou desvalorizar a moeda bitcoin. </a:t>
            </a:r>
          </a:p>
          <a:p>
            <a:pPr algn="just">
              <a:lnSpc>
                <a:spcPct val="90000"/>
              </a:lnSpc>
              <a:spcBef>
                <a:spcPts val="1001"/>
              </a:spcBef>
            </a:pPr>
            <a:endParaRPr lang="pt-BR" sz="2800" b="0" strike="noStrike" spc="-1" dirty="0">
              <a:solidFill>
                <a:srgbClr val="000000"/>
              </a:solidFill>
            </a:endParaRPr>
          </a:p>
        </p:txBody>
      </p:sp>
      <p:sp>
        <p:nvSpPr>
          <p:cNvPr id="466" name="TextShape 2"/>
          <p:cNvSpPr txBox="1"/>
          <p:nvPr/>
        </p:nvSpPr>
        <p:spPr>
          <a:xfrm>
            <a:off x="8610480" y="6356520"/>
            <a:ext cx="2742840" cy="364680"/>
          </a:xfrm>
          <a:prstGeom prst="rect">
            <a:avLst/>
          </a:prstGeom>
          <a:noFill/>
          <a:ln>
            <a:noFill/>
          </a:ln>
        </p:spPr>
        <p:txBody>
          <a:bodyPr anchor="ctr"/>
          <a:lstStyle/>
          <a:p>
            <a:pPr algn="r">
              <a:lnSpc>
                <a:spcPct val="100000"/>
              </a:lnSpc>
            </a:pPr>
            <a:fld id="{787A739F-4824-4FB1-97A7-035A2F94F84D}" type="slidenum">
              <a:rPr lang="pt-BR" sz="1200" b="0" strike="noStrike" spc="-1">
                <a:solidFill>
                  <a:srgbClr val="8B8B8B"/>
                </a:solidFill>
                <a:latin typeface="Calibri"/>
              </a:rPr>
              <a:t>18</a:t>
            </a:fld>
            <a:endParaRPr lang="pt-BR" sz="1200" b="0" strike="noStrike" spc="-1">
              <a:latin typeface="Times New Roman"/>
            </a:endParaRPr>
          </a:p>
        </p:txBody>
      </p:sp>
      <p:sp>
        <p:nvSpPr>
          <p:cNvPr id="467" name="TextShape 3"/>
          <p:cNvSpPr txBox="1"/>
          <p:nvPr/>
        </p:nvSpPr>
        <p:spPr>
          <a:xfrm>
            <a:off x="598920" y="504360"/>
            <a:ext cx="9154080" cy="738360"/>
          </a:xfrm>
          <a:prstGeom prst="rect">
            <a:avLst/>
          </a:prstGeom>
          <a:noFill/>
          <a:ln>
            <a:noFill/>
          </a:ln>
        </p:spPr>
        <p:txBody>
          <a:bodyPr anchor="ctr"/>
          <a:lstStyle>
            <a:defPPr>
              <a:defRPr lang="pt-BR"/>
            </a:defPPr>
            <a:lvl1pPr>
              <a:lnSpc>
                <a:spcPct val="90000"/>
              </a:lnSpc>
              <a:defRPr sz="4400" b="0" strike="noStrike" spc="-1">
                <a:solidFill>
                  <a:srgbClr val="000000"/>
                </a:solidFill>
              </a:defRPr>
            </a:lvl1pPr>
          </a:lstStyle>
          <a:p>
            <a:r>
              <a:rPr lang="pt-BR" dirty="0"/>
              <a:t>Descentralizada</a:t>
            </a: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additive="repl">
                                        <p:cTn id="7" dur="750"/>
                                        <p:tgtEl>
                                          <p:spTgt spid="4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465">
                                            <p:txEl>
                                              <p:pRg st="0" end="171"/>
                                            </p:txEl>
                                          </p:spTgt>
                                        </p:tgtEl>
                                        <p:attrNameLst>
                                          <p:attrName>style.visibility</p:attrName>
                                        </p:attrNameLst>
                                      </p:cBhvr>
                                      <p:to>
                                        <p:strVal val="visible"/>
                                      </p:to>
                                    </p:set>
                                  </p:childTnLst>
                                </p:cTn>
                              </p:par>
                              <p:par>
                                <p:cTn id="12" presetID="1" presetClass="entr" fill="hold" nodeType="withEffect">
                                  <p:stCondLst>
                                    <p:cond delay="0"/>
                                  </p:stCondLst>
                                  <p:childTnLst>
                                    <p:set>
                                      <p:cBhvr>
                                        <p:cTn id="13" dur="1" fill="hold">
                                          <p:stCondLst>
                                            <p:cond delay="0"/>
                                          </p:stCondLst>
                                        </p:cTn>
                                        <p:tgtEl>
                                          <p:spTgt spid="465">
                                            <p:txEl>
                                              <p:pRg st="171" end="29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fill="hold" nodeType="clickEffect">
                                  <p:stCondLst>
                                    <p:cond delay="0"/>
                                  </p:stCondLst>
                                  <p:childTnLst>
                                    <p:set>
                                      <p:cBhvr>
                                        <p:cTn id="17" dur="1" fill="hold">
                                          <p:stCondLst>
                                            <p:cond delay="0"/>
                                          </p:stCondLst>
                                        </p:cTn>
                                        <p:tgtEl>
                                          <p:spTgt spid="465">
                                            <p:txEl>
                                              <p:pRg st="295" end="389"/>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fill="hold" nodeType="clickEffect">
                                  <p:stCondLst>
                                    <p:cond delay="0"/>
                                  </p:stCondLst>
                                  <p:childTnLst>
                                    <p:set>
                                      <p:cBhvr>
                                        <p:cTn id="21" dur="1" fill="hold">
                                          <p:stCondLst>
                                            <p:cond delay="0"/>
                                          </p:stCondLst>
                                        </p:cTn>
                                        <p:tgtEl>
                                          <p:spTgt spid="465">
                                            <p:txEl>
                                              <p:pRg st="389" end="54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TextShape 1"/>
          <p:cNvSpPr txBox="1"/>
          <p:nvPr/>
        </p:nvSpPr>
        <p:spPr>
          <a:xfrm>
            <a:off x="838080" y="1825560"/>
            <a:ext cx="10515240" cy="4350960"/>
          </a:xfrm>
          <a:prstGeom prst="rect">
            <a:avLst/>
          </a:prstGeom>
          <a:noFill/>
          <a:ln>
            <a:noFill/>
          </a:ln>
        </p:spPr>
        <p:txBody>
          <a:bodyPr>
            <a:normAutofit/>
          </a:bodyPr>
          <a:lstStyle/>
          <a:p>
            <a:pPr marL="228600" indent="-228240" algn="just">
              <a:lnSpc>
                <a:spcPct val="90000"/>
              </a:lnSpc>
              <a:spcBef>
                <a:spcPts val="1001"/>
              </a:spcBef>
              <a:buClr>
                <a:srgbClr val="000000"/>
              </a:buClr>
              <a:buFont typeface="Arial"/>
              <a:buChar char="•"/>
            </a:pPr>
            <a:r>
              <a:rPr lang="pt-BR" sz="2400" b="0" strike="noStrike" spc="-1" dirty="0">
                <a:solidFill>
                  <a:srgbClr val="000000"/>
                </a:solidFill>
              </a:rPr>
              <a:t>Bitcoins são armazenados em uma carteira (wallet) com </a:t>
            </a:r>
            <a:r>
              <a:rPr lang="pt-BR" sz="2400" b="0" strike="noStrike" spc="-1" dirty="0" err="1">
                <a:solidFill>
                  <a:srgbClr val="000000"/>
                </a:solidFill>
              </a:rPr>
              <a:t>credenciaiss</a:t>
            </a:r>
            <a:r>
              <a:rPr lang="pt-BR" sz="2400" b="0" strike="noStrike" spc="-1" dirty="0">
                <a:solidFill>
                  <a:srgbClr val="000000"/>
                </a:solidFill>
              </a:rPr>
              <a:t> digitais para seus ativos bitcoin que permitem o seu acesso aos mesmos. </a:t>
            </a:r>
          </a:p>
          <a:p>
            <a:pPr marL="228600" indent="-228240" algn="just">
              <a:lnSpc>
                <a:spcPct val="90000"/>
              </a:lnSpc>
              <a:spcBef>
                <a:spcPts val="1001"/>
              </a:spcBef>
              <a:buClr>
                <a:srgbClr val="000000"/>
              </a:buClr>
              <a:buFont typeface="Arial"/>
              <a:buChar char="•"/>
            </a:pPr>
            <a:r>
              <a:rPr lang="pt-BR" sz="2400" b="0" strike="noStrike" spc="-1" dirty="0">
                <a:solidFill>
                  <a:srgbClr val="000000"/>
                </a:solidFill>
              </a:rPr>
              <a:t>A carteira digital usa criptografia de chave pública, na qual 2 chaves, uma pública e uma privada são geradas. A </a:t>
            </a:r>
            <a:r>
              <a:rPr lang="pt-BR" sz="2400" b="1" strike="noStrike" spc="-1" dirty="0">
                <a:solidFill>
                  <a:srgbClr val="000000"/>
                </a:solidFill>
              </a:rPr>
              <a:t>chave pública </a:t>
            </a:r>
            <a:r>
              <a:rPr lang="pt-BR" sz="2400" b="0" strike="noStrike" spc="-1" dirty="0">
                <a:solidFill>
                  <a:srgbClr val="000000"/>
                </a:solidFill>
              </a:rPr>
              <a:t>pode ser como um número de conta e a </a:t>
            </a:r>
            <a:r>
              <a:rPr lang="pt-BR" sz="2400" b="1" strike="noStrike" spc="-1" dirty="0">
                <a:solidFill>
                  <a:srgbClr val="000000"/>
                </a:solidFill>
              </a:rPr>
              <a:t>chave privada</a:t>
            </a:r>
            <a:r>
              <a:rPr lang="pt-BR" sz="2400" b="0" strike="noStrike" spc="-1" dirty="0">
                <a:solidFill>
                  <a:srgbClr val="000000"/>
                </a:solidFill>
              </a:rPr>
              <a:t>, a senha que garante o seu acesso.</a:t>
            </a:r>
          </a:p>
          <a:p>
            <a:pPr marL="228600" indent="-228240" algn="just">
              <a:lnSpc>
                <a:spcPct val="90000"/>
              </a:lnSpc>
              <a:spcBef>
                <a:spcPts val="1001"/>
              </a:spcBef>
              <a:buClr>
                <a:srgbClr val="000000"/>
              </a:buClr>
              <a:buFont typeface="Arial"/>
              <a:buChar char="•"/>
            </a:pPr>
            <a:r>
              <a:rPr lang="pt-BR" sz="2400" b="0" strike="noStrike" spc="-1" dirty="0">
                <a:solidFill>
                  <a:srgbClr val="000000"/>
                </a:solidFill>
              </a:rPr>
              <a:t>A transferência de bitcoin se quando o próximo proprietário fornece a sua chave pública e o proprietário atual usa sua chave privada para publicar um registro no sistema anunciando a mudança de propriedade para a nova chave pública.</a:t>
            </a:r>
          </a:p>
          <a:p>
            <a:pPr marL="228600" indent="-228240" algn="just">
              <a:lnSpc>
                <a:spcPct val="90000"/>
              </a:lnSpc>
              <a:spcBef>
                <a:spcPts val="1001"/>
              </a:spcBef>
              <a:buClr>
                <a:srgbClr val="000000"/>
              </a:buClr>
              <a:buFont typeface="Arial"/>
              <a:buChar char="•"/>
            </a:pPr>
            <a:r>
              <a:rPr lang="pt-BR" sz="2400" b="0" strike="noStrike" spc="-1" dirty="0">
                <a:solidFill>
                  <a:srgbClr val="000000"/>
                </a:solidFill>
              </a:rPr>
              <a:t>O protocolo Bitcoin armazena os detalhes de cada transação que ocorre na rede em uma grande versão de um livro-razão geral (</a:t>
            </a:r>
            <a:r>
              <a:rPr lang="pt-BR" sz="2400" b="0" strike="noStrike" spc="-1" dirty="0" err="1">
                <a:solidFill>
                  <a:srgbClr val="000000"/>
                </a:solidFill>
              </a:rPr>
              <a:t>Block</a:t>
            </a:r>
            <a:r>
              <a:rPr lang="pt-BR" sz="2400" b="0" strike="noStrike" spc="-1" dirty="0">
                <a:solidFill>
                  <a:srgbClr val="000000"/>
                </a:solidFill>
              </a:rPr>
              <a:t> </a:t>
            </a:r>
            <a:r>
              <a:rPr lang="pt-BR" sz="2400" b="0" strike="noStrike" spc="-1" dirty="0" err="1">
                <a:solidFill>
                  <a:srgbClr val="000000"/>
                </a:solidFill>
              </a:rPr>
              <a:t>chain</a:t>
            </a:r>
            <a:r>
              <a:rPr lang="pt-BR" sz="2400" b="0" strike="noStrike" spc="-1" dirty="0">
                <a:solidFill>
                  <a:srgbClr val="000000"/>
                </a:solidFill>
              </a:rPr>
              <a:t>).</a:t>
            </a:r>
          </a:p>
        </p:txBody>
      </p:sp>
      <p:sp>
        <p:nvSpPr>
          <p:cNvPr id="470" name="TextShape 2"/>
          <p:cNvSpPr txBox="1"/>
          <p:nvPr/>
        </p:nvSpPr>
        <p:spPr>
          <a:xfrm>
            <a:off x="8610480" y="6356520"/>
            <a:ext cx="2742840" cy="364680"/>
          </a:xfrm>
          <a:prstGeom prst="rect">
            <a:avLst/>
          </a:prstGeom>
          <a:noFill/>
          <a:ln>
            <a:noFill/>
          </a:ln>
        </p:spPr>
        <p:txBody>
          <a:bodyPr anchor="ctr"/>
          <a:lstStyle/>
          <a:p>
            <a:pPr algn="r">
              <a:lnSpc>
                <a:spcPct val="100000"/>
              </a:lnSpc>
            </a:pPr>
            <a:fld id="{283D0A4D-3FB2-4BA7-A200-1E44CA81DF34}" type="slidenum">
              <a:rPr lang="pt-BR" sz="1200" b="0" strike="noStrike" spc="-1">
                <a:solidFill>
                  <a:srgbClr val="8B8B8B"/>
                </a:solidFill>
                <a:latin typeface="Calibri"/>
              </a:rPr>
              <a:t>19</a:t>
            </a:fld>
            <a:endParaRPr lang="pt-BR" sz="1200" b="0" strike="noStrike" spc="-1">
              <a:latin typeface="Times New Roman"/>
            </a:endParaRPr>
          </a:p>
        </p:txBody>
      </p:sp>
      <p:sp>
        <p:nvSpPr>
          <p:cNvPr id="471" name="CustomShape 3"/>
          <p:cNvSpPr/>
          <p:nvPr/>
        </p:nvSpPr>
        <p:spPr>
          <a:xfrm>
            <a:off x="838080" y="282600"/>
            <a:ext cx="9699840" cy="738360"/>
          </a:xfrm>
          <a:prstGeom prst="rect">
            <a:avLst/>
          </a:prstGeom>
          <a:noFill/>
          <a:ln>
            <a:noFill/>
          </a:ln>
        </p:spPr>
        <p:txBody>
          <a:bodyPr anchor="ctr"/>
          <a:lstStyle/>
          <a:p>
            <a:pPr>
              <a:lnSpc>
                <a:spcPct val="90000"/>
              </a:lnSpc>
            </a:pPr>
            <a:r>
              <a:rPr lang="pt-BR" sz="4400" spc="-1" dirty="0">
                <a:solidFill>
                  <a:srgbClr val="000000"/>
                </a:solidFill>
              </a:rPr>
              <a:t>Anônimo e Transparente</a:t>
            </a: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additive="repl">
                                        <p:cTn id="7" dur="750"/>
                                        <p:tgtEl>
                                          <p:spTgt spid="4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469">
                                            <p:txEl>
                                              <p:pRg st="0" end="14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fill="hold" nodeType="clickEffect">
                                  <p:stCondLst>
                                    <p:cond delay="0"/>
                                  </p:stCondLst>
                                  <p:childTnLst>
                                    <p:set>
                                      <p:cBhvr>
                                        <p:cTn id="15" dur="1" fill="hold">
                                          <p:stCondLst>
                                            <p:cond delay="0"/>
                                          </p:stCondLst>
                                        </p:cTn>
                                        <p:tgtEl>
                                          <p:spTgt spid="469">
                                            <p:txEl>
                                              <p:pRg st="140" end="353"/>
                                            </p:txEl>
                                          </p:spTgt>
                                        </p:tgtEl>
                                        <p:attrNameLst>
                                          <p:attrName>style.visibility</p:attrName>
                                        </p:attrNameLst>
                                      </p:cBhvr>
                                      <p:to>
                                        <p:strVal val="visible"/>
                                      </p:to>
                                    </p:set>
                                  </p:childTnLst>
                                </p:cTn>
                              </p:par>
                              <p:par>
                                <p:cTn id="16" presetID="1" presetClass="entr" fill="hold" nodeType="withEffect">
                                  <p:stCondLst>
                                    <p:cond delay="0"/>
                                  </p:stCondLst>
                                  <p:childTnLst>
                                    <p:set>
                                      <p:cBhvr>
                                        <p:cTn id="17" dur="1" fill="hold">
                                          <p:stCondLst>
                                            <p:cond delay="0"/>
                                          </p:stCondLst>
                                        </p:cTn>
                                        <p:tgtEl>
                                          <p:spTgt spid="469">
                                            <p:txEl>
                                              <p:pRg st="353" end="58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fill="hold" nodeType="clickEffect">
                                  <p:stCondLst>
                                    <p:cond delay="0"/>
                                  </p:stCondLst>
                                  <p:childTnLst>
                                    <p:set>
                                      <p:cBhvr>
                                        <p:cTn id="21" dur="1" fill="hold">
                                          <p:stCondLst>
                                            <p:cond delay="0"/>
                                          </p:stCondLst>
                                        </p:cTn>
                                        <p:tgtEl>
                                          <p:spTgt spid="469">
                                            <p:txEl>
                                              <p:pRg st="586" end="7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extShape 1"/>
          <p:cNvSpPr txBox="1"/>
          <p:nvPr/>
        </p:nvSpPr>
        <p:spPr>
          <a:xfrm>
            <a:off x="831960" y="1709640"/>
            <a:ext cx="10515240" cy="2852280"/>
          </a:xfrm>
          <a:prstGeom prst="rect">
            <a:avLst/>
          </a:prstGeom>
          <a:noFill/>
          <a:ln>
            <a:noFill/>
          </a:ln>
        </p:spPr>
        <p:txBody>
          <a:bodyPr anchor="b"/>
          <a:lstStyle/>
          <a:p>
            <a:pPr>
              <a:lnSpc>
                <a:spcPct val="100000"/>
              </a:lnSpc>
            </a:pPr>
            <a:r>
              <a:rPr lang="pt-BR" sz="6000" b="0" strike="noStrike" spc="-1" dirty="0">
                <a:solidFill>
                  <a:srgbClr val="000000"/>
                </a:solidFill>
                <a:latin typeface="Calibri Light"/>
              </a:rPr>
              <a:t>Sistemas Decentralizados</a:t>
            </a:r>
            <a:endParaRPr lang="pt-BR" sz="6000" b="0" strike="noStrike" spc="-1" dirty="0">
              <a:solidFill>
                <a:srgbClr val="000000"/>
              </a:solidFill>
              <a:latin typeface="Calibri"/>
            </a:endParaRPr>
          </a:p>
        </p:txBody>
      </p:sp>
      <p:sp>
        <p:nvSpPr>
          <p:cNvPr id="457" name="TextShape 2"/>
          <p:cNvSpPr txBox="1"/>
          <p:nvPr/>
        </p:nvSpPr>
        <p:spPr>
          <a:xfrm>
            <a:off x="838380" y="4561920"/>
            <a:ext cx="10515240" cy="1499760"/>
          </a:xfrm>
          <a:prstGeom prst="rect">
            <a:avLst/>
          </a:prstGeom>
          <a:noFill/>
          <a:ln>
            <a:noFill/>
          </a:ln>
        </p:spPr>
        <p:txBody>
          <a:bodyPr/>
          <a:lstStyle/>
          <a:p>
            <a:endParaRPr lang="pt-BR" sz="2800" b="0" strike="noStrike" spc="-1">
              <a:solidFill>
                <a:srgbClr val="000000"/>
              </a:solidFill>
              <a:latin typeface="Calibri"/>
            </a:endParaRPr>
          </a:p>
        </p:txBody>
      </p:sp>
    </p:spTree>
    <p:extLst>
      <p:ext uri="{BB962C8B-B14F-4D97-AF65-F5344CB8AC3E}">
        <p14:creationId xmlns:p14="http://schemas.microsoft.com/office/powerpoint/2010/main" val="2879329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2" name="TextShape 1"/>
          <p:cNvSpPr txBox="1"/>
          <p:nvPr/>
        </p:nvSpPr>
        <p:spPr>
          <a:xfrm>
            <a:off x="838080" y="1825560"/>
            <a:ext cx="10515240" cy="4350960"/>
          </a:xfrm>
          <a:prstGeom prst="rect">
            <a:avLst/>
          </a:prstGeom>
          <a:noFill/>
          <a:ln>
            <a:noFill/>
          </a:ln>
        </p:spPr>
        <p:txBody>
          <a:bodyPr>
            <a:normAutofit/>
          </a:bodyPr>
          <a:lstStyle/>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Bitcoin não taxa por transferências nacionais e internacionais.</a:t>
            </a: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Bitcoin não é a primeira moeda privada, nem a primeira moeda digital, nem a primeira moeda baseada em criptografia, mas é a primeira a confiar em descentralização em rede ponto a ponto para evitar duplo gasto.</a:t>
            </a: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Bitcoin protege contra duplo gasto ao verificar cada transação adicionada ao bloco para assegurar que as entradas da transação não foram previamente já gastas. </a:t>
            </a:r>
          </a:p>
          <a:p>
            <a:pPr algn="just">
              <a:lnSpc>
                <a:spcPct val="90000"/>
              </a:lnSpc>
              <a:spcBef>
                <a:spcPts val="1001"/>
              </a:spcBef>
            </a:pPr>
            <a:endParaRPr lang="pt-BR" sz="2800" b="0" strike="noStrike" spc="-1" dirty="0">
              <a:solidFill>
                <a:srgbClr val="000000"/>
              </a:solidFill>
            </a:endParaRPr>
          </a:p>
          <a:p>
            <a:pPr algn="just">
              <a:lnSpc>
                <a:spcPct val="90000"/>
              </a:lnSpc>
              <a:spcBef>
                <a:spcPts val="1001"/>
              </a:spcBef>
            </a:pPr>
            <a:endParaRPr lang="pt-BR" sz="2800" b="0" strike="noStrike" spc="-1" dirty="0">
              <a:solidFill>
                <a:srgbClr val="000000"/>
              </a:solidFill>
            </a:endParaRPr>
          </a:p>
        </p:txBody>
      </p:sp>
      <p:sp>
        <p:nvSpPr>
          <p:cNvPr id="473" name="TextShape 2"/>
          <p:cNvSpPr txBox="1"/>
          <p:nvPr/>
        </p:nvSpPr>
        <p:spPr>
          <a:xfrm>
            <a:off x="8610480" y="6356520"/>
            <a:ext cx="2742840" cy="364680"/>
          </a:xfrm>
          <a:prstGeom prst="rect">
            <a:avLst/>
          </a:prstGeom>
          <a:noFill/>
          <a:ln>
            <a:noFill/>
          </a:ln>
        </p:spPr>
        <p:txBody>
          <a:bodyPr anchor="ctr"/>
          <a:lstStyle/>
          <a:p>
            <a:pPr algn="r">
              <a:lnSpc>
                <a:spcPct val="100000"/>
              </a:lnSpc>
            </a:pPr>
            <a:fld id="{7F5FFE21-9893-436F-9CB5-25DEC4D066AD}" type="slidenum">
              <a:rPr lang="pt-BR" sz="1200" b="0" strike="noStrike" spc="-1">
                <a:solidFill>
                  <a:srgbClr val="8B8B8B"/>
                </a:solidFill>
                <a:latin typeface="Calibri"/>
              </a:rPr>
              <a:t>20</a:t>
            </a:fld>
            <a:endParaRPr lang="pt-BR" sz="1200" b="0" strike="noStrike" spc="-1">
              <a:latin typeface="Times New Roman"/>
            </a:endParaRPr>
          </a:p>
        </p:txBody>
      </p:sp>
      <p:sp>
        <p:nvSpPr>
          <p:cNvPr id="474" name="CustomShape 3"/>
          <p:cNvSpPr/>
          <p:nvPr/>
        </p:nvSpPr>
        <p:spPr>
          <a:xfrm>
            <a:off x="838080" y="274680"/>
            <a:ext cx="10515240" cy="738360"/>
          </a:xfrm>
          <a:prstGeom prst="rect">
            <a:avLst/>
          </a:prstGeom>
          <a:noFill/>
          <a:ln>
            <a:noFill/>
          </a:ln>
        </p:spPr>
        <p:txBody>
          <a:bodyPr anchor="ctr"/>
          <a:lstStyle/>
          <a:p>
            <a:pPr>
              <a:lnSpc>
                <a:spcPct val="90000"/>
              </a:lnSpc>
            </a:pPr>
            <a:r>
              <a:rPr lang="pt-BR" sz="4000" spc="-1" dirty="0">
                <a:solidFill>
                  <a:srgbClr val="000000"/>
                </a:solidFill>
              </a:rPr>
              <a:t>Taxas negligenciáveis e processo irreversível</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additive="repl">
                                        <p:cTn id="7" dur="750"/>
                                        <p:tgtEl>
                                          <p:spTgt spid="4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472">
                                            <p:txEl>
                                              <p:pRg st="0" end="64"/>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fill="hold" nodeType="clickEffect">
                                  <p:stCondLst>
                                    <p:cond delay="0"/>
                                  </p:stCondLst>
                                  <p:childTnLst>
                                    <p:set>
                                      <p:cBhvr>
                                        <p:cTn id="15" dur="1" fill="hold">
                                          <p:stCondLst>
                                            <p:cond delay="0"/>
                                          </p:stCondLst>
                                        </p:cTn>
                                        <p:tgtEl>
                                          <p:spTgt spid="472">
                                            <p:txEl>
                                              <p:pRg st="64" end="274"/>
                                            </p:txEl>
                                          </p:spTgt>
                                        </p:tgtEl>
                                        <p:attrNameLst>
                                          <p:attrName>style.visibility</p:attrName>
                                        </p:attrNameLst>
                                      </p:cBhvr>
                                      <p:to>
                                        <p:strVal val="visible"/>
                                      </p:to>
                                    </p:set>
                                  </p:childTnLst>
                                </p:cTn>
                              </p:par>
                              <p:par>
                                <p:cTn id="16" presetID="1" presetClass="entr" fill="hold" nodeType="withEffect">
                                  <p:stCondLst>
                                    <p:cond delay="0"/>
                                  </p:stCondLst>
                                  <p:childTnLst>
                                    <p:set>
                                      <p:cBhvr>
                                        <p:cTn id="17" dur="1" fill="hold">
                                          <p:stCondLst>
                                            <p:cond delay="0"/>
                                          </p:stCondLst>
                                        </p:cTn>
                                        <p:tgtEl>
                                          <p:spTgt spid="472">
                                            <p:txEl>
                                              <p:pRg st="274" end="43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xtShape 1"/>
          <p:cNvSpPr txBox="1"/>
          <p:nvPr/>
        </p:nvSpPr>
        <p:spPr>
          <a:xfrm>
            <a:off x="516835" y="165960"/>
            <a:ext cx="11255165" cy="938160"/>
          </a:xfrm>
          <a:prstGeom prst="rect">
            <a:avLst/>
          </a:prstGeom>
          <a:noFill/>
          <a:ln>
            <a:noFill/>
          </a:ln>
        </p:spPr>
        <p:txBody>
          <a:bodyPr anchor="ctr"/>
          <a:lstStyle>
            <a:defPPr>
              <a:defRPr lang="pt-BR"/>
            </a:defPPr>
            <a:lvl1pPr>
              <a:lnSpc>
                <a:spcPct val="90000"/>
              </a:lnSpc>
              <a:defRPr sz="4400" spc="-1">
                <a:solidFill>
                  <a:srgbClr val="000000"/>
                </a:solidFill>
              </a:defRPr>
            </a:lvl1pPr>
          </a:lstStyle>
          <a:p>
            <a:r>
              <a:rPr lang="pt-BR" sz="4000" dirty="0"/>
              <a:t>Como gerar bitcoin – Processo de mineração</a:t>
            </a:r>
          </a:p>
        </p:txBody>
      </p:sp>
      <p:sp>
        <p:nvSpPr>
          <p:cNvPr id="476" name="TextShape 2"/>
          <p:cNvSpPr txBox="1"/>
          <p:nvPr/>
        </p:nvSpPr>
        <p:spPr>
          <a:xfrm>
            <a:off x="8610480" y="6356520"/>
            <a:ext cx="2742840" cy="364680"/>
          </a:xfrm>
          <a:prstGeom prst="rect">
            <a:avLst/>
          </a:prstGeom>
          <a:noFill/>
          <a:ln>
            <a:noFill/>
          </a:ln>
        </p:spPr>
        <p:txBody>
          <a:bodyPr anchor="ctr"/>
          <a:lstStyle/>
          <a:p>
            <a:pPr algn="r">
              <a:lnSpc>
                <a:spcPct val="100000"/>
              </a:lnSpc>
            </a:pPr>
            <a:fld id="{AF8E7D8B-E2D3-4EFB-AA1F-4B11C058004A}" type="slidenum">
              <a:rPr lang="pt-BR" sz="1200" b="0" strike="noStrike" spc="-1">
                <a:solidFill>
                  <a:srgbClr val="8B8B8B"/>
                </a:solidFill>
                <a:latin typeface="Calibri"/>
              </a:rPr>
              <a:t>21</a:t>
            </a:fld>
            <a:endParaRPr lang="pt-BR" sz="1200" b="0" strike="noStrike" spc="-1">
              <a:latin typeface="Times New Roman"/>
            </a:endParaRPr>
          </a:p>
        </p:txBody>
      </p:sp>
      <p:sp>
        <p:nvSpPr>
          <p:cNvPr id="478" name="TextShape 3"/>
          <p:cNvSpPr txBox="1"/>
          <p:nvPr/>
        </p:nvSpPr>
        <p:spPr>
          <a:xfrm>
            <a:off x="419400" y="1587600"/>
            <a:ext cx="11352600" cy="4521240"/>
          </a:xfrm>
          <a:prstGeom prst="rect">
            <a:avLst/>
          </a:prstGeom>
          <a:noFill/>
          <a:ln>
            <a:noFill/>
          </a:ln>
        </p:spPr>
        <p:txBody>
          <a:bodyPr>
            <a:normAutofit/>
          </a:bodyPr>
          <a:lstStyle/>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Mineradores usam um software especial para resolver problemas matemáticos (algoritmo Bitcoin), e ao completar a tarefa eles recebem uma certa quantia de moedas.</a:t>
            </a: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Bitcoins são criados a cada vez que um usuário descobre novo bloco (encontra um valor </a:t>
            </a:r>
            <a:r>
              <a:rPr lang="pt-BR" sz="2800" b="0" i="1" strike="noStrike" spc="-1" dirty="0" err="1">
                <a:solidFill>
                  <a:srgbClr val="000000"/>
                </a:solidFill>
              </a:rPr>
              <a:t>hash</a:t>
            </a:r>
            <a:r>
              <a:rPr lang="pt-BR" sz="2800" b="0" i="1" strike="noStrike" spc="-1" dirty="0">
                <a:solidFill>
                  <a:srgbClr val="000000"/>
                </a:solidFill>
              </a:rPr>
              <a:t> </a:t>
            </a:r>
            <a:r>
              <a:rPr lang="pt-BR" sz="2800" b="0" strike="noStrike" spc="-1" dirty="0">
                <a:solidFill>
                  <a:srgbClr val="000000"/>
                </a:solidFill>
              </a:rPr>
              <a:t>associado ao problema matemático).</a:t>
            </a: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Software criará novas moedas ate que atinja a quantia de 21 milhões de bitcoins (moeda com oferta finita).</a:t>
            </a: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A taxa de criação de blocos é aproximadamente constante (6 per hour) com redução de 50 % a cada 4 anos.</a:t>
            </a: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 em 2110-2140 serão gerados os 21 milhões de BTC.</a:t>
            </a:r>
          </a:p>
          <a:p>
            <a:pPr algn="just">
              <a:lnSpc>
                <a:spcPct val="100000"/>
              </a:lnSpc>
              <a:spcBef>
                <a:spcPts val="1001"/>
              </a:spcBef>
            </a:pPr>
            <a:endParaRPr lang="pt-BR" sz="2800" b="0" strike="noStrike" spc="-1" dirty="0">
              <a:solidFill>
                <a:srgbClr val="000000"/>
              </a:solidFill>
            </a:endParaRPr>
          </a:p>
          <a:p>
            <a:pPr algn="just">
              <a:lnSpc>
                <a:spcPct val="90000"/>
              </a:lnSpc>
              <a:spcBef>
                <a:spcPts val="1001"/>
              </a:spcBef>
            </a:pPr>
            <a:endParaRPr lang="pt-BR" sz="2800" b="0" strike="noStrike" spc="-1" dirty="0">
              <a:solidFill>
                <a:srgbClr val="000000"/>
              </a:solidFill>
            </a:endParaRPr>
          </a:p>
          <a:p>
            <a:pPr algn="just">
              <a:lnSpc>
                <a:spcPct val="90000"/>
              </a:lnSpc>
              <a:spcBef>
                <a:spcPts val="1001"/>
              </a:spcBef>
            </a:pPr>
            <a:endParaRPr lang="pt-BR" sz="2800" b="0" strike="noStrike" spc="-1" dirty="0">
              <a:solidFill>
                <a:srgbClr val="000000"/>
              </a:solidFill>
            </a:endParaRPr>
          </a:p>
          <a:p>
            <a:pPr algn="just">
              <a:lnSpc>
                <a:spcPct val="90000"/>
              </a:lnSpc>
              <a:spcBef>
                <a:spcPts val="1001"/>
              </a:spcBef>
            </a:pPr>
            <a:endParaRPr lang="pt-BR" sz="2800" b="0" strike="noStrike" spc="-1" dirty="0">
              <a:solidFill>
                <a:srgbClr val="000000"/>
              </a:solidFill>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75"/>
                                        </p:tgtEl>
                                        <p:attrNameLst>
                                          <p:attrName>style.visibility</p:attrName>
                                        </p:attrNameLst>
                                      </p:cBhvr>
                                      <p:to>
                                        <p:strVal val="visible"/>
                                      </p:to>
                                    </p:set>
                                    <p:animEffect transition="in" filter="fade">
                                      <p:cBhvr additive="repl">
                                        <p:cTn id="7" dur="750"/>
                                        <p:tgtEl>
                                          <p:spTgt spid="4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478">
                                            <p:txEl>
                                              <p:pRg st="0" end="160"/>
                                            </p:txEl>
                                          </p:spTgt>
                                        </p:tgtEl>
                                        <p:attrNameLst>
                                          <p:attrName>style.visibility</p:attrName>
                                        </p:attrNameLst>
                                      </p:cBhvr>
                                      <p:to>
                                        <p:strVal val="visible"/>
                                      </p:to>
                                    </p:set>
                                  </p:childTnLst>
                                </p:cTn>
                              </p:par>
                              <p:par>
                                <p:cTn id="12" presetID="1" presetClass="entr" fill="hold" nodeType="withEffect">
                                  <p:stCondLst>
                                    <p:cond delay="0"/>
                                  </p:stCondLst>
                                  <p:childTnLst>
                                    <p:set>
                                      <p:cBhvr>
                                        <p:cTn id="13" dur="1" fill="hold">
                                          <p:stCondLst>
                                            <p:cond delay="0"/>
                                          </p:stCondLst>
                                        </p:cTn>
                                        <p:tgtEl>
                                          <p:spTgt spid="478">
                                            <p:txEl>
                                              <p:pRg st="161" end="28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fill="hold" nodeType="clickEffect">
                                  <p:stCondLst>
                                    <p:cond delay="0"/>
                                  </p:stCondLst>
                                  <p:childTnLst>
                                    <p:set>
                                      <p:cBhvr>
                                        <p:cTn id="17" dur="1" fill="hold">
                                          <p:stCondLst>
                                            <p:cond delay="0"/>
                                          </p:stCondLst>
                                        </p:cTn>
                                        <p:tgtEl>
                                          <p:spTgt spid="478">
                                            <p:txEl>
                                              <p:pRg st="286" end="39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fill="hold" nodeType="clickEffect">
                                  <p:stCondLst>
                                    <p:cond delay="0"/>
                                  </p:stCondLst>
                                  <p:childTnLst>
                                    <p:set>
                                      <p:cBhvr>
                                        <p:cTn id="21" dur="1" fill="hold">
                                          <p:stCondLst>
                                            <p:cond delay="0"/>
                                          </p:stCondLst>
                                        </p:cTn>
                                        <p:tgtEl>
                                          <p:spTgt spid="478">
                                            <p:txEl>
                                              <p:pRg st="392" end="494"/>
                                            </p:txEl>
                                          </p:spTgt>
                                        </p:tgtEl>
                                        <p:attrNameLst>
                                          <p:attrName>style.visibility</p:attrName>
                                        </p:attrNameLst>
                                      </p:cBhvr>
                                      <p:to>
                                        <p:strVal val="visible"/>
                                      </p:to>
                                    </p:set>
                                  </p:childTnLst>
                                </p:cTn>
                              </p:par>
                              <p:par>
                                <p:cTn id="22" presetID="1" presetClass="entr" fill="hold" nodeType="withEffect">
                                  <p:stCondLst>
                                    <p:cond delay="0"/>
                                  </p:stCondLst>
                                  <p:childTnLst>
                                    <p:set>
                                      <p:cBhvr>
                                        <p:cTn id="23" dur="1" fill="hold">
                                          <p:stCondLst>
                                            <p:cond delay="0"/>
                                          </p:stCondLst>
                                        </p:cTn>
                                        <p:tgtEl>
                                          <p:spTgt spid="478">
                                            <p:txEl>
                                              <p:pRg st="495" end="54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Shape 1"/>
          <p:cNvSpPr txBox="1"/>
          <p:nvPr/>
        </p:nvSpPr>
        <p:spPr>
          <a:xfrm>
            <a:off x="7762680" y="6356520"/>
            <a:ext cx="3590640" cy="364680"/>
          </a:xfrm>
          <a:prstGeom prst="rect">
            <a:avLst/>
          </a:prstGeom>
          <a:noFill/>
          <a:ln>
            <a:noFill/>
          </a:ln>
        </p:spPr>
        <p:txBody>
          <a:bodyPr anchor="ctr"/>
          <a:lstStyle/>
          <a:p>
            <a:pPr algn="r">
              <a:lnSpc>
                <a:spcPct val="100000"/>
              </a:lnSpc>
            </a:pPr>
            <a:fld id="{F57C1070-9284-459F-A319-D81BC9DD4D8C}" type="slidenum">
              <a:rPr lang="pt-BR" sz="1200" b="0" strike="noStrike" spc="-1">
                <a:solidFill>
                  <a:srgbClr val="8B8B8B"/>
                </a:solidFill>
                <a:latin typeface="Calibri"/>
              </a:rPr>
              <a:t>22</a:t>
            </a:fld>
            <a:endParaRPr lang="pt-BR" sz="1200" b="0" strike="noStrike" spc="-1">
              <a:latin typeface="Times New Roman"/>
            </a:endParaRPr>
          </a:p>
        </p:txBody>
      </p:sp>
      <p:sp>
        <p:nvSpPr>
          <p:cNvPr id="480" name="CustomShape 2"/>
          <p:cNvSpPr/>
          <p:nvPr/>
        </p:nvSpPr>
        <p:spPr>
          <a:xfrm>
            <a:off x="5784840" y="5987160"/>
            <a:ext cx="7804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800" b="0" strike="noStrike" spc="-1">
                <a:solidFill>
                  <a:srgbClr val="000000"/>
                </a:solidFill>
                <a:latin typeface="Times New Roman"/>
              </a:rPr>
              <a:t>Period</a:t>
            </a:r>
            <a:endParaRPr lang="pt-BR" sz="1800" b="0" strike="noStrike" spc="-1">
              <a:latin typeface="Arial"/>
            </a:endParaRPr>
          </a:p>
        </p:txBody>
      </p:sp>
      <p:sp>
        <p:nvSpPr>
          <p:cNvPr id="481" name="CustomShape 3"/>
          <p:cNvSpPr/>
          <p:nvPr/>
        </p:nvSpPr>
        <p:spPr>
          <a:xfrm rot="16200000">
            <a:off x="218880" y="3196080"/>
            <a:ext cx="29959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pt-BR" sz="1800" b="0" strike="noStrike" spc="-1">
                <a:solidFill>
                  <a:srgbClr val="000000"/>
                </a:solidFill>
                <a:latin typeface="Times New Roman"/>
              </a:rPr>
              <a:t>Number of units in circulation </a:t>
            </a:r>
            <a:endParaRPr lang="pt-BR" sz="1800" b="0" strike="noStrike" spc="-1">
              <a:latin typeface="Arial"/>
            </a:endParaRPr>
          </a:p>
        </p:txBody>
      </p:sp>
      <p:sp>
        <p:nvSpPr>
          <p:cNvPr id="482" name="CustomShape 4"/>
          <p:cNvSpPr/>
          <p:nvPr/>
        </p:nvSpPr>
        <p:spPr>
          <a:xfrm>
            <a:off x="7762680" y="6356520"/>
            <a:ext cx="3076560" cy="3668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ctr">
              <a:lnSpc>
                <a:spcPct val="90000"/>
              </a:lnSpc>
              <a:spcBef>
                <a:spcPts val="1001"/>
              </a:spcBef>
            </a:pPr>
            <a:r>
              <a:rPr lang="pt-BR" sz="2000" b="0" strike="noStrike" spc="-1">
                <a:solidFill>
                  <a:srgbClr val="000000"/>
                </a:solidFill>
                <a:latin typeface="Times New Roman"/>
              </a:rPr>
              <a:t>data source: bitcoin.it</a:t>
            </a:r>
            <a:endParaRPr lang="pt-BR" sz="2000" b="0" strike="noStrike" spc="-1">
              <a:latin typeface="Arial"/>
            </a:endParaRPr>
          </a:p>
        </p:txBody>
      </p:sp>
      <p:pic>
        <p:nvPicPr>
          <p:cNvPr id="483" name="Picture 5"/>
          <p:cNvPicPr/>
          <p:nvPr/>
        </p:nvPicPr>
        <p:blipFill>
          <a:blip r:embed="rId2"/>
          <a:stretch/>
        </p:blipFill>
        <p:spPr>
          <a:xfrm>
            <a:off x="2814120" y="1541880"/>
            <a:ext cx="6876720" cy="4171680"/>
          </a:xfrm>
          <a:prstGeom prst="rect">
            <a:avLst/>
          </a:prstGeom>
          <a:ln>
            <a:noFill/>
          </a:ln>
        </p:spPr>
      </p:pic>
      <p:sp>
        <p:nvSpPr>
          <p:cNvPr id="484" name="CustomShape 5"/>
          <p:cNvSpPr/>
          <p:nvPr/>
        </p:nvSpPr>
        <p:spPr>
          <a:xfrm flipV="1">
            <a:off x="4038480" y="2941200"/>
            <a:ext cx="986040" cy="774000"/>
          </a:xfrm>
          <a:custGeom>
            <a:avLst/>
            <a:gdLst/>
            <a:ahLst/>
            <a:cxnLst/>
            <a:rect l="l" t="t" r="r" b="b"/>
            <a:pathLst>
              <a:path w="21600" h="21600">
                <a:moveTo>
                  <a:pt x="0" y="0"/>
                </a:moveTo>
                <a:lnTo>
                  <a:pt x="21600" y="21600"/>
                </a:lnTo>
              </a:path>
            </a:pathLst>
          </a:custGeom>
          <a:noFill/>
          <a:ln w="28440">
            <a:solidFill>
              <a:srgbClr val="FF0000"/>
            </a:solidFill>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TextShape 1"/>
          <p:cNvSpPr txBox="1"/>
          <p:nvPr/>
        </p:nvSpPr>
        <p:spPr>
          <a:xfrm>
            <a:off x="838080" y="160920"/>
            <a:ext cx="10515240" cy="918720"/>
          </a:xfrm>
          <a:prstGeom prst="rect">
            <a:avLst/>
          </a:prstGeom>
          <a:noFill/>
          <a:ln>
            <a:noFill/>
          </a:ln>
        </p:spPr>
        <p:txBody>
          <a:bodyPr anchor="ctr"/>
          <a:lstStyle>
            <a:defPPr>
              <a:defRPr lang="pt-BR"/>
            </a:defPPr>
            <a:lvl1pPr>
              <a:lnSpc>
                <a:spcPct val="90000"/>
              </a:lnSpc>
              <a:defRPr sz="4400" spc="-1">
                <a:solidFill>
                  <a:srgbClr val="000000"/>
                </a:solidFill>
              </a:defRPr>
            </a:lvl1pPr>
          </a:lstStyle>
          <a:p>
            <a:r>
              <a:rPr lang="pt-BR" dirty="0"/>
              <a:t>Como posso obter Bitcoins?</a:t>
            </a:r>
          </a:p>
        </p:txBody>
      </p:sp>
      <p:sp>
        <p:nvSpPr>
          <p:cNvPr id="486" name="TextShape 2"/>
          <p:cNvSpPr txBox="1"/>
          <p:nvPr/>
        </p:nvSpPr>
        <p:spPr>
          <a:xfrm>
            <a:off x="838080" y="1825560"/>
            <a:ext cx="10515240" cy="4350960"/>
          </a:xfrm>
          <a:prstGeom prst="rect">
            <a:avLst/>
          </a:prstGeom>
          <a:noFill/>
          <a:ln>
            <a:noFill/>
          </a:ln>
        </p:spPr>
        <p:txBody>
          <a:bodyPr/>
          <a:lstStyle/>
          <a:p>
            <a:pPr marL="514440" indent="-514080">
              <a:lnSpc>
                <a:spcPct val="100000"/>
              </a:lnSpc>
              <a:spcBef>
                <a:spcPts val="1001"/>
              </a:spcBef>
              <a:buClr>
                <a:srgbClr val="000000"/>
              </a:buClr>
              <a:buFont typeface="Calibri Light"/>
              <a:buAutoNum type="arabicPeriod"/>
            </a:pPr>
            <a:r>
              <a:rPr lang="pt-BR" sz="2400" b="0" strike="noStrike" spc="-1" dirty="0">
                <a:solidFill>
                  <a:srgbClr val="000000"/>
                </a:solidFill>
              </a:rPr>
              <a:t>Mineração (equivalente a emissão de moeda por um Banco Central)</a:t>
            </a:r>
          </a:p>
          <a:p>
            <a:pPr marL="514440" indent="-514080">
              <a:lnSpc>
                <a:spcPct val="100000"/>
              </a:lnSpc>
              <a:spcBef>
                <a:spcPts val="1001"/>
              </a:spcBef>
              <a:buClr>
                <a:srgbClr val="000000"/>
              </a:buClr>
              <a:buFont typeface="Calibri Light"/>
              <a:buAutoNum type="arabicPeriod"/>
            </a:pPr>
            <a:r>
              <a:rPr lang="pt-BR" sz="2400" b="0" strike="noStrike" spc="-1" dirty="0">
                <a:solidFill>
                  <a:srgbClr val="000000"/>
                </a:solidFill>
              </a:rPr>
              <a:t>Aceitando como Meio de Pagamento</a:t>
            </a:r>
          </a:p>
          <a:p>
            <a:pPr>
              <a:lnSpc>
                <a:spcPct val="100000"/>
              </a:lnSpc>
              <a:spcBef>
                <a:spcPts val="1001"/>
              </a:spcBef>
            </a:pPr>
            <a:r>
              <a:rPr lang="pt-BR" sz="1800" b="0" strike="noStrike" spc="-1" dirty="0">
                <a:solidFill>
                  <a:srgbClr val="000000"/>
                </a:solidFill>
              </a:rPr>
              <a:t>               (Time magazine: „</a:t>
            </a:r>
            <a:r>
              <a:rPr lang="pt-BR" sz="1800" b="1" strike="noStrike" spc="-1" dirty="0" err="1">
                <a:solidFill>
                  <a:srgbClr val="000000"/>
                </a:solidFill>
              </a:rPr>
              <a:t>All</a:t>
            </a:r>
            <a:r>
              <a:rPr lang="pt-BR" sz="1800" b="1" strike="noStrike" spc="-1" dirty="0">
                <a:solidFill>
                  <a:srgbClr val="000000"/>
                </a:solidFill>
              </a:rPr>
              <a:t> </a:t>
            </a:r>
            <a:r>
              <a:rPr lang="pt-BR" sz="1800" b="1" strike="noStrike" spc="-1" dirty="0" err="1">
                <a:solidFill>
                  <a:srgbClr val="000000"/>
                </a:solidFill>
              </a:rPr>
              <a:t>transactions</a:t>
            </a:r>
            <a:r>
              <a:rPr lang="pt-BR" sz="1800" b="1" strike="noStrike" spc="-1" dirty="0">
                <a:solidFill>
                  <a:srgbClr val="000000"/>
                </a:solidFill>
              </a:rPr>
              <a:t> </a:t>
            </a:r>
            <a:r>
              <a:rPr lang="pt-BR" sz="1800" b="1" strike="noStrike" spc="-1" dirty="0" err="1">
                <a:solidFill>
                  <a:srgbClr val="000000"/>
                </a:solidFill>
              </a:rPr>
              <a:t>using</a:t>
            </a:r>
            <a:r>
              <a:rPr lang="pt-BR" sz="1800" b="1" strike="noStrike" spc="-1" dirty="0">
                <a:solidFill>
                  <a:srgbClr val="000000"/>
                </a:solidFill>
              </a:rPr>
              <a:t> digital </a:t>
            </a:r>
            <a:r>
              <a:rPr lang="pt-BR" sz="1800" b="1" strike="noStrike" spc="-1" dirty="0" err="1">
                <a:solidFill>
                  <a:srgbClr val="000000"/>
                </a:solidFill>
              </a:rPr>
              <a:t>or</a:t>
            </a:r>
            <a:r>
              <a:rPr lang="pt-BR" sz="1800" b="1" strike="noStrike" spc="-1" dirty="0">
                <a:solidFill>
                  <a:srgbClr val="000000"/>
                </a:solidFill>
              </a:rPr>
              <a:t> </a:t>
            </a:r>
            <a:r>
              <a:rPr lang="pt-BR" sz="1800" b="1" strike="noStrike" spc="-1" dirty="0" err="1">
                <a:solidFill>
                  <a:srgbClr val="000000"/>
                </a:solidFill>
              </a:rPr>
              <a:t>alternative</a:t>
            </a:r>
            <a:r>
              <a:rPr lang="pt-BR" sz="1800" b="1" strike="noStrike" spc="-1" dirty="0">
                <a:solidFill>
                  <a:srgbClr val="000000"/>
                </a:solidFill>
              </a:rPr>
              <a:t> </a:t>
            </a:r>
            <a:r>
              <a:rPr lang="pt-BR" sz="1800" b="1" strike="noStrike" spc="-1" dirty="0" err="1">
                <a:solidFill>
                  <a:srgbClr val="000000"/>
                </a:solidFill>
              </a:rPr>
              <a:t>currencies</a:t>
            </a:r>
            <a:r>
              <a:rPr lang="pt-BR" sz="1800" b="1" strike="noStrike" spc="-1" dirty="0">
                <a:solidFill>
                  <a:srgbClr val="000000"/>
                </a:solidFill>
              </a:rPr>
              <a:t> </a:t>
            </a:r>
            <a:r>
              <a:rPr lang="pt-BR" sz="1800" b="1" strike="noStrike" spc="-1" dirty="0" err="1">
                <a:solidFill>
                  <a:srgbClr val="000000"/>
                </a:solidFill>
              </a:rPr>
              <a:t>had</a:t>
            </a:r>
            <a:r>
              <a:rPr lang="pt-BR" sz="1800" b="1" strike="noStrike" spc="-1" dirty="0">
                <a:solidFill>
                  <a:srgbClr val="000000"/>
                </a:solidFill>
              </a:rPr>
              <a:t> </a:t>
            </a:r>
            <a:r>
              <a:rPr lang="pt-BR" sz="1800" b="1" strike="noStrike" spc="-1" dirty="0" err="1">
                <a:solidFill>
                  <a:srgbClr val="000000"/>
                </a:solidFill>
              </a:rPr>
              <a:t>been</a:t>
            </a:r>
            <a:r>
              <a:rPr lang="pt-BR" sz="1800" b="1" strike="noStrike" spc="-1" dirty="0">
                <a:solidFill>
                  <a:srgbClr val="000000"/>
                </a:solidFill>
              </a:rPr>
              <a:t> </a:t>
            </a:r>
            <a:r>
              <a:rPr lang="pt-BR" sz="1800" b="1" strike="noStrike" spc="-1" dirty="0" err="1">
                <a:solidFill>
                  <a:srgbClr val="000000"/>
                </a:solidFill>
              </a:rPr>
              <a:t>illegal</a:t>
            </a:r>
            <a:r>
              <a:rPr lang="pt-BR" sz="1800" b="1" strike="noStrike" spc="-1" dirty="0">
                <a:solidFill>
                  <a:srgbClr val="000000"/>
                </a:solidFill>
              </a:rPr>
              <a:t> in </a:t>
            </a:r>
            <a:r>
              <a:rPr lang="pt-BR" sz="1800" b="1" strike="noStrike" spc="-1" dirty="0" err="1">
                <a:solidFill>
                  <a:srgbClr val="000000"/>
                </a:solidFill>
              </a:rPr>
              <a:t>California</a:t>
            </a:r>
            <a:r>
              <a:rPr lang="pt-BR" sz="1800" b="1" strike="noStrike" spc="-1" dirty="0">
                <a:solidFill>
                  <a:srgbClr val="000000"/>
                </a:solidFill>
              </a:rPr>
              <a:t> </a:t>
            </a:r>
            <a:r>
              <a:rPr lang="pt-BR" sz="1800" b="1" strike="noStrike" spc="-1" dirty="0" err="1">
                <a:solidFill>
                  <a:srgbClr val="000000"/>
                </a:solidFill>
              </a:rPr>
              <a:t>until</a:t>
            </a:r>
            <a:r>
              <a:rPr lang="pt-BR" sz="1800" b="1" strike="noStrike" spc="-1" dirty="0">
                <a:solidFill>
                  <a:srgbClr val="000000"/>
                </a:solidFill>
              </a:rPr>
              <a:t> 30.06.2014</a:t>
            </a:r>
            <a:r>
              <a:rPr lang="pt-BR" sz="1800" b="0" strike="noStrike" spc="-1" dirty="0">
                <a:solidFill>
                  <a:srgbClr val="000000"/>
                </a:solidFill>
              </a:rPr>
              <a:t>” </a:t>
            </a:r>
            <a:r>
              <a:rPr lang="pt-BR" sz="1800" b="0" u="sng" strike="noStrike" spc="-1" dirty="0">
                <a:solidFill>
                  <a:srgbClr val="0563C1"/>
                </a:solidFill>
                <a:uFillTx/>
                <a:hlinkClick r:id="rId2"/>
              </a:rPr>
              <a:t>http://time.com/2942212/</a:t>
            </a:r>
            <a:r>
              <a:rPr lang="pt-BR" sz="1800" b="0" u="sng" strike="noStrike" spc="-1" dirty="0" err="1">
                <a:solidFill>
                  <a:srgbClr val="0563C1"/>
                </a:solidFill>
                <a:uFillTx/>
                <a:hlinkClick r:id="rId2"/>
              </a:rPr>
              <a:t>california</a:t>
            </a:r>
            <a:r>
              <a:rPr lang="pt-BR" sz="1800" b="0" u="sng" strike="noStrike" spc="-1" dirty="0">
                <a:solidFill>
                  <a:srgbClr val="0563C1"/>
                </a:solidFill>
                <a:uFillTx/>
                <a:hlinkClick r:id="rId2"/>
              </a:rPr>
              <a:t>-bitcoin-legalize/</a:t>
            </a:r>
            <a:r>
              <a:rPr lang="pt-BR" sz="1800" b="0" strike="noStrike" spc="-1" dirty="0">
                <a:solidFill>
                  <a:srgbClr val="000000"/>
                </a:solidFill>
              </a:rPr>
              <a:t>)</a:t>
            </a:r>
          </a:p>
          <a:p>
            <a:pPr marL="457200" indent="-456840">
              <a:lnSpc>
                <a:spcPct val="100000"/>
              </a:lnSpc>
              <a:spcBef>
                <a:spcPts val="1001"/>
              </a:spcBef>
              <a:buClr>
                <a:srgbClr val="000000"/>
              </a:buClr>
              <a:buFont typeface="Calibri Light"/>
              <a:buAutoNum type="arabicPeriod" startAt="3"/>
            </a:pPr>
            <a:r>
              <a:rPr lang="pt-BR" sz="2400" b="0" strike="noStrike" spc="-1" dirty="0">
                <a:solidFill>
                  <a:srgbClr val="000000"/>
                </a:solidFill>
              </a:rPr>
              <a:t>Câmbio de Moedas</a:t>
            </a:r>
          </a:p>
          <a:p>
            <a:pPr marL="457200" indent="-456840">
              <a:lnSpc>
                <a:spcPct val="100000"/>
              </a:lnSpc>
              <a:spcBef>
                <a:spcPts val="1001"/>
              </a:spcBef>
              <a:buClr>
                <a:srgbClr val="000000"/>
              </a:buClr>
              <a:buFont typeface="Calibri Light"/>
              <a:buAutoNum type="arabicPeriod" startAt="3"/>
            </a:pPr>
            <a:r>
              <a:rPr lang="pt-BR" sz="2400" spc="-1" dirty="0">
                <a:solidFill>
                  <a:srgbClr val="000000"/>
                </a:solidFill>
              </a:rPr>
              <a:t>Salário</a:t>
            </a:r>
            <a:endParaRPr lang="pt-BR" sz="2400" b="0" strike="noStrike" spc="-1" dirty="0">
              <a:solidFill>
                <a:srgbClr val="000000"/>
              </a:solidFill>
            </a:endParaRPr>
          </a:p>
          <a:p>
            <a:pPr marL="457200" indent="-456840">
              <a:lnSpc>
                <a:spcPct val="100000"/>
              </a:lnSpc>
              <a:spcBef>
                <a:spcPts val="1001"/>
              </a:spcBef>
              <a:buClr>
                <a:srgbClr val="000000"/>
              </a:buClr>
              <a:buFont typeface="Calibri Light"/>
              <a:buAutoNum type="arabicPeriod" startAt="3"/>
            </a:pPr>
            <a:r>
              <a:rPr lang="pt-BR" sz="2400" b="0" strike="noStrike" spc="-1" dirty="0">
                <a:solidFill>
                  <a:srgbClr val="000000"/>
                </a:solidFill>
              </a:rPr>
              <a:t>Juros de Investimento</a:t>
            </a:r>
          </a:p>
          <a:p>
            <a:pPr marL="457200" indent="-456840">
              <a:lnSpc>
                <a:spcPct val="100000"/>
              </a:lnSpc>
              <a:spcBef>
                <a:spcPts val="1001"/>
              </a:spcBef>
              <a:buClr>
                <a:srgbClr val="000000"/>
              </a:buClr>
              <a:buFont typeface="Calibri Light"/>
              <a:buAutoNum type="arabicPeriod" startAt="3"/>
            </a:pPr>
            <a:r>
              <a:rPr lang="pt-BR" sz="2400" b="0" strike="noStrike" spc="-1" dirty="0">
                <a:solidFill>
                  <a:srgbClr val="000000"/>
                </a:solidFill>
              </a:rPr>
              <a:t>Várias formas (doação, jogos, gorjetas, completando tarefas em websites...)</a:t>
            </a:r>
          </a:p>
          <a:p>
            <a:pPr>
              <a:lnSpc>
                <a:spcPct val="100000"/>
              </a:lnSpc>
              <a:spcBef>
                <a:spcPts val="1001"/>
              </a:spcBef>
            </a:pPr>
            <a:endParaRPr lang="pt-BR" sz="2400" b="0" strike="noStrike" spc="-1" dirty="0">
              <a:solidFill>
                <a:srgbClr val="000000"/>
              </a:solidFill>
            </a:endParaRPr>
          </a:p>
        </p:txBody>
      </p:sp>
      <p:sp>
        <p:nvSpPr>
          <p:cNvPr id="487" name="TextShape 3"/>
          <p:cNvSpPr txBox="1"/>
          <p:nvPr/>
        </p:nvSpPr>
        <p:spPr>
          <a:xfrm>
            <a:off x="8610480" y="6356520"/>
            <a:ext cx="2742840" cy="364680"/>
          </a:xfrm>
          <a:prstGeom prst="rect">
            <a:avLst/>
          </a:prstGeom>
          <a:noFill/>
          <a:ln>
            <a:noFill/>
          </a:ln>
        </p:spPr>
        <p:txBody>
          <a:bodyPr anchor="ctr"/>
          <a:lstStyle/>
          <a:p>
            <a:pPr algn="r">
              <a:lnSpc>
                <a:spcPct val="100000"/>
              </a:lnSpc>
            </a:pPr>
            <a:fld id="{5557C124-4F7E-49C2-96F4-77C64E2392B1}" type="slidenum">
              <a:rPr lang="pt-BR" sz="1200" b="0" strike="noStrike" spc="-1">
                <a:solidFill>
                  <a:srgbClr val="8B8B8B"/>
                </a:solidFill>
                <a:latin typeface="Calibri"/>
              </a:rPr>
              <a:t>23</a:t>
            </a:fld>
            <a:endParaRPr lang="pt-BR"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fade">
                                      <p:cBhvr additive="repl">
                                        <p:cTn id="7" dur="750"/>
                                        <p:tgtEl>
                                          <p:spTgt spid="48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486">
                                            <p:txEl>
                                              <p:pRg st="0"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TextShape 1"/>
          <p:cNvSpPr txBox="1"/>
          <p:nvPr/>
        </p:nvSpPr>
        <p:spPr>
          <a:xfrm>
            <a:off x="8610480" y="6356520"/>
            <a:ext cx="2742840" cy="364680"/>
          </a:xfrm>
          <a:prstGeom prst="rect">
            <a:avLst/>
          </a:prstGeom>
          <a:noFill/>
          <a:ln>
            <a:noFill/>
          </a:ln>
        </p:spPr>
        <p:txBody>
          <a:bodyPr anchor="ctr"/>
          <a:lstStyle/>
          <a:p>
            <a:pPr algn="r">
              <a:lnSpc>
                <a:spcPct val="100000"/>
              </a:lnSpc>
            </a:pPr>
            <a:fld id="{ADCB3E42-E30A-4DAC-9C2B-5FC6F97A1260}" type="slidenum">
              <a:rPr lang="pt-BR" sz="1200" b="0" strike="noStrike" spc="-1">
                <a:solidFill>
                  <a:srgbClr val="8B8B8B"/>
                </a:solidFill>
                <a:latin typeface="Calibri"/>
              </a:rPr>
              <a:t>24</a:t>
            </a:fld>
            <a:endParaRPr lang="pt-BR" sz="1200" b="0" strike="noStrike" spc="-1">
              <a:latin typeface="Times New Roman"/>
            </a:endParaRPr>
          </a:p>
        </p:txBody>
      </p:sp>
      <p:sp>
        <p:nvSpPr>
          <p:cNvPr id="489" name="CustomShape 2"/>
          <p:cNvSpPr/>
          <p:nvPr/>
        </p:nvSpPr>
        <p:spPr>
          <a:xfrm>
            <a:off x="1912320" y="269640"/>
            <a:ext cx="8979840" cy="918720"/>
          </a:xfrm>
          <a:prstGeom prst="rect">
            <a:avLst/>
          </a:prstGeom>
          <a:noFill/>
          <a:ln>
            <a:noFill/>
          </a:ln>
        </p:spPr>
        <p:txBody>
          <a:bodyPr anchor="ctr"/>
          <a:lstStyle/>
          <a:p>
            <a:pPr>
              <a:lnSpc>
                <a:spcPct val="90000"/>
              </a:lnSpc>
            </a:pPr>
            <a:r>
              <a:rPr lang="pt-BR" sz="3600" spc="-1" dirty="0">
                <a:solidFill>
                  <a:srgbClr val="000000"/>
                </a:solidFill>
              </a:rPr>
              <a:t>Por que o preço dos bitcoins subiu e por que tornou-se a primeira moeda virtual?</a:t>
            </a:r>
          </a:p>
        </p:txBody>
      </p:sp>
      <p:pic>
        <p:nvPicPr>
          <p:cNvPr id="490" name="Picture 6"/>
          <p:cNvPicPr/>
          <p:nvPr/>
        </p:nvPicPr>
        <p:blipFill>
          <a:blip r:embed="rId2"/>
          <a:stretch/>
        </p:blipFill>
        <p:spPr>
          <a:xfrm>
            <a:off x="1771560" y="1335240"/>
            <a:ext cx="8334000" cy="4962240"/>
          </a:xfrm>
          <a:prstGeom prst="rect">
            <a:avLst/>
          </a:prstGeom>
          <a:ln>
            <a:noFill/>
          </a:ln>
        </p:spPr>
      </p:pic>
      <p:sp>
        <p:nvSpPr>
          <p:cNvPr id="491" name="CustomShape 3"/>
          <p:cNvSpPr/>
          <p:nvPr/>
        </p:nvSpPr>
        <p:spPr>
          <a:xfrm>
            <a:off x="5767920" y="6297840"/>
            <a:ext cx="6598080" cy="3668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ctr">
              <a:lnSpc>
                <a:spcPct val="90000"/>
              </a:lnSpc>
              <a:spcBef>
                <a:spcPts val="1001"/>
              </a:spcBef>
            </a:pPr>
            <a:r>
              <a:rPr lang="pt-BR" sz="1050" b="0" strike="noStrike" spc="-1">
                <a:solidFill>
                  <a:srgbClr val="000000"/>
                </a:solidFill>
                <a:latin typeface="Times New Roman"/>
              </a:rPr>
              <a:t>data source: quandl.com and bundesbank.de, own calculations </a:t>
            </a:r>
            <a:endParaRPr lang="pt-BR" sz="1050" b="0" strike="noStrike" spc="-1">
              <a:latin typeface="Arial"/>
            </a:endParaRPr>
          </a:p>
          <a:p>
            <a:pPr algn="ctr">
              <a:lnSpc>
                <a:spcPct val="90000"/>
              </a:lnSpc>
              <a:spcBef>
                <a:spcPts val="1001"/>
              </a:spcBef>
            </a:pPr>
            <a:endParaRPr lang="pt-BR" sz="105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additive="repl">
                                        <p:cTn id="7" dur="750"/>
                                        <p:tgtEl>
                                          <p:spTgt spid="48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249"/>
                                          </p:stCondLst>
                                        </p:cTn>
                                        <p:tgtEl>
                                          <p:spTgt spid="490"/>
                                        </p:tgtEl>
                                        <p:attrNameLst>
                                          <p:attrName>style.visibility</p:attrName>
                                        </p:attrNameLst>
                                      </p:cBhvr>
                                      <p:to>
                                        <p:strVal val="visible"/>
                                      </p:to>
                                    </p:set>
                                  </p:childTnLst>
                                </p:cTn>
                              </p:par>
                              <p:par>
                                <p:cTn id="12" presetID="1" presetClass="entr" fill="hold" nodeType="withEffect">
                                  <p:stCondLst>
                                    <p:cond delay="0"/>
                                  </p:stCondLst>
                                  <p:childTnLst>
                                    <p:set>
                                      <p:cBhvr>
                                        <p:cTn id="13"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TextShape 1"/>
          <p:cNvSpPr txBox="1"/>
          <p:nvPr/>
        </p:nvSpPr>
        <p:spPr>
          <a:xfrm>
            <a:off x="352080" y="1884960"/>
            <a:ext cx="11229840" cy="4350960"/>
          </a:xfrm>
          <a:prstGeom prst="rect">
            <a:avLst/>
          </a:prstGeom>
          <a:noFill/>
          <a:ln>
            <a:noFill/>
          </a:ln>
        </p:spPr>
        <p:txBody>
          <a:bodyPr>
            <a:normAutofit fontScale="85000" lnSpcReduction="20000"/>
          </a:bodyPr>
          <a:lstStyle/>
          <a:p>
            <a:pPr marL="228600" indent="-228240" algn="just">
              <a:lnSpc>
                <a:spcPct val="90000"/>
              </a:lnSpc>
              <a:spcBef>
                <a:spcPts val="1001"/>
              </a:spcBef>
              <a:buClr>
                <a:srgbClr val="000000"/>
              </a:buClr>
              <a:buFont typeface="Arial"/>
              <a:buChar char="•"/>
            </a:pPr>
            <a:r>
              <a:rPr lang="pt-BR" sz="2800" spc="-1" dirty="0">
                <a:solidFill>
                  <a:srgbClr val="000000"/>
                </a:solidFill>
              </a:rPr>
              <a:t>A crise financeira que causou o colapso da economia começou entre 2008-2009.
Ele causou uma transferência de ativos imobiliários e da esfera financeira para o investimento em commodities que são tradicionalmente considerados como estáveis. 
Historicamente, o ouro é a mercadoria mais conhecida desse tipo porque a quantidade deste metal é limitada e, portanto, é uma ótima maneira de proteger seu portfólio em momentos em que o uso da política monetária expansiva é altamente provável.
Neste sentido, Bitcoin é semelhante ao ouro (exceto que não há valor intrínseco) e quando o valor do ouro começou a diminuir devido ao teto de preços que tinha sido atingido e à recuperação parcial do mercado financeiro, o valor de Bitcoin subiu porque foi concebido como um produto financeiro com quantidade finita.</a:t>
            </a:r>
            <a:endParaRPr lang="pt-BR" sz="2800" b="0" strike="noStrike" spc="-1" dirty="0">
              <a:solidFill>
                <a:srgbClr val="000000"/>
              </a:solidFill>
            </a:endParaRPr>
          </a:p>
        </p:txBody>
      </p:sp>
      <p:sp>
        <p:nvSpPr>
          <p:cNvPr id="493" name="TextShape 2"/>
          <p:cNvSpPr txBox="1"/>
          <p:nvPr/>
        </p:nvSpPr>
        <p:spPr>
          <a:xfrm>
            <a:off x="8610480" y="6356520"/>
            <a:ext cx="2742840" cy="364680"/>
          </a:xfrm>
          <a:prstGeom prst="rect">
            <a:avLst/>
          </a:prstGeom>
          <a:noFill/>
          <a:ln>
            <a:noFill/>
          </a:ln>
        </p:spPr>
        <p:txBody>
          <a:bodyPr anchor="ctr"/>
          <a:lstStyle/>
          <a:p>
            <a:pPr algn="r">
              <a:lnSpc>
                <a:spcPct val="100000"/>
              </a:lnSpc>
            </a:pPr>
            <a:fld id="{4DADAC1F-EB4D-45C3-9C2D-D6C32109C226}" type="slidenum">
              <a:rPr lang="pt-BR" sz="1200" b="0" strike="noStrike" spc="-1">
                <a:solidFill>
                  <a:srgbClr val="8B8B8B"/>
                </a:solidFill>
                <a:latin typeface="Calibri"/>
              </a:rPr>
              <a:t>25</a:t>
            </a:fld>
            <a:endParaRPr lang="pt-BR" sz="1200" b="0" strike="noStrike" spc="-1">
              <a:latin typeface="Times New Roman"/>
            </a:endParaRPr>
          </a:p>
        </p:txBody>
      </p:sp>
      <p:sp>
        <p:nvSpPr>
          <p:cNvPr id="494" name="CustomShape 3"/>
          <p:cNvSpPr/>
          <p:nvPr/>
        </p:nvSpPr>
        <p:spPr>
          <a:xfrm>
            <a:off x="352079" y="269640"/>
            <a:ext cx="11460169" cy="918720"/>
          </a:xfrm>
          <a:prstGeom prst="rect">
            <a:avLst/>
          </a:prstGeom>
          <a:noFill/>
          <a:ln>
            <a:noFill/>
          </a:ln>
        </p:spPr>
        <p:txBody>
          <a:bodyPr anchor="ctr"/>
          <a:lstStyle/>
          <a:p>
            <a:pPr>
              <a:lnSpc>
                <a:spcPct val="90000"/>
              </a:lnSpc>
            </a:pPr>
            <a:r>
              <a:rPr lang="pt-BR" sz="3600" spc="-1" dirty="0">
                <a:solidFill>
                  <a:srgbClr val="000000"/>
                </a:solidFill>
              </a:rPr>
              <a:t>Por que o preço dos bitcoins subiu e por que tornou-se a primeira moeda virtual?</a:t>
            </a: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additive="repl">
                                        <p:cTn id="7" dur="750"/>
                                        <p:tgtEl>
                                          <p:spTgt spid="4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492">
                                            <p:txEl>
                                              <p:pRg st="0" end="65"/>
                                            </p:txEl>
                                          </p:spTgt>
                                        </p:tgtEl>
                                        <p:attrNameLst>
                                          <p:attrName>style.visibility</p:attrName>
                                        </p:attrNameLst>
                                      </p:cBhvr>
                                      <p:to>
                                        <p:strVal val="visible"/>
                                      </p:to>
                                    </p:set>
                                  </p:childTnLst>
                                </p:cTn>
                              </p:par>
                              <p:par>
                                <p:cTn id="12" presetID="1" presetClass="entr" fill="hold" nodeType="withEffect">
                                  <p:stCondLst>
                                    <p:cond delay="0"/>
                                  </p:stCondLst>
                                  <p:childTnLst>
                                    <p:set>
                                      <p:cBhvr>
                                        <p:cTn id="13" dur="1" fill="hold">
                                          <p:stCondLst>
                                            <p:cond delay="0"/>
                                          </p:stCondLst>
                                        </p:cTn>
                                        <p:tgtEl>
                                          <p:spTgt spid="492">
                                            <p:txEl>
                                              <p:pRg st="67" end="169"/>
                                            </p:txEl>
                                          </p:spTgt>
                                        </p:tgtEl>
                                        <p:attrNameLst>
                                          <p:attrName>style.visibility</p:attrName>
                                        </p:attrNameLst>
                                      </p:cBhvr>
                                      <p:to>
                                        <p:strVal val="visible"/>
                                      </p:to>
                                    </p:set>
                                  </p:childTnLst>
                                </p:cTn>
                              </p:par>
                              <p:par>
                                <p:cTn id="14" presetID="1" presetClass="entr" fill="hold" nodeType="withEffect">
                                  <p:stCondLst>
                                    <p:cond delay="0"/>
                                  </p:stCondLst>
                                  <p:childTnLst>
                                    <p:set>
                                      <p:cBhvr>
                                        <p:cTn id="15" dur="1" fill="hold">
                                          <p:stCondLst>
                                            <p:cond delay="0"/>
                                          </p:stCondLst>
                                        </p:cTn>
                                        <p:tgtEl>
                                          <p:spTgt spid="492">
                                            <p:txEl>
                                              <p:pRg st="171" end="334"/>
                                            </p:txEl>
                                          </p:spTgt>
                                        </p:tgtEl>
                                        <p:attrNameLst>
                                          <p:attrName>style.visibility</p:attrName>
                                        </p:attrNameLst>
                                      </p:cBhvr>
                                      <p:to>
                                        <p:strVal val="visible"/>
                                      </p:to>
                                    </p:set>
                                  </p:childTnLst>
                                </p:cTn>
                              </p:par>
                              <p:par>
                                <p:cTn id="16" presetID="1" presetClass="entr" fill="hold" nodeType="withEffect">
                                  <p:stCondLst>
                                    <p:cond delay="0"/>
                                  </p:stCondLst>
                                  <p:childTnLst>
                                    <p:set>
                                      <p:cBhvr>
                                        <p:cTn id="17" dur="1" fill="hold">
                                          <p:stCondLst>
                                            <p:cond delay="0"/>
                                          </p:stCondLst>
                                        </p:cTn>
                                        <p:tgtEl>
                                          <p:spTgt spid="492">
                                            <p:txEl>
                                              <p:pRg st="336" end="58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TextShape 1"/>
          <p:cNvSpPr txBox="1"/>
          <p:nvPr/>
        </p:nvSpPr>
        <p:spPr>
          <a:xfrm>
            <a:off x="492120" y="2232360"/>
            <a:ext cx="11215198" cy="4051080"/>
          </a:xfrm>
          <a:prstGeom prst="rect">
            <a:avLst/>
          </a:prstGeom>
          <a:noFill/>
          <a:ln>
            <a:noFill/>
          </a:ln>
        </p:spPr>
        <p:txBody>
          <a:bodyPr>
            <a:normAutofit/>
          </a:bodyPr>
          <a:lstStyle/>
          <a:p>
            <a:pPr marL="514440" indent="-514080">
              <a:lnSpc>
                <a:spcPct val="100000"/>
              </a:lnSpc>
              <a:spcBef>
                <a:spcPts val="1001"/>
              </a:spcBef>
              <a:buClr>
                <a:srgbClr val="000000"/>
              </a:buClr>
              <a:buFont typeface="Calibri Light"/>
              <a:buAutoNum type="arabicPeriod"/>
            </a:pPr>
            <a:r>
              <a:rPr lang="pt-BR" sz="2800" spc="-1" dirty="0">
                <a:solidFill>
                  <a:srgbClr val="000000"/>
                </a:solidFill>
                <a:latin typeface="Calibri"/>
              </a:rPr>
              <a:t>Atividades ilegais, especulações e natureza da moeda
Base teórica para uso de moeda digital
Regulamento e questão fiscal
Status disputável de moeda independente e descentralizada
Problemas de mineração
Ceticismo para a implementação de novos, não regulamentados, mecanismos na esfera financeira.</a:t>
            </a:r>
            <a:endParaRPr lang="pt-BR" sz="2800" b="0" strike="noStrike" spc="-1" dirty="0">
              <a:solidFill>
                <a:srgbClr val="000000"/>
              </a:solidFill>
              <a:latin typeface="Calibri"/>
            </a:endParaRPr>
          </a:p>
        </p:txBody>
      </p:sp>
      <p:sp>
        <p:nvSpPr>
          <p:cNvPr id="496" name="TextShape 2"/>
          <p:cNvSpPr txBox="1"/>
          <p:nvPr/>
        </p:nvSpPr>
        <p:spPr>
          <a:xfrm>
            <a:off x="8610480" y="6356520"/>
            <a:ext cx="2742840" cy="364680"/>
          </a:xfrm>
          <a:prstGeom prst="rect">
            <a:avLst/>
          </a:prstGeom>
          <a:noFill/>
          <a:ln>
            <a:noFill/>
          </a:ln>
        </p:spPr>
        <p:txBody>
          <a:bodyPr anchor="ctr"/>
          <a:lstStyle/>
          <a:p>
            <a:pPr algn="r">
              <a:lnSpc>
                <a:spcPct val="100000"/>
              </a:lnSpc>
            </a:pPr>
            <a:fld id="{3AF17254-F205-4C3B-90DD-2B20083B901D}" type="slidenum">
              <a:rPr lang="pt-BR" sz="1200" b="0" strike="noStrike" spc="-1">
                <a:solidFill>
                  <a:srgbClr val="8B8B8B"/>
                </a:solidFill>
                <a:latin typeface="Calibri"/>
              </a:rPr>
              <a:t>26</a:t>
            </a:fld>
            <a:endParaRPr lang="pt-BR" sz="1200" b="0" strike="noStrike" spc="-1">
              <a:latin typeface="Times New Roman"/>
            </a:endParaRPr>
          </a:p>
        </p:txBody>
      </p:sp>
      <p:sp>
        <p:nvSpPr>
          <p:cNvPr id="497" name="TextShape 3"/>
          <p:cNvSpPr txBox="1"/>
          <p:nvPr/>
        </p:nvSpPr>
        <p:spPr>
          <a:xfrm>
            <a:off x="492120" y="300600"/>
            <a:ext cx="10861200" cy="819360"/>
          </a:xfrm>
          <a:prstGeom prst="rect">
            <a:avLst/>
          </a:prstGeom>
          <a:noFill/>
          <a:ln>
            <a:noFill/>
          </a:ln>
        </p:spPr>
        <p:txBody>
          <a:bodyPr anchor="ctr"/>
          <a:lstStyle>
            <a:defPPr>
              <a:defRPr lang="pt-BR"/>
            </a:defPPr>
            <a:lvl1pPr>
              <a:lnSpc>
                <a:spcPct val="90000"/>
              </a:lnSpc>
              <a:defRPr sz="3600" spc="-1">
                <a:solidFill>
                  <a:srgbClr val="000000"/>
                </a:solidFill>
              </a:defRPr>
            </a:lvl1pPr>
          </a:lstStyle>
          <a:p>
            <a:r>
              <a:rPr lang="pt-BR" dirty="0"/>
              <a:t>Problemas teóricos e técnicos para o uso de Bitcoin
</a:t>
            </a: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additive="repl">
                                        <p:cTn id="7" dur="750"/>
                                        <p:tgtEl>
                                          <p:spTgt spid="49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495">
                                            <p:txEl>
                                              <p:pRg st="0" end="54"/>
                                            </p:txEl>
                                          </p:spTgt>
                                        </p:tgtEl>
                                        <p:attrNameLst>
                                          <p:attrName>style.visibility</p:attrName>
                                        </p:attrNameLst>
                                      </p:cBhvr>
                                      <p:to>
                                        <p:strVal val="visible"/>
                                      </p:to>
                                    </p:set>
                                  </p:childTnLst>
                                </p:cTn>
                              </p:par>
                            </p:childTnLst>
                          </p:cTn>
                        </p:par>
                        <p:par>
                          <p:cTn id="12" fill="hold">
                            <p:stCondLst>
                              <p:cond delay="0"/>
                            </p:stCondLst>
                            <p:childTnLst>
                              <p:par>
                                <p:cTn id="13" presetID="1" presetClass="entr" fill="hold" nodeType="afterEffect">
                                  <p:stCondLst>
                                    <p:cond delay="0"/>
                                  </p:stCondLst>
                                  <p:childTnLst>
                                    <p:set>
                                      <p:cBhvr>
                                        <p:cTn id="14" dur="1" fill="hold">
                                          <p:stCondLst>
                                            <p:cond delay="0"/>
                                          </p:stCondLst>
                                        </p:cTn>
                                        <p:tgtEl>
                                          <p:spTgt spid="495">
                                            <p:txEl>
                                              <p:pRg st="55" end="65"/>
                                            </p:txEl>
                                          </p:spTgt>
                                        </p:tgtEl>
                                        <p:attrNameLst>
                                          <p:attrName>style.visibility</p:attrName>
                                        </p:attrNameLst>
                                      </p:cBhvr>
                                      <p:to>
                                        <p:strVal val="visible"/>
                                      </p:to>
                                    </p:set>
                                  </p:childTnLst>
                                </p:cTn>
                              </p:par>
                            </p:childTnLst>
                          </p:cTn>
                        </p:par>
                        <p:par>
                          <p:cTn id="15" fill="hold">
                            <p:stCondLst>
                              <p:cond delay="0"/>
                            </p:stCondLst>
                            <p:childTnLst>
                              <p:par>
                                <p:cTn id="16" presetID="1" presetClass="entr" fill="hold" nodeType="afterEffect">
                                  <p:stCondLst>
                                    <p:cond delay="0"/>
                                  </p:stCondLst>
                                  <p:childTnLst>
                                    <p:set>
                                      <p:cBhvr>
                                        <p:cTn id="17" dur="1" fill="hold">
                                          <p:stCondLst>
                                            <p:cond delay="0"/>
                                          </p:stCondLst>
                                        </p:cTn>
                                        <p:tgtEl>
                                          <p:spTgt spid="495">
                                            <p:txEl>
                                              <p:pRg st="66" end="160"/>
                                            </p:txEl>
                                          </p:spTgt>
                                        </p:tgtEl>
                                        <p:attrNameLst>
                                          <p:attrName>style.visibility</p:attrName>
                                        </p:attrNameLst>
                                      </p:cBhvr>
                                      <p:to>
                                        <p:strVal val="visible"/>
                                      </p:to>
                                    </p:set>
                                  </p:childTnLst>
                                </p:cTn>
                              </p:par>
                            </p:childTnLst>
                          </p:cTn>
                        </p:par>
                        <p:par>
                          <p:cTn id="18" fill="hold">
                            <p:stCondLst>
                              <p:cond delay="0"/>
                            </p:stCondLst>
                            <p:childTnLst>
                              <p:par>
                                <p:cTn id="19" presetID="1" presetClass="entr" fill="hold" nodeType="afterEffect">
                                  <p:stCondLst>
                                    <p:cond delay="0"/>
                                  </p:stCondLst>
                                  <p:childTnLst>
                                    <p:set>
                                      <p:cBhvr>
                                        <p:cTn id="20" dur="1" fill="hold">
                                          <p:stCondLst>
                                            <p:cond delay="0"/>
                                          </p:stCondLst>
                                        </p:cTn>
                                        <p:tgtEl>
                                          <p:spTgt spid="495">
                                            <p:txEl>
                                              <p:pRg st="161" end="32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TextShape 1"/>
          <p:cNvSpPr txBox="1"/>
          <p:nvPr/>
        </p:nvSpPr>
        <p:spPr>
          <a:xfrm>
            <a:off x="403560" y="365040"/>
            <a:ext cx="11648532" cy="977400"/>
          </a:xfrm>
          <a:prstGeom prst="rect">
            <a:avLst/>
          </a:prstGeom>
          <a:noFill/>
          <a:ln>
            <a:noFill/>
          </a:ln>
        </p:spPr>
        <p:txBody>
          <a:bodyPr anchor="ctr"/>
          <a:lstStyle>
            <a:defPPr>
              <a:defRPr lang="pt-BR"/>
            </a:defPPr>
            <a:lvl1pPr>
              <a:lnSpc>
                <a:spcPct val="90000"/>
              </a:lnSpc>
              <a:defRPr sz="3600" spc="-1">
                <a:solidFill>
                  <a:srgbClr val="000000"/>
                </a:solidFill>
              </a:defRPr>
            </a:lvl1pPr>
          </a:lstStyle>
          <a:p>
            <a:r>
              <a:rPr lang="pt-BR" sz="3200" dirty="0"/>
              <a:t>Atividades ilegais, especulações e natureza da moeda Bitcoin</a:t>
            </a:r>
            <a:br>
              <a:rPr lang="pt-BR" sz="3200" dirty="0"/>
            </a:br>
            <a:r>
              <a:rPr lang="pt-BR" sz="3200" dirty="0"/>
              <a:t>
</a:t>
            </a:r>
          </a:p>
        </p:txBody>
      </p:sp>
      <p:sp>
        <p:nvSpPr>
          <p:cNvPr id="500" name="TextShape 2"/>
          <p:cNvSpPr txBox="1"/>
          <p:nvPr/>
        </p:nvSpPr>
        <p:spPr>
          <a:xfrm>
            <a:off x="403560" y="1754640"/>
            <a:ext cx="10892160" cy="4529160"/>
          </a:xfrm>
          <a:prstGeom prst="rect">
            <a:avLst/>
          </a:prstGeom>
          <a:noFill/>
          <a:ln>
            <a:noFill/>
          </a:ln>
        </p:spPr>
        <p:txBody>
          <a:bodyPr>
            <a:normAutofit/>
          </a:bodyPr>
          <a:lstStyle/>
          <a:p>
            <a:pPr marL="228600" indent="-228240" algn="just">
              <a:lnSpc>
                <a:spcPct val="90000"/>
              </a:lnSpc>
              <a:spcBef>
                <a:spcPts val="1001"/>
              </a:spcBef>
              <a:buClr>
                <a:srgbClr val="000000"/>
              </a:buClr>
              <a:buFont typeface="Arial"/>
              <a:buChar char="•"/>
            </a:pPr>
            <a:r>
              <a:rPr lang="pt-BR" sz="2400" spc="-1" dirty="0">
                <a:solidFill>
                  <a:srgbClr val="000000"/>
                </a:solidFill>
              </a:rPr>
              <a:t>A moeda pode ser anônima e transparente ao mesmo tempo?
Por que alguém lhe daria uma grande quantia para resolver equações matemáticas impraticáveis?
De acordo com a Forbes (2014.), atualmente, mais de 90 por cento das contas Bitcoin estão em um modo </a:t>
            </a:r>
            <a:r>
              <a:rPr lang="pt-BR" sz="2400" spc="-1" dirty="0" err="1">
                <a:solidFill>
                  <a:srgbClr val="000000"/>
                </a:solidFill>
              </a:rPr>
              <a:t>Buy-and-Hold</a:t>
            </a:r>
            <a:r>
              <a:rPr lang="pt-BR" sz="2400" spc="-1" dirty="0">
                <a:solidFill>
                  <a:srgbClr val="000000"/>
                </a:solidFill>
              </a:rPr>
              <a:t>!
"Em algum momento no crescimento de um boom todos os aspectos da propriedade tornam-se irrelevantes, exceto a perspectiva de um aumento precoce no preço. A renda da propriedade, ou o gozo de seu uso, ou mesmo o seu valor de longo prazo é agora acadêmico. " 	J. K. </a:t>
            </a:r>
            <a:r>
              <a:rPr lang="pt-BR" sz="2400" spc="-1" dirty="0" err="1">
                <a:solidFill>
                  <a:srgbClr val="000000"/>
                </a:solidFill>
              </a:rPr>
              <a:t>Galbraith</a:t>
            </a:r>
            <a:r>
              <a:rPr lang="pt-BR" sz="2400" spc="-1" dirty="0">
                <a:solidFill>
                  <a:srgbClr val="000000"/>
                </a:solidFill>
              </a:rPr>
              <a:t> (O Grande crash 1929)</a:t>
            </a:r>
            <a:endParaRPr lang="pt-BR" sz="1800" b="0" strike="noStrike" spc="-1" dirty="0">
              <a:solidFill>
                <a:srgbClr val="000000"/>
              </a:solidFill>
            </a:endParaRPr>
          </a:p>
        </p:txBody>
      </p:sp>
      <p:sp>
        <p:nvSpPr>
          <p:cNvPr id="501" name="TextShape 3"/>
          <p:cNvSpPr txBox="1"/>
          <p:nvPr/>
        </p:nvSpPr>
        <p:spPr>
          <a:xfrm>
            <a:off x="8610480" y="6356520"/>
            <a:ext cx="2742840" cy="364680"/>
          </a:xfrm>
          <a:prstGeom prst="rect">
            <a:avLst/>
          </a:prstGeom>
          <a:noFill/>
          <a:ln>
            <a:noFill/>
          </a:ln>
        </p:spPr>
        <p:txBody>
          <a:bodyPr anchor="ctr"/>
          <a:lstStyle/>
          <a:p>
            <a:pPr algn="r">
              <a:lnSpc>
                <a:spcPct val="100000"/>
              </a:lnSpc>
            </a:pPr>
            <a:fld id="{DB2CD2EF-D6E9-4E1A-9365-190A6C2FC1D7}" type="slidenum">
              <a:rPr lang="pt-BR" sz="1200" b="0" strike="noStrike" spc="-1">
                <a:solidFill>
                  <a:srgbClr val="8B8B8B"/>
                </a:solidFill>
                <a:latin typeface="Calibri"/>
              </a:rPr>
              <a:t>27</a:t>
            </a:fld>
            <a:endParaRPr lang="pt-BR"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fade">
                                      <p:cBhvr additive="repl">
                                        <p:cTn id="7" dur="750"/>
                                        <p:tgtEl>
                                          <p:spTgt spid="49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500">
                                            <p:txEl>
                                              <p:pRg st="0" end="63"/>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fill="hold" nodeType="clickEffect">
                                  <p:stCondLst>
                                    <p:cond delay="0"/>
                                  </p:stCondLst>
                                  <p:childTnLst>
                                    <p:set>
                                      <p:cBhvr>
                                        <p:cTn id="15" dur="1" fill="hold">
                                          <p:stCondLst>
                                            <p:cond delay="0"/>
                                          </p:stCondLst>
                                        </p:cTn>
                                        <p:tgtEl>
                                          <p:spTgt spid="500">
                                            <p:txEl>
                                              <p:pRg st="65" end="98"/>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fill="hold" nodeType="clickEffect">
                                  <p:stCondLst>
                                    <p:cond delay="0"/>
                                  </p:stCondLst>
                                  <p:childTnLst>
                                    <p:set>
                                      <p:cBhvr>
                                        <p:cTn id="19" dur="1" fill="hold">
                                          <p:stCondLst>
                                            <p:cond delay="0"/>
                                          </p:stCondLst>
                                        </p:cTn>
                                        <p:tgtEl>
                                          <p:spTgt spid="500">
                                            <p:txEl>
                                              <p:pRg st="99" end="14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fill="hold" nodeType="clickEffect">
                                  <p:stCondLst>
                                    <p:cond delay="0"/>
                                  </p:stCondLst>
                                  <p:childTnLst>
                                    <p:set>
                                      <p:cBhvr>
                                        <p:cTn id="23" dur="1" fill="hold">
                                          <p:stCondLst>
                                            <p:cond delay="0"/>
                                          </p:stCondLst>
                                        </p:cTn>
                                        <p:tgtEl>
                                          <p:spTgt spid="500">
                                            <p:txEl>
                                              <p:pRg st="144" end="37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FF1E40-702C-4EAE-96B8-E90B9D40B509}"/>
              </a:ext>
            </a:extLst>
          </p:cNvPr>
          <p:cNvSpPr>
            <a:spLocks noGrp="1"/>
          </p:cNvSpPr>
          <p:nvPr>
            <p:ph type="title"/>
          </p:nvPr>
        </p:nvSpPr>
        <p:spPr>
          <a:xfrm>
            <a:off x="415600" y="523185"/>
            <a:ext cx="11360800" cy="1122400"/>
          </a:xfrm>
        </p:spPr>
        <p:txBody>
          <a:bodyPr/>
          <a:lstStyle/>
          <a:p>
            <a:pPr algn="l"/>
            <a:r>
              <a:rPr lang="pt-BR" dirty="0"/>
              <a:t>Posso tornar-me rico com Bitcoin?
</a:t>
            </a:r>
          </a:p>
        </p:txBody>
      </p:sp>
      <p:pic>
        <p:nvPicPr>
          <p:cNvPr id="2050" name="Picture 2" descr="Resultado de imagem para tulipas holanda">
            <a:extLst>
              <a:ext uri="{FF2B5EF4-FFF2-40B4-BE49-F238E27FC236}">
                <a16:creationId xmlns:a16="http://schemas.microsoft.com/office/drawing/2014/main" id="{BACFFD32-4BB6-461D-90F6-4714BAF25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937" y="1645586"/>
            <a:ext cx="4959163" cy="4974516"/>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AB40EF01-8BDD-4268-A652-68002208A40E}"/>
              </a:ext>
            </a:extLst>
          </p:cNvPr>
          <p:cNvSpPr txBox="1">
            <a:spLocks/>
          </p:cNvSpPr>
          <p:nvPr/>
        </p:nvSpPr>
        <p:spPr>
          <a:xfrm>
            <a:off x="6698903" y="4166717"/>
            <a:ext cx="5305259" cy="2453385"/>
          </a:xfrm>
          <a:prstGeom prst="rect">
            <a:avLst/>
          </a:prstGeom>
          <a:noFill/>
          <a:ln>
            <a:noFill/>
          </a:ln>
        </p:spPr>
        <p:txBody>
          <a:bodyPr spcFirstLastPara="1" wrap="square" lIns="121900" tIns="121900" rIns="121900" bIns="1219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pt-BR" dirty="0"/>
              <a:t>Não mais, é tudo sobre tulipas holandesas (~ 1636)...
</a:t>
            </a:r>
          </a:p>
        </p:txBody>
      </p:sp>
    </p:spTree>
    <p:extLst>
      <p:ext uri="{BB962C8B-B14F-4D97-AF65-F5344CB8AC3E}">
        <p14:creationId xmlns:p14="http://schemas.microsoft.com/office/powerpoint/2010/main" val="1967435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TextShape 1"/>
          <p:cNvSpPr txBox="1"/>
          <p:nvPr/>
        </p:nvSpPr>
        <p:spPr>
          <a:xfrm>
            <a:off x="2072160" y="246240"/>
            <a:ext cx="9543960" cy="733680"/>
          </a:xfrm>
          <a:prstGeom prst="rect">
            <a:avLst/>
          </a:prstGeom>
          <a:noFill/>
          <a:ln>
            <a:noFill/>
          </a:ln>
        </p:spPr>
        <p:txBody>
          <a:bodyPr anchor="ctr">
            <a:normAutofit fontScale="85000" lnSpcReduction="10000"/>
          </a:bodyPr>
          <a:lstStyle/>
          <a:p>
            <a:pPr>
              <a:lnSpc>
                <a:spcPct val="90000"/>
              </a:lnSpc>
            </a:pPr>
            <a:r>
              <a:rPr lang="pt-BR" sz="4000" b="0" strike="noStrike" spc="-1">
                <a:solidFill>
                  <a:srgbClr val="000000"/>
                </a:solidFill>
                <a:latin typeface="Times New Roman"/>
              </a:rPr>
              <a:t>USD/Bitcoin Weighted Price  </a:t>
            </a:r>
            <a:r>
              <a:rPr lang="pt-BR" sz="4000" b="1" strike="noStrike" spc="-1">
                <a:solidFill>
                  <a:srgbClr val="FF0000"/>
                </a:solidFill>
                <a:latin typeface="Times New Roman"/>
              </a:rPr>
              <a:t>(Volatility analysis)</a:t>
            </a:r>
            <a:endParaRPr lang="pt-BR" sz="4000" b="0" strike="noStrike" spc="-1">
              <a:solidFill>
                <a:srgbClr val="000000"/>
              </a:solidFill>
              <a:latin typeface="Calibri"/>
            </a:endParaRPr>
          </a:p>
        </p:txBody>
      </p:sp>
      <p:sp>
        <p:nvSpPr>
          <p:cNvPr id="529" name="TextShape 2"/>
          <p:cNvSpPr txBox="1"/>
          <p:nvPr/>
        </p:nvSpPr>
        <p:spPr>
          <a:xfrm>
            <a:off x="8610480" y="6356520"/>
            <a:ext cx="2742840" cy="364680"/>
          </a:xfrm>
          <a:prstGeom prst="rect">
            <a:avLst/>
          </a:prstGeom>
          <a:noFill/>
          <a:ln>
            <a:noFill/>
          </a:ln>
        </p:spPr>
        <p:txBody>
          <a:bodyPr anchor="ctr"/>
          <a:lstStyle/>
          <a:p>
            <a:pPr algn="r">
              <a:lnSpc>
                <a:spcPct val="100000"/>
              </a:lnSpc>
            </a:pPr>
            <a:fld id="{CB9C0EE5-D899-4796-AA08-FD6402DAE5FF}" type="slidenum">
              <a:rPr lang="pt-BR" sz="1200" b="0" strike="noStrike" spc="-1">
                <a:solidFill>
                  <a:srgbClr val="8B8B8B"/>
                </a:solidFill>
                <a:latin typeface="Calibri"/>
              </a:rPr>
              <a:t>29</a:t>
            </a:fld>
            <a:endParaRPr lang="pt-BR" sz="1200" b="0" strike="noStrike" spc="-1">
              <a:latin typeface="Times New Roman"/>
            </a:endParaRPr>
          </a:p>
        </p:txBody>
      </p:sp>
      <p:pic>
        <p:nvPicPr>
          <p:cNvPr id="530" name="Picture 5"/>
          <p:cNvPicPr/>
          <p:nvPr/>
        </p:nvPicPr>
        <p:blipFill>
          <a:blip r:embed="rId2"/>
          <a:stretch/>
        </p:blipFill>
        <p:spPr>
          <a:xfrm>
            <a:off x="233280" y="224640"/>
            <a:ext cx="1390680" cy="776880"/>
          </a:xfrm>
          <a:prstGeom prst="rect">
            <a:avLst/>
          </a:prstGeom>
          <a:ln>
            <a:noFill/>
          </a:ln>
        </p:spPr>
      </p:pic>
      <p:sp>
        <p:nvSpPr>
          <p:cNvPr id="531" name="CustomShape 3"/>
          <p:cNvSpPr/>
          <p:nvPr/>
        </p:nvSpPr>
        <p:spPr>
          <a:xfrm>
            <a:off x="9124560" y="6356520"/>
            <a:ext cx="1714680" cy="3668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ctr">
              <a:lnSpc>
                <a:spcPct val="90000"/>
              </a:lnSpc>
              <a:spcBef>
                <a:spcPts val="1001"/>
              </a:spcBef>
            </a:pPr>
            <a:r>
              <a:rPr lang="pt-BR" sz="1400" b="0" strike="noStrike" spc="-1">
                <a:solidFill>
                  <a:srgbClr val="000000"/>
                </a:solidFill>
                <a:latin typeface="Times New Roman"/>
              </a:rPr>
              <a:t>Source: quandl.com</a:t>
            </a:r>
            <a:endParaRPr lang="pt-BR" sz="1400" b="0" strike="noStrike" spc="-1">
              <a:latin typeface="Arial"/>
            </a:endParaRPr>
          </a:p>
          <a:p>
            <a:pPr algn="ctr">
              <a:lnSpc>
                <a:spcPct val="90000"/>
              </a:lnSpc>
              <a:spcBef>
                <a:spcPts val="1001"/>
              </a:spcBef>
            </a:pPr>
            <a:endParaRPr lang="pt-BR" sz="1400" b="0" strike="noStrike" spc="-1">
              <a:latin typeface="Arial"/>
            </a:endParaRPr>
          </a:p>
        </p:txBody>
      </p:sp>
      <p:pic>
        <p:nvPicPr>
          <p:cNvPr id="532" name="Picture 8"/>
          <p:cNvPicPr/>
          <p:nvPr/>
        </p:nvPicPr>
        <p:blipFill>
          <a:blip r:embed="rId3"/>
          <a:stretch/>
        </p:blipFill>
        <p:spPr>
          <a:xfrm>
            <a:off x="1462680" y="1420200"/>
            <a:ext cx="10153440" cy="4914720"/>
          </a:xfrm>
          <a:prstGeom prst="rect">
            <a:avLst/>
          </a:prstGeom>
          <a:ln>
            <a:noFill/>
          </a:ln>
        </p:spPr>
      </p:pic>
      <p:sp>
        <p:nvSpPr>
          <p:cNvPr id="533" name="CustomShape 4"/>
          <p:cNvSpPr/>
          <p:nvPr/>
        </p:nvSpPr>
        <p:spPr>
          <a:xfrm>
            <a:off x="8153280" y="1751040"/>
            <a:ext cx="1389240" cy="14544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accent1"/>
          </a:lnRef>
          <a:fillRef idx="0">
            <a:schemeClr val="accent1"/>
          </a:fillRef>
          <a:effectRef idx="0">
            <a:schemeClr val="accent1"/>
          </a:effectRef>
          <a:fontRef idx="minor"/>
        </p:style>
      </p:sp>
      <p:sp>
        <p:nvSpPr>
          <p:cNvPr id="534" name="CustomShape 5"/>
          <p:cNvSpPr/>
          <p:nvPr/>
        </p:nvSpPr>
        <p:spPr>
          <a:xfrm>
            <a:off x="6420240" y="1520280"/>
            <a:ext cx="22662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200" b="1" strike="noStrike" spc="-1">
                <a:solidFill>
                  <a:srgbClr val="000000"/>
                </a:solidFill>
                <a:latin typeface="Times New Roman"/>
              </a:rPr>
              <a:t>China restricted Bitcoin exchange for local RMB</a:t>
            </a:r>
            <a:endParaRPr lang="pt-BR" sz="1200" b="0" strike="noStrike" spc="-1">
              <a:latin typeface="Arial"/>
            </a:endParaRPr>
          </a:p>
        </p:txBody>
      </p:sp>
      <p:sp>
        <p:nvSpPr>
          <p:cNvPr id="535" name="CustomShape 6"/>
          <p:cNvSpPr/>
          <p:nvPr/>
        </p:nvSpPr>
        <p:spPr>
          <a:xfrm flipV="1">
            <a:off x="8325360" y="2336040"/>
            <a:ext cx="1402200" cy="8460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accent1"/>
          </a:lnRef>
          <a:fillRef idx="0">
            <a:schemeClr val="accent1"/>
          </a:fillRef>
          <a:effectRef idx="0">
            <a:schemeClr val="accent1"/>
          </a:effectRef>
          <a:fontRef idx="minor"/>
        </p:style>
      </p:sp>
      <p:sp>
        <p:nvSpPr>
          <p:cNvPr id="536" name="CustomShape 7"/>
          <p:cNvSpPr/>
          <p:nvPr/>
        </p:nvSpPr>
        <p:spPr>
          <a:xfrm>
            <a:off x="6660720" y="2312640"/>
            <a:ext cx="178524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200" b="1" strike="noStrike" spc="-1">
                <a:solidFill>
                  <a:srgbClr val="000000"/>
                </a:solidFill>
                <a:latin typeface="Times New Roman"/>
              </a:rPr>
              <a:t>Russia defined Bitcoin as dubios activity</a:t>
            </a:r>
            <a:endParaRPr lang="pt-BR" sz="1200" b="0" strike="noStrike" spc="-1">
              <a:latin typeface="Arial"/>
            </a:endParaRPr>
          </a:p>
        </p:txBody>
      </p:sp>
      <p:sp>
        <p:nvSpPr>
          <p:cNvPr id="537" name="CustomShape 8"/>
          <p:cNvSpPr/>
          <p:nvPr/>
        </p:nvSpPr>
        <p:spPr>
          <a:xfrm flipV="1">
            <a:off x="5963040" y="2066040"/>
            <a:ext cx="4122000" cy="4791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accent1"/>
          </a:lnRef>
          <a:fillRef idx="0">
            <a:schemeClr val="accent1"/>
          </a:fillRef>
          <a:effectRef idx="0">
            <a:schemeClr val="accent1"/>
          </a:effectRef>
          <a:fontRef idx="minor"/>
        </p:style>
      </p:sp>
      <p:sp>
        <p:nvSpPr>
          <p:cNvPr id="538" name="CustomShape 9"/>
          <p:cNvSpPr/>
          <p:nvPr/>
        </p:nvSpPr>
        <p:spPr>
          <a:xfrm>
            <a:off x="3922920" y="2820600"/>
            <a:ext cx="2266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200" b="1" strike="noStrike" spc="-1">
                <a:solidFill>
                  <a:srgbClr val="000000"/>
                </a:solidFill>
                <a:latin typeface="Times New Roman"/>
              </a:rPr>
              <a:t>MtGox filed for bankrupcy (theft of 477 million USD in BTC)</a:t>
            </a:r>
            <a:endParaRPr lang="pt-BR" sz="1200" b="0" strike="noStrike" spc="-1">
              <a:latin typeface="Arial"/>
            </a:endParaRPr>
          </a:p>
        </p:txBody>
      </p:sp>
      <p:sp>
        <p:nvSpPr>
          <p:cNvPr id="539" name="CustomShape 10"/>
          <p:cNvSpPr/>
          <p:nvPr/>
        </p:nvSpPr>
        <p:spPr>
          <a:xfrm flipV="1">
            <a:off x="7909560" y="3736440"/>
            <a:ext cx="1402200" cy="8460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accent1"/>
          </a:lnRef>
          <a:fillRef idx="0">
            <a:schemeClr val="accent1"/>
          </a:fillRef>
          <a:effectRef idx="0">
            <a:schemeClr val="accent1"/>
          </a:effectRef>
          <a:fontRef idx="minor"/>
        </p:style>
      </p:sp>
      <p:sp>
        <p:nvSpPr>
          <p:cNvPr id="540" name="CustomShape 11"/>
          <p:cNvSpPr/>
          <p:nvPr/>
        </p:nvSpPr>
        <p:spPr>
          <a:xfrm>
            <a:off x="6189480" y="3632400"/>
            <a:ext cx="22662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200" b="1" strike="noStrike" spc="-1">
                <a:solidFill>
                  <a:srgbClr val="000000"/>
                </a:solidFill>
                <a:latin typeface="Times New Roman"/>
              </a:rPr>
              <a:t>Soaring caused by wide acceptance of Bitcoin</a:t>
            </a:r>
            <a:endParaRPr lang="pt-BR" sz="12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fade">
                                      <p:cBhvr additive="repl">
                                        <p:cTn id="7" dur="750"/>
                                        <p:tgtEl>
                                          <p:spTgt spid="528"/>
                                        </p:tgtEl>
                                      </p:cBhvr>
                                    </p:animEffect>
                                  </p:childTnLst>
                                </p:cTn>
                              </p:par>
                            </p:childTnLst>
                          </p:cTn>
                        </p:par>
                        <p:par>
                          <p:cTn id="8" fill="hold">
                            <p:stCondLst>
                              <p:cond delay="750"/>
                            </p:stCondLst>
                            <p:childTnLst>
                              <p:par>
                                <p:cTn id="9" presetID="1" presetClass="entr" fill="hold" nodeType="afterEffect">
                                  <p:stCondLst>
                                    <p:cond delay="750"/>
                                  </p:stCondLst>
                                  <p:childTnLst>
                                    <p:set>
                                      <p:cBhvr>
                                        <p:cTn id="10" dur="1" fill="hold">
                                          <p:stCondLst>
                                            <p:cond delay="0"/>
                                          </p:stCondLst>
                                        </p:cTn>
                                        <p:tgtEl>
                                          <p:spTgt spid="532"/>
                                        </p:tgtEl>
                                        <p:attrNameLst>
                                          <p:attrName>style.visibility</p:attrName>
                                        </p:attrNameLst>
                                      </p:cBhvr>
                                      <p:to>
                                        <p:strVal val="visible"/>
                                      </p:to>
                                    </p:set>
                                  </p:childTnLst>
                                </p:cTn>
                              </p:par>
                              <p:par>
                                <p:cTn id="11" presetID="1" presetClass="entr" fill="hold" nodeType="withEffect">
                                  <p:stCondLst>
                                    <p:cond delay="750"/>
                                  </p:stCondLst>
                                  <p:childTnLst>
                                    <p:set>
                                      <p:cBhvr>
                                        <p:cTn id="12" dur="1" fill="hold">
                                          <p:stCondLst>
                                            <p:cond delay="0"/>
                                          </p:stCondLst>
                                        </p:cTn>
                                        <p:tgtEl>
                                          <p:spTgt spid="5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539"/>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5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33"/>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5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53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5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537"/>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dirty="0">
                <a:solidFill>
                  <a:srgbClr val="000000"/>
                </a:solidFill>
              </a:rPr>
              <a:t>Sistemas Descentralizados</a:t>
            </a:r>
          </a:p>
        </p:txBody>
      </p:sp>
      <p:sp>
        <p:nvSpPr>
          <p:cNvPr id="423" name="TextShape 2"/>
          <p:cNvSpPr txBox="1"/>
          <p:nvPr/>
        </p:nvSpPr>
        <p:spPr>
          <a:xfrm>
            <a:off x="838080" y="1825560"/>
            <a:ext cx="3789720" cy="466704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dirty="0">
                <a:solidFill>
                  <a:srgbClr val="000000"/>
                </a:solidFill>
              </a:rPr>
              <a:t>Papeis distribuídos</a:t>
            </a:r>
          </a:p>
          <a:p>
            <a:pPr>
              <a:lnSpc>
                <a:spcPct val="90000"/>
              </a:lnSpc>
              <a:spcBef>
                <a:spcPts val="1001"/>
              </a:spcBef>
            </a:pPr>
            <a:endParaRPr lang="pt-BR" sz="2800" b="0" strike="noStrike" spc="-1" dirty="0">
              <a:solidFill>
                <a:srgbClr val="000000"/>
              </a:solidFill>
            </a:endParaRPr>
          </a:p>
          <a:p>
            <a:pPr marL="228600" indent="-228240">
              <a:lnSpc>
                <a:spcPct val="90000"/>
              </a:lnSpc>
              <a:spcBef>
                <a:spcPts val="1001"/>
              </a:spcBef>
              <a:buClr>
                <a:srgbClr val="000000"/>
              </a:buClr>
              <a:buFont typeface="Arial"/>
              <a:buChar char="•"/>
            </a:pPr>
            <a:r>
              <a:rPr lang="pt-BR" sz="2800" b="0" strike="noStrike" spc="-1" dirty="0">
                <a:solidFill>
                  <a:srgbClr val="000000"/>
                </a:solidFill>
              </a:rPr>
              <a:t>Não há ponto central</a:t>
            </a:r>
          </a:p>
          <a:p>
            <a:pPr>
              <a:lnSpc>
                <a:spcPct val="90000"/>
              </a:lnSpc>
              <a:spcBef>
                <a:spcPts val="1001"/>
              </a:spcBef>
            </a:pPr>
            <a:endParaRPr lang="pt-BR" sz="2800" b="0" strike="noStrike" spc="-1" dirty="0">
              <a:solidFill>
                <a:srgbClr val="000000"/>
              </a:solidFill>
            </a:endParaRPr>
          </a:p>
          <a:p>
            <a:pPr marL="228600" indent="-228240">
              <a:lnSpc>
                <a:spcPct val="90000"/>
              </a:lnSpc>
              <a:spcBef>
                <a:spcPts val="1001"/>
              </a:spcBef>
              <a:buClr>
                <a:srgbClr val="000000"/>
              </a:buClr>
              <a:buFont typeface="Arial"/>
              <a:buChar char="•"/>
            </a:pPr>
            <a:r>
              <a:rPr lang="pt-BR" sz="2800" b="0" strike="noStrike" spc="-1" dirty="0">
                <a:solidFill>
                  <a:srgbClr val="000000"/>
                </a:solidFill>
              </a:rPr>
              <a:t>Parceiros independentes que gerenciam processos conjuntamente</a:t>
            </a:r>
          </a:p>
        </p:txBody>
      </p:sp>
      <p:pic>
        <p:nvPicPr>
          <p:cNvPr id="424" name="Picture 2"/>
          <p:cNvPicPr/>
          <p:nvPr/>
        </p:nvPicPr>
        <p:blipFill>
          <a:blip r:embed="rId2"/>
          <a:stretch/>
        </p:blipFill>
        <p:spPr>
          <a:xfrm>
            <a:off x="4627800" y="1690560"/>
            <a:ext cx="7281360" cy="4801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TextShape 1"/>
          <p:cNvSpPr txBox="1"/>
          <p:nvPr/>
        </p:nvSpPr>
        <p:spPr>
          <a:xfrm>
            <a:off x="137880" y="498600"/>
            <a:ext cx="11091960" cy="740880"/>
          </a:xfrm>
          <a:prstGeom prst="rect">
            <a:avLst/>
          </a:prstGeom>
        </p:spPr>
        <p:txBody>
          <a:bodyPr spcFirstLastPara="1" wrap="square" lIns="91425" tIns="91425" rIns="91425" bIns="91425" anchor="ctr" anchorCtr="0"/>
          <a:lstStyle>
            <a:lvl1pPr lvl="0">
              <a:lnSpc>
                <a:spcPct val="90000"/>
              </a:lnSpc>
              <a:spcBef>
                <a:spcPts val="0"/>
              </a:spcBef>
              <a:spcAft>
                <a:spcPts val="0"/>
              </a:spcAft>
              <a:buSzPts val="3600"/>
              <a:buNone/>
              <a:defRPr sz="4800">
                <a:latin typeface="+mj-lt"/>
                <a:ea typeface="+mj-ea"/>
                <a:cs typeface="+mj-c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t-BR" dirty="0"/>
              <a:t>Dilema da volatilidade 
</a:t>
            </a:r>
          </a:p>
        </p:txBody>
      </p:sp>
      <p:sp>
        <p:nvSpPr>
          <p:cNvPr id="542" name="TextShape 2"/>
          <p:cNvSpPr txBox="1"/>
          <p:nvPr/>
        </p:nvSpPr>
        <p:spPr>
          <a:xfrm>
            <a:off x="137880" y="1373040"/>
            <a:ext cx="1173433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spc="-1" dirty="0">
                <a:solidFill>
                  <a:srgbClr val="000000"/>
                </a:solidFill>
              </a:rPr>
              <a:t>Como alcançar a estabilidade de preços com a oferta fixa inelástica de bitcoins?</a:t>
            </a:r>
            <a:endParaRPr lang="pt-BR" sz="2800" b="0" strike="noStrike" spc="-1" dirty="0">
              <a:solidFill>
                <a:srgbClr val="000000"/>
              </a:solidFill>
            </a:endParaRPr>
          </a:p>
        </p:txBody>
      </p:sp>
      <p:sp>
        <p:nvSpPr>
          <p:cNvPr id="543" name="TextShape 3"/>
          <p:cNvSpPr txBox="1"/>
          <p:nvPr/>
        </p:nvSpPr>
        <p:spPr>
          <a:xfrm>
            <a:off x="8610480" y="6356520"/>
            <a:ext cx="2742840" cy="364680"/>
          </a:xfrm>
          <a:prstGeom prst="rect">
            <a:avLst/>
          </a:prstGeom>
          <a:noFill/>
          <a:ln>
            <a:noFill/>
          </a:ln>
        </p:spPr>
        <p:txBody>
          <a:bodyPr anchor="ctr"/>
          <a:lstStyle/>
          <a:p>
            <a:pPr algn="r">
              <a:lnSpc>
                <a:spcPct val="100000"/>
              </a:lnSpc>
            </a:pPr>
            <a:fld id="{7CDA3FBF-8FDD-43B3-BABB-4A1F4CC085AD}" type="slidenum">
              <a:rPr lang="pt-BR" sz="1200" b="0" strike="noStrike" spc="-1">
                <a:solidFill>
                  <a:srgbClr val="8B8B8B"/>
                </a:solidFill>
                <a:latin typeface="Calibri"/>
              </a:rPr>
              <a:t>30</a:t>
            </a:fld>
            <a:endParaRPr lang="pt-BR" sz="1200" b="0" strike="noStrike" spc="-1">
              <a:latin typeface="Times New Roman"/>
            </a:endParaRPr>
          </a:p>
        </p:txBody>
      </p:sp>
      <p:pic>
        <p:nvPicPr>
          <p:cNvPr id="544" name="Picture 5"/>
          <p:cNvPicPr/>
          <p:nvPr/>
        </p:nvPicPr>
        <p:blipFill>
          <a:blip r:embed="rId2"/>
          <a:stretch/>
        </p:blipFill>
        <p:spPr>
          <a:xfrm>
            <a:off x="1697040" y="2035080"/>
            <a:ext cx="8078040" cy="4054320"/>
          </a:xfrm>
          <a:prstGeom prst="rect">
            <a:avLst/>
          </a:prstGeom>
          <a:ln>
            <a:noFill/>
          </a:ln>
        </p:spPr>
      </p:pic>
      <p:sp>
        <p:nvSpPr>
          <p:cNvPr id="545" name="CustomShape 4"/>
          <p:cNvSpPr/>
          <p:nvPr/>
        </p:nvSpPr>
        <p:spPr>
          <a:xfrm>
            <a:off x="7158600" y="6356520"/>
            <a:ext cx="3680640" cy="366840"/>
          </a:xfrm>
          <a:prstGeom prst="rect">
            <a:avLst/>
          </a:prstGeom>
          <a:noFill/>
          <a:ln>
            <a:noFill/>
          </a:ln>
        </p:spPr>
        <p:style>
          <a:lnRef idx="0">
            <a:scrgbClr r="0" g="0" b="0"/>
          </a:lnRef>
          <a:fillRef idx="0">
            <a:scrgbClr r="0" g="0" b="0"/>
          </a:fillRef>
          <a:effectRef idx="0">
            <a:scrgbClr r="0" g="0" b="0"/>
          </a:effectRef>
          <a:fontRef idx="minor"/>
        </p:style>
        <p:txBody>
          <a:bodyPr>
            <a:normAutofit fontScale="85000" lnSpcReduction="10000"/>
          </a:bodyPr>
          <a:lstStyle/>
          <a:p>
            <a:pPr algn="ctr">
              <a:lnSpc>
                <a:spcPct val="90000"/>
              </a:lnSpc>
              <a:spcBef>
                <a:spcPts val="1001"/>
              </a:spcBef>
            </a:pPr>
            <a:r>
              <a:rPr lang="pt-BR" sz="1400" b="0" strike="noStrike" spc="-1">
                <a:solidFill>
                  <a:srgbClr val="000000"/>
                </a:solidFill>
                <a:latin typeface="Times New Roman"/>
              </a:rPr>
              <a:t>Source: Ametrano, F. M. 2014. „Hayek Money” p. 19</a:t>
            </a:r>
            <a:endParaRPr lang="pt-BR" sz="1400" b="0" strike="noStrike" spc="-1">
              <a:latin typeface="Arial"/>
            </a:endParaRPr>
          </a:p>
          <a:p>
            <a:pPr algn="ctr">
              <a:lnSpc>
                <a:spcPct val="90000"/>
              </a:lnSpc>
              <a:spcBef>
                <a:spcPts val="1001"/>
              </a:spcBef>
            </a:pPr>
            <a:endParaRPr lang="pt-BR" sz="1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41"/>
                                        </p:tgtEl>
                                        <p:attrNameLst>
                                          <p:attrName>style.visibility</p:attrName>
                                        </p:attrNameLst>
                                      </p:cBhvr>
                                      <p:to>
                                        <p:strVal val="visible"/>
                                      </p:to>
                                    </p:set>
                                    <p:animEffect transition="in" filter="fade">
                                      <p:cBhvr additive="repl">
                                        <p:cTn id="7" dur="750"/>
                                        <p:tgtEl>
                                          <p:spTgt spid="541"/>
                                        </p:tgtEl>
                                      </p:cBhvr>
                                    </p:animEffect>
                                  </p:childTnLst>
                                </p:cTn>
                              </p:par>
                              <p:par>
                                <p:cTn id="8" presetID="1" presetClass="entr" fill="hold" nodeType="withEffect">
                                  <p:stCondLst>
                                    <p:cond delay="500"/>
                                  </p:stCondLst>
                                  <p:childTnLst>
                                    <p:set>
                                      <p:cBhvr>
                                        <p:cTn id="9" dur="1" fill="hold">
                                          <p:stCondLst>
                                            <p:cond delay="0"/>
                                          </p:stCondLst>
                                        </p:cTn>
                                        <p:tgtEl>
                                          <p:spTgt spid="542">
                                            <p:txEl>
                                              <p:pRg st="0" end="72"/>
                                            </p:txEl>
                                          </p:spTgt>
                                        </p:tgtEl>
                                        <p:attrNameLst>
                                          <p:attrName>style.visibility</p:attrName>
                                        </p:attrNameLst>
                                      </p:cBhvr>
                                      <p:to>
                                        <p:strVal val="visible"/>
                                      </p:to>
                                    </p:set>
                                  </p:childTnLst>
                                </p:cTn>
                              </p:par>
                              <p:par>
                                <p:cTn id="10" presetID="1" presetClass="entr" fill="hold" nodeType="withEffect">
                                  <p:stCondLst>
                                    <p:cond delay="500"/>
                                  </p:stCondLst>
                                  <p:childTnLst>
                                    <p:set>
                                      <p:cBhvr>
                                        <p:cTn id="11"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extShape 1"/>
          <p:cNvSpPr txBox="1"/>
          <p:nvPr/>
        </p:nvSpPr>
        <p:spPr>
          <a:xfrm>
            <a:off x="492120" y="635040"/>
            <a:ext cx="10861200" cy="697320"/>
          </a:xfrm>
          <a:prstGeom prst="rect">
            <a:avLst/>
          </a:prstGeom>
        </p:spPr>
        <p:txBody>
          <a:bodyPr spcFirstLastPara="1" wrap="square" lIns="91425" tIns="91425" rIns="91425" bIns="91425" anchor="ctr" anchorCtr="0"/>
          <a:lstStyle>
            <a:defPPr>
              <a:defRPr lang="pt-BR"/>
            </a:defPPr>
            <a:lvl1pPr lvl="0">
              <a:lnSpc>
                <a:spcPct val="90000"/>
              </a:lnSpc>
              <a:spcBef>
                <a:spcPts val="0"/>
              </a:spcBef>
              <a:spcAft>
                <a:spcPts val="0"/>
              </a:spcAft>
              <a:buSzPts val="3600"/>
              <a:buNone/>
              <a:defRPr sz="4800">
                <a:latin typeface="+mj-lt"/>
                <a:ea typeface="+mj-ea"/>
                <a:cs typeface="+mj-c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t-BR" dirty="0"/>
              <a:t>Solução de dilema de volatilidade 
</a:t>
            </a:r>
          </a:p>
        </p:txBody>
      </p:sp>
      <p:sp>
        <p:nvSpPr>
          <p:cNvPr id="547" name="TextShape 2"/>
          <p:cNvSpPr txBox="1"/>
          <p:nvPr/>
        </p:nvSpPr>
        <p:spPr>
          <a:xfrm>
            <a:off x="492120" y="1668960"/>
            <a:ext cx="10515240" cy="4350960"/>
          </a:xfrm>
          <a:prstGeom prst="rect">
            <a:avLst/>
          </a:prstGeom>
          <a:noFill/>
          <a:ln>
            <a:noFill/>
          </a:ln>
        </p:spPr>
        <p:txBody>
          <a:bodyPr>
            <a:normAutofit fontScale="92500" lnSpcReduction="20000"/>
          </a:bodyPr>
          <a:lstStyle/>
          <a:p>
            <a:pPr marL="228600" indent="-228240" algn="just">
              <a:lnSpc>
                <a:spcPct val="90000"/>
              </a:lnSpc>
              <a:spcBef>
                <a:spcPts val="1001"/>
              </a:spcBef>
              <a:buClr>
                <a:srgbClr val="000000"/>
              </a:buClr>
              <a:buFont typeface="Arial"/>
              <a:buChar char="•"/>
            </a:pPr>
            <a:r>
              <a:rPr lang="pt-BR" sz="2800" spc="-1" dirty="0">
                <a:solidFill>
                  <a:srgbClr val="000000"/>
                </a:solidFill>
              </a:rPr>
              <a:t>Se a obtenção da estabilidade de preços for a fonte alvo principal de Bitcoin deve ser ajustado (fixo) para o preço das mercadorias.
O incremento da base monetária deve ser distribuído pro-quota para cada carteira digital, sem uma injusta distribuição da riqueza.
É justo e fácil conseguir o equilíbrio, se consideramos somente um bem em um modelo, entretanto, se a política monetária visa a estabilidade do preço de produtos em uma cesta dos bens, é mais complicado!
E se um preço do bem cai e a quantidade de moedas na carteira não é grande o suficiente para ajustar ao preço de queda?
Mas a quantidade final de bitcoins está mudando, o que é contraditório ao conceito principal.</a:t>
            </a:r>
            <a:endParaRPr lang="pt-BR" sz="2800" b="0" strike="noStrike" spc="-1" dirty="0">
              <a:solidFill>
                <a:srgbClr val="000000"/>
              </a:solidFill>
            </a:endParaRPr>
          </a:p>
        </p:txBody>
      </p:sp>
      <p:sp>
        <p:nvSpPr>
          <p:cNvPr id="548" name="TextShape 3"/>
          <p:cNvSpPr txBox="1"/>
          <p:nvPr/>
        </p:nvSpPr>
        <p:spPr>
          <a:xfrm>
            <a:off x="8610480" y="6356520"/>
            <a:ext cx="2742840" cy="364680"/>
          </a:xfrm>
          <a:prstGeom prst="rect">
            <a:avLst/>
          </a:prstGeom>
          <a:noFill/>
          <a:ln>
            <a:noFill/>
          </a:ln>
        </p:spPr>
        <p:txBody>
          <a:bodyPr anchor="ctr"/>
          <a:lstStyle/>
          <a:p>
            <a:pPr algn="r">
              <a:lnSpc>
                <a:spcPct val="100000"/>
              </a:lnSpc>
            </a:pPr>
            <a:fld id="{6C0867CD-86A6-4CC2-A1D6-9A0B9542FF10}" type="slidenum">
              <a:rPr lang="pt-BR" sz="1200" b="0" strike="noStrike" spc="-1">
                <a:solidFill>
                  <a:srgbClr val="8B8B8B"/>
                </a:solidFill>
                <a:latin typeface="Calibri"/>
              </a:rPr>
              <a:t>31</a:t>
            </a:fld>
            <a:endParaRPr lang="pt-BR"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additive="repl">
                                        <p:cTn id="7" dur="750"/>
                                        <p:tgtEl>
                                          <p:spTgt spid="5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547">
                                            <p:txEl>
                                              <p:pRg st="0" end="107"/>
                                            </p:txEl>
                                          </p:spTgt>
                                        </p:tgtEl>
                                        <p:attrNameLst>
                                          <p:attrName>style.visibility</p:attrName>
                                        </p:attrNameLst>
                                      </p:cBhvr>
                                      <p:to>
                                        <p:strVal val="visible"/>
                                      </p:to>
                                    </p:set>
                                  </p:childTnLst>
                                </p:cTn>
                              </p:par>
                              <p:par>
                                <p:cTn id="12" presetID="1" presetClass="entr" fill="hold" nodeType="withEffect">
                                  <p:stCondLst>
                                    <p:cond delay="0"/>
                                  </p:stCondLst>
                                  <p:childTnLst>
                                    <p:set>
                                      <p:cBhvr>
                                        <p:cTn id="13" dur="1" fill="hold">
                                          <p:stCondLst>
                                            <p:cond delay="0"/>
                                          </p:stCondLst>
                                        </p:cTn>
                                        <p:tgtEl>
                                          <p:spTgt spid="547">
                                            <p:txEl>
                                              <p:pRg st="108" end="12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fill="hold" nodeType="clickEffect">
                                  <p:stCondLst>
                                    <p:cond delay="0"/>
                                  </p:stCondLst>
                                  <p:childTnLst>
                                    <p:set>
                                      <p:cBhvr>
                                        <p:cTn id="17" dur="1" fill="hold">
                                          <p:stCondLst>
                                            <p:cond delay="0"/>
                                          </p:stCondLst>
                                        </p:cTn>
                                        <p:tgtEl>
                                          <p:spTgt spid="547">
                                            <p:txEl>
                                              <p:pRg st="125" end="220"/>
                                            </p:txEl>
                                          </p:spTgt>
                                        </p:tgtEl>
                                        <p:attrNameLst>
                                          <p:attrName>style.visibility</p:attrName>
                                        </p:attrNameLst>
                                      </p:cBhvr>
                                      <p:to>
                                        <p:strVal val="visible"/>
                                      </p:to>
                                    </p:set>
                                  </p:childTnLst>
                                </p:cTn>
                              </p:par>
                              <p:par>
                                <p:cTn id="18" presetID="1" presetClass="entr" fill="hold" nodeType="withEffect">
                                  <p:stCondLst>
                                    <p:cond delay="0"/>
                                  </p:stCondLst>
                                  <p:childTnLst>
                                    <p:set>
                                      <p:cBhvr>
                                        <p:cTn id="19" dur="1" fill="hold">
                                          <p:stCondLst>
                                            <p:cond delay="0"/>
                                          </p:stCondLst>
                                        </p:cTn>
                                        <p:tgtEl>
                                          <p:spTgt spid="547">
                                            <p:txEl>
                                              <p:pRg st="221" end="223"/>
                                            </p:txEl>
                                          </p:spTgt>
                                        </p:tgtEl>
                                        <p:attrNameLst>
                                          <p:attrName>style.visibility</p:attrName>
                                        </p:attrNameLst>
                                      </p:cBhvr>
                                      <p:to>
                                        <p:strVal val="visible"/>
                                      </p:to>
                                    </p:set>
                                  </p:childTnLst>
                                </p:cTn>
                              </p:par>
                              <p:par>
                                <p:cTn id="20" presetID="1" presetClass="entr" fill="hold" nodeType="withEffect">
                                  <p:stCondLst>
                                    <p:cond delay="0"/>
                                  </p:stCondLst>
                                  <p:childTnLst>
                                    <p:set>
                                      <p:cBhvr>
                                        <p:cTn id="21" dur="1" fill="hold">
                                          <p:stCondLst>
                                            <p:cond delay="0"/>
                                          </p:stCondLst>
                                        </p:cTn>
                                        <p:tgtEl>
                                          <p:spTgt spid="547">
                                            <p:txEl>
                                              <p:pRg st="224" end="2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TextShape 1"/>
          <p:cNvSpPr txBox="1"/>
          <p:nvPr/>
        </p:nvSpPr>
        <p:spPr>
          <a:xfrm>
            <a:off x="358199" y="535680"/>
            <a:ext cx="11439059" cy="771480"/>
          </a:xfrm>
          <a:prstGeom prst="rect">
            <a:avLst/>
          </a:prstGeom>
        </p:spPr>
        <p:txBody>
          <a:bodyPr spcFirstLastPara="1" wrap="square" lIns="91425" tIns="91425" rIns="91425" bIns="91425" anchor="ctr" anchorCtr="0"/>
          <a:lstStyle>
            <a:defPPr>
              <a:defRPr lang="pt-BR"/>
            </a:defPPr>
            <a:lvl1pPr lvl="0">
              <a:lnSpc>
                <a:spcPct val="90000"/>
              </a:lnSpc>
              <a:spcBef>
                <a:spcPts val="0"/>
              </a:spcBef>
              <a:spcAft>
                <a:spcPts val="0"/>
              </a:spcAft>
              <a:buSzPts val="3600"/>
              <a:buNone/>
              <a:defRPr sz="4800">
                <a:latin typeface="+mj-lt"/>
                <a:ea typeface="+mj-ea"/>
                <a:cs typeface="+mj-c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t-BR" sz="2800" dirty="0"/>
              <a:t>Regulamento e questão fiscal: Mercadoria? Moeda? Dinheiro privado? Propriedade? Segurança? 
</a:t>
            </a:r>
          </a:p>
        </p:txBody>
      </p:sp>
      <p:sp>
        <p:nvSpPr>
          <p:cNvPr id="557" name="TextShape 2"/>
          <p:cNvSpPr txBox="1"/>
          <p:nvPr/>
        </p:nvSpPr>
        <p:spPr>
          <a:xfrm>
            <a:off x="358200" y="2004840"/>
            <a:ext cx="10515240" cy="4280040"/>
          </a:xfrm>
          <a:prstGeom prst="rect">
            <a:avLst/>
          </a:prstGeom>
          <a:noFill/>
          <a:ln>
            <a:noFill/>
          </a:ln>
        </p:spPr>
        <p:txBody>
          <a:bodyPr>
            <a:normAutofit lnSpcReduction="10000"/>
          </a:bodyPr>
          <a:lstStyle/>
          <a:p>
            <a:pPr marL="228600" indent="-228240">
              <a:lnSpc>
                <a:spcPct val="90000"/>
              </a:lnSpc>
              <a:spcBef>
                <a:spcPts val="1001"/>
              </a:spcBef>
              <a:buClr>
                <a:srgbClr val="000000"/>
              </a:buClr>
              <a:buFont typeface="Arial"/>
              <a:buChar char="•"/>
            </a:pPr>
            <a:r>
              <a:rPr lang="pt-BR" sz="2800" spc="-1" dirty="0">
                <a:solidFill>
                  <a:srgbClr val="000000"/>
                </a:solidFill>
              </a:rPr>
              <a:t>Os reguladores federais nos Estados Unidos não têm emitido geralmente uma orientação específica do status de Bitcoin.</a:t>
            </a:r>
            <a:endParaRPr lang="pt-BR" sz="2800" b="0" strike="noStrike" spc="-1" dirty="0">
              <a:solidFill>
                <a:srgbClr val="000000"/>
              </a:solidFill>
            </a:endParaRPr>
          </a:p>
          <a:p>
            <a:pPr>
              <a:lnSpc>
                <a:spcPct val="100000"/>
              </a:lnSpc>
              <a:spcBef>
                <a:spcPts val="1001"/>
              </a:spcBef>
            </a:pPr>
            <a:endParaRPr lang="pt-BR" sz="2800" b="0" strike="noStrike" spc="-1" dirty="0">
              <a:solidFill>
                <a:srgbClr val="000000"/>
              </a:solidFill>
            </a:endParaRPr>
          </a:p>
          <a:p>
            <a:pPr marL="228600" indent="-228240">
              <a:lnSpc>
                <a:spcPct val="90000"/>
              </a:lnSpc>
              <a:spcBef>
                <a:spcPts val="1001"/>
              </a:spcBef>
              <a:buClr>
                <a:srgbClr val="000000"/>
              </a:buClr>
              <a:buFont typeface="Arial"/>
              <a:buChar char="•"/>
            </a:pPr>
            <a:r>
              <a:rPr lang="pt-BR" sz="2900" spc="-1" dirty="0">
                <a:solidFill>
                  <a:srgbClr val="000000"/>
                </a:solidFill>
              </a:rPr>
              <a:t>“</a:t>
            </a:r>
            <a:r>
              <a:rPr lang="pt-BR" sz="2900" b="0" strike="noStrike" spc="-1" dirty="0">
                <a:solidFill>
                  <a:srgbClr val="000000"/>
                </a:solidFill>
              </a:rPr>
              <a:t>Bitcoin </a:t>
            </a:r>
            <a:r>
              <a:rPr lang="pt-BR" sz="2900" b="0" strike="noStrike" spc="-1" dirty="0" err="1">
                <a:solidFill>
                  <a:srgbClr val="000000"/>
                </a:solidFill>
              </a:rPr>
              <a:t>is</a:t>
            </a:r>
            <a:r>
              <a:rPr lang="pt-BR" sz="2900" b="0" strike="noStrike" spc="-1" dirty="0">
                <a:solidFill>
                  <a:srgbClr val="000000"/>
                </a:solidFill>
              </a:rPr>
              <a:t> a </a:t>
            </a:r>
            <a:r>
              <a:rPr lang="pt-BR" sz="2900" b="0" strike="noStrike" spc="-1" dirty="0" err="1">
                <a:solidFill>
                  <a:srgbClr val="000000"/>
                </a:solidFill>
              </a:rPr>
              <a:t>currency</a:t>
            </a:r>
            <a:r>
              <a:rPr lang="pt-BR" sz="2900" b="0" strike="noStrike" spc="-1" dirty="0">
                <a:solidFill>
                  <a:srgbClr val="000000"/>
                </a:solidFill>
              </a:rPr>
              <a:t> </a:t>
            </a:r>
            <a:r>
              <a:rPr lang="pt-BR" sz="2900" b="0" strike="noStrike" spc="-1" dirty="0" err="1">
                <a:solidFill>
                  <a:srgbClr val="000000"/>
                </a:solidFill>
              </a:rPr>
              <a:t>or</a:t>
            </a:r>
            <a:r>
              <a:rPr lang="pt-BR" sz="2900" b="0" strike="noStrike" spc="-1" dirty="0">
                <a:solidFill>
                  <a:srgbClr val="000000"/>
                </a:solidFill>
              </a:rPr>
              <a:t> </a:t>
            </a:r>
            <a:r>
              <a:rPr lang="pt-BR" sz="2900" b="0" strike="noStrike" spc="-1" dirty="0" err="1">
                <a:solidFill>
                  <a:srgbClr val="000000"/>
                </a:solidFill>
              </a:rPr>
              <a:t>form</a:t>
            </a:r>
            <a:r>
              <a:rPr lang="pt-BR" sz="2900" b="0" strike="noStrike" spc="-1" dirty="0">
                <a:solidFill>
                  <a:srgbClr val="000000"/>
                </a:solidFill>
              </a:rPr>
              <a:t> </a:t>
            </a:r>
            <a:r>
              <a:rPr lang="pt-BR" sz="2900" b="0" strike="noStrike" spc="-1" dirty="0" err="1">
                <a:solidFill>
                  <a:srgbClr val="000000"/>
                </a:solidFill>
              </a:rPr>
              <a:t>of</a:t>
            </a:r>
            <a:r>
              <a:rPr lang="pt-BR" sz="2900" b="0" strike="noStrike" spc="-1" dirty="0">
                <a:solidFill>
                  <a:srgbClr val="000000"/>
                </a:solidFill>
              </a:rPr>
              <a:t> </a:t>
            </a:r>
            <a:r>
              <a:rPr lang="pt-BR" sz="2900" b="0" strike="noStrike" spc="-1" dirty="0" err="1">
                <a:solidFill>
                  <a:srgbClr val="000000"/>
                </a:solidFill>
              </a:rPr>
              <a:t>money</a:t>
            </a:r>
            <a:r>
              <a:rPr lang="pt-BR" sz="2900" b="0" strike="noStrike" spc="-1" dirty="0">
                <a:solidFill>
                  <a:srgbClr val="000000"/>
                </a:solidFill>
              </a:rPr>
              <a:t>”</a:t>
            </a:r>
          </a:p>
          <a:p>
            <a:pPr>
              <a:lnSpc>
                <a:spcPct val="100000"/>
              </a:lnSpc>
              <a:spcBef>
                <a:spcPts val="1001"/>
              </a:spcBef>
            </a:pPr>
            <a:r>
              <a:rPr lang="pt-BR" sz="2800" b="0" strike="noStrike" spc="-1" dirty="0">
                <a:solidFill>
                  <a:srgbClr val="000000"/>
                </a:solidFill>
              </a:rPr>
              <a:t>							</a:t>
            </a:r>
            <a:r>
              <a:rPr lang="pt-BR" sz="1300" b="0" strike="noStrike" spc="-1" dirty="0">
                <a:solidFill>
                  <a:srgbClr val="000000"/>
                </a:solidFill>
              </a:rPr>
              <a:t>United </a:t>
            </a:r>
            <a:r>
              <a:rPr lang="pt-BR" sz="1300" b="0" strike="noStrike" spc="-1" dirty="0" err="1">
                <a:solidFill>
                  <a:srgbClr val="000000"/>
                </a:solidFill>
              </a:rPr>
              <a:t>States</a:t>
            </a:r>
            <a:r>
              <a:rPr lang="pt-BR" sz="1300" b="0" strike="noStrike" spc="-1" dirty="0">
                <a:solidFill>
                  <a:srgbClr val="000000"/>
                </a:solidFill>
              </a:rPr>
              <a:t> </a:t>
            </a:r>
            <a:r>
              <a:rPr lang="pt-BR" sz="1300" b="0" strike="noStrike" spc="-1" dirty="0" err="1">
                <a:solidFill>
                  <a:srgbClr val="000000"/>
                </a:solidFill>
              </a:rPr>
              <a:t>District</a:t>
            </a:r>
            <a:r>
              <a:rPr lang="pt-BR" sz="1300" b="0" strike="noStrike" spc="-1" dirty="0">
                <a:solidFill>
                  <a:srgbClr val="000000"/>
                </a:solidFill>
              </a:rPr>
              <a:t> </a:t>
            </a:r>
            <a:r>
              <a:rPr lang="pt-BR" sz="1300" b="0" strike="noStrike" spc="-1" dirty="0" err="1">
                <a:solidFill>
                  <a:srgbClr val="000000"/>
                </a:solidFill>
              </a:rPr>
              <a:t>Court</a:t>
            </a:r>
            <a:r>
              <a:rPr lang="pt-BR" sz="1300" b="0" strike="noStrike" spc="-1" dirty="0">
                <a:solidFill>
                  <a:srgbClr val="000000"/>
                </a:solidFill>
              </a:rPr>
              <a:t>, Texas, 2013. </a:t>
            </a:r>
          </a:p>
          <a:p>
            <a:pPr marL="228600" indent="-228240">
              <a:lnSpc>
                <a:spcPct val="90000"/>
              </a:lnSpc>
              <a:spcBef>
                <a:spcPts val="1001"/>
              </a:spcBef>
              <a:buClr>
                <a:srgbClr val="000000"/>
              </a:buClr>
              <a:buFont typeface="Arial"/>
              <a:buChar char="•"/>
            </a:pPr>
            <a:r>
              <a:rPr lang="pt-BR" sz="2700" spc="-1" dirty="0">
                <a:solidFill>
                  <a:srgbClr val="000000"/>
                </a:solidFill>
              </a:rPr>
              <a:t>“</a:t>
            </a:r>
            <a:r>
              <a:rPr lang="pt-BR" sz="2700" b="0" strike="noStrike" spc="-1" dirty="0">
                <a:solidFill>
                  <a:srgbClr val="000000"/>
                </a:solidFill>
              </a:rPr>
              <a:t>IRS </a:t>
            </a:r>
            <a:r>
              <a:rPr lang="pt-BR" sz="2700" b="0" strike="noStrike" spc="-1" dirty="0" err="1">
                <a:solidFill>
                  <a:srgbClr val="000000"/>
                </a:solidFill>
              </a:rPr>
              <a:t>Boosts</a:t>
            </a:r>
            <a:r>
              <a:rPr lang="pt-BR" sz="2700" b="0" strike="noStrike" spc="-1" dirty="0">
                <a:solidFill>
                  <a:srgbClr val="000000"/>
                </a:solidFill>
              </a:rPr>
              <a:t> </a:t>
            </a:r>
            <a:r>
              <a:rPr lang="pt-BR" sz="2700" b="0" strike="noStrike" spc="-1" dirty="0" err="1">
                <a:solidFill>
                  <a:srgbClr val="000000"/>
                </a:solidFill>
              </a:rPr>
              <a:t>Bitcoin’s</a:t>
            </a:r>
            <a:r>
              <a:rPr lang="pt-BR" sz="2700" b="0" strike="noStrike" spc="-1" dirty="0">
                <a:solidFill>
                  <a:srgbClr val="000000"/>
                </a:solidFill>
              </a:rPr>
              <a:t> Status As </a:t>
            </a:r>
            <a:r>
              <a:rPr lang="pt-BR" sz="2700" b="0" strike="noStrike" spc="-1" dirty="0" err="1">
                <a:solidFill>
                  <a:srgbClr val="000000"/>
                </a:solidFill>
              </a:rPr>
              <a:t>Speculative</a:t>
            </a:r>
            <a:r>
              <a:rPr lang="pt-BR" sz="2700" b="0" strike="noStrike" spc="-1" dirty="0">
                <a:solidFill>
                  <a:srgbClr val="000000"/>
                </a:solidFill>
              </a:rPr>
              <a:t> </a:t>
            </a:r>
            <a:r>
              <a:rPr lang="pt-BR" sz="2700" b="0" strike="noStrike" spc="-1" dirty="0" err="1">
                <a:solidFill>
                  <a:srgbClr val="000000"/>
                </a:solidFill>
              </a:rPr>
              <a:t>Investment</a:t>
            </a:r>
            <a:r>
              <a:rPr lang="pt-BR" sz="2700" b="0" strike="noStrike" spc="-1" dirty="0">
                <a:solidFill>
                  <a:srgbClr val="000000"/>
                </a:solidFill>
              </a:rPr>
              <a:t>”</a:t>
            </a:r>
          </a:p>
          <a:p>
            <a:pPr>
              <a:lnSpc>
                <a:spcPct val="100000"/>
              </a:lnSpc>
              <a:spcBef>
                <a:spcPts val="1001"/>
              </a:spcBef>
            </a:pPr>
            <a:r>
              <a:rPr lang="pt-BR" sz="2700" b="0" strike="noStrike" spc="-1" dirty="0">
                <a:solidFill>
                  <a:srgbClr val="000000"/>
                </a:solidFill>
              </a:rPr>
              <a:t>							</a:t>
            </a:r>
            <a:r>
              <a:rPr lang="pt-BR" sz="1300" b="0" strike="noStrike" spc="-1" dirty="0">
                <a:solidFill>
                  <a:srgbClr val="000000"/>
                </a:solidFill>
              </a:rPr>
              <a:t>Money Management, 2014. </a:t>
            </a:r>
          </a:p>
          <a:p>
            <a:pPr marL="228600" indent="-228240">
              <a:lnSpc>
                <a:spcPct val="90000"/>
              </a:lnSpc>
              <a:spcBef>
                <a:spcPts val="1001"/>
              </a:spcBef>
              <a:buClr>
                <a:srgbClr val="000000"/>
              </a:buClr>
              <a:buFont typeface="Arial"/>
              <a:buChar char="•"/>
            </a:pPr>
            <a:r>
              <a:rPr lang="pt-BR" sz="2700" spc="-1" dirty="0">
                <a:solidFill>
                  <a:srgbClr val="000000"/>
                </a:solidFill>
              </a:rPr>
              <a:t>“</a:t>
            </a:r>
            <a:r>
              <a:rPr lang="pt-BR" sz="2700" b="0" strike="noStrike" spc="-1" dirty="0">
                <a:solidFill>
                  <a:srgbClr val="000000"/>
                </a:solidFill>
              </a:rPr>
              <a:t>IRS: Bitcoin </a:t>
            </a:r>
            <a:r>
              <a:rPr lang="pt-BR" sz="2700" b="0" strike="noStrike" spc="-1" dirty="0" err="1">
                <a:solidFill>
                  <a:srgbClr val="000000"/>
                </a:solidFill>
              </a:rPr>
              <a:t>is</a:t>
            </a:r>
            <a:r>
              <a:rPr lang="pt-BR" sz="2700" b="0" strike="noStrike" spc="-1" dirty="0">
                <a:solidFill>
                  <a:srgbClr val="000000"/>
                </a:solidFill>
              </a:rPr>
              <a:t> </a:t>
            </a:r>
            <a:r>
              <a:rPr lang="pt-BR" sz="2700" b="0" strike="noStrike" spc="-1" dirty="0" err="1">
                <a:solidFill>
                  <a:srgbClr val="000000"/>
                </a:solidFill>
              </a:rPr>
              <a:t>property</a:t>
            </a:r>
            <a:r>
              <a:rPr lang="pt-BR" sz="2700" b="0" strike="noStrike" spc="-1" dirty="0">
                <a:solidFill>
                  <a:srgbClr val="000000"/>
                </a:solidFill>
              </a:rPr>
              <a:t> </a:t>
            </a:r>
            <a:r>
              <a:rPr lang="pt-BR" sz="2700" b="0" strike="noStrike" spc="-1" dirty="0" err="1">
                <a:solidFill>
                  <a:srgbClr val="000000"/>
                </a:solidFill>
              </a:rPr>
              <a:t>not</a:t>
            </a:r>
            <a:r>
              <a:rPr lang="pt-BR" sz="2700" b="0" strike="noStrike" spc="-1" dirty="0">
                <a:solidFill>
                  <a:srgbClr val="000000"/>
                </a:solidFill>
              </a:rPr>
              <a:t> </a:t>
            </a:r>
            <a:r>
              <a:rPr lang="pt-BR" sz="2700" b="0" strike="noStrike" spc="-1" dirty="0" err="1">
                <a:solidFill>
                  <a:srgbClr val="000000"/>
                </a:solidFill>
              </a:rPr>
              <a:t>currency</a:t>
            </a:r>
            <a:r>
              <a:rPr lang="pt-BR" sz="2700" b="0" strike="noStrike" spc="-1" dirty="0">
                <a:solidFill>
                  <a:srgbClr val="000000"/>
                </a:solidFill>
              </a:rPr>
              <a:t>”</a:t>
            </a:r>
          </a:p>
          <a:p>
            <a:pPr>
              <a:lnSpc>
                <a:spcPct val="100000"/>
              </a:lnSpc>
              <a:spcBef>
                <a:spcPts val="1001"/>
              </a:spcBef>
            </a:pPr>
            <a:r>
              <a:rPr lang="pt-BR" sz="2700" b="0" strike="noStrike" spc="-1" dirty="0">
                <a:solidFill>
                  <a:srgbClr val="000000"/>
                </a:solidFill>
              </a:rPr>
              <a:t>							</a:t>
            </a:r>
            <a:r>
              <a:rPr lang="pt-BR" sz="1300" b="0" strike="noStrike" spc="-1" dirty="0" err="1">
                <a:solidFill>
                  <a:srgbClr val="000000"/>
                </a:solidFill>
              </a:rPr>
              <a:t>Bloomberg</a:t>
            </a:r>
            <a:r>
              <a:rPr lang="pt-BR" sz="1300" b="0" strike="noStrike" spc="-1" dirty="0">
                <a:solidFill>
                  <a:srgbClr val="000000"/>
                </a:solidFill>
              </a:rPr>
              <a:t>, 2014. </a:t>
            </a:r>
          </a:p>
          <a:p>
            <a:pPr>
              <a:lnSpc>
                <a:spcPct val="100000"/>
              </a:lnSpc>
              <a:spcBef>
                <a:spcPts val="1001"/>
              </a:spcBef>
            </a:pPr>
            <a:endParaRPr lang="pt-BR" sz="1300" b="0" strike="noStrike" spc="-1" dirty="0">
              <a:solidFill>
                <a:srgbClr val="000000"/>
              </a:solidFill>
            </a:endParaRPr>
          </a:p>
          <a:p>
            <a:pPr>
              <a:lnSpc>
                <a:spcPct val="100000"/>
              </a:lnSpc>
              <a:spcBef>
                <a:spcPts val="1001"/>
              </a:spcBef>
            </a:pPr>
            <a:endParaRPr lang="pt-BR" sz="1300" b="0" strike="noStrike" spc="-1" dirty="0">
              <a:solidFill>
                <a:srgbClr val="000000"/>
              </a:solidFill>
            </a:endParaRPr>
          </a:p>
          <a:p>
            <a:pPr>
              <a:lnSpc>
                <a:spcPct val="90000"/>
              </a:lnSpc>
              <a:spcBef>
                <a:spcPts val="1001"/>
              </a:spcBef>
            </a:pPr>
            <a:endParaRPr lang="pt-BR" sz="1300" b="0" strike="noStrike" spc="-1" dirty="0">
              <a:solidFill>
                <a:srgbClr val="000000"/>
              </a:solidFill>
            </a:endParaRPr>
          </a:p>
          <a:p>
            <a:pPr>
              <a:lnSpc>
                <a:spcPct val="100000"/>
              </a:lnSpc>
              <a:spcBef>
                <a:spcPts val="1001"/>
              </a:spcBef>
            </a:pPr>
            <a:endParaRPr lang="pt-BR" sz="1300" b="0" strike="noStrike" spc="-1" dirty="0">
              <a:solidFill>
                <a:srgbClr val="000000"/>
              </a:solidFill>
            </a:endParaRPr>
          </a:p>
        </p:txBody>
      </p:sp>
      <p:sp>
        <p:nvSpPr>
          <p:cNvPr id="558" name="TextShape 3"/>
          <p:cNvSpPr txBox="1"/>
          <p:nvPr/>
        </p:nvSpPr>
        <p:spPr>
          <a:xfrm>
            <a:off x="8610480" y="6356520"/>
            <a:ext cx="2742840" cy="364680"/>
          </a:xfrm>
          <a:prstGeom prst="rect">
            <a:avLst/>
          </a:prstGeom>
          <a:noFill/>
          <a:ln>
            <a:noFill/>
          </a:ln>
        </p:spPr>
        <p:txBody>
          <a:bodyPr anchor="ctr"/>
          <a:lstStyle/>
          <a:p>
            <a:pPr algn="r">
              <a:lnSpc>
                <a:spcPct val="100000"/>
              </a:lnSpc>
            </a:pPr>
            <a:fld id="{105A0667-1AB8-4662-A69E-EEC11EB28AA2}" type="slidenum">
              <a:rPr lang="pt-BR" sz="1200" b="0" strike="noStrike" spc="-1">
                <a:solidFill>
                  <a:srgbClr val="8B8B8B"/>
                </a:solidFill>
                <a:latin typeface="Calibri"/>
              </a:rPr>
              <a:t>32</a:t>
            </a:fld>
            <a:endParaRPr lang="pt-BR" sz="1200" b="0" strike="noStrike" spc="-1">
              <a:latin typeface="Times New Roman"/>
            </a:endParaRPr>
          </a:p>
        </p:txBody>
      </p:sp>
      <p:pic>
        <p:nvPicPr>
          <p:cNvPr id="559" name="Picture 2"/>
          <p:cNvPicPr/>
          <p:nvPr/>
        </p:nvPicPr>
        <p:blipFill>
          <a:blip r:embed="rId2"/>
          <a:stretch/>
        </p:blipFill>
        <p:spPr>
          <a:xfrm>
            <a:off x="10553074" y="1787760"/>
            <a:ext cx="1484605" cy="1330194"/>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56"/>
                                        </p:tgtEl>
                                        <p:attrNameLst>
                                          <p:attrName>style.visibility</p:attrName>
                                        </p:attrNameLst>
                                      </p:cBhvr>
                                      <p:to>
                                        <p:strVal val="visible"/>
                                      </p:to>
                                    </p:set>
                                    <p:animEffect transition="in" filter="fade">
                                      <p:cBhvr additive="repl">
                                        <p:cTn id="7" dur="750"/>
                                        <p:tgtEl>
                                          <p:spTgt spid="556"/>
                                        </p:tgtEl>
                                      </p:cBhvr>
                                    </p:animEffect>
                                  </p:childTnLst>
                                </p:cTn>
                              </p:par>
                              <p:par>
                                <p:cTn id="8" presetID="22" presetClass="entr" presetSubtype="4" fill="hold" nodeType="withEffect">
                                  <p:stCondLst>
                                    <p:cond delay="0"/>
                                  </p:stCondLst>
                                  <p:childTnLst>
                                    <p:set>
                                      <p:cBhvr>
                                        <p:cTn id="9" dur="1" fill="hold">
                                          <p:stCondLst>
                                            <p:cond delay="0"/>
                                          </p:stCondLst>
                                        </p:cTn>
                                        <p:tgtEl>
                                          <p:spTgt spid="559"/>
                                        </p:tgtEl>
                                        <p:attrNameLst>
                                          <p:attrName>style.visibility</p:attrName>
                                        </p:attrNameLst>
                                      </p:cBhvr>
                                      <p:to>
                                        <p:strVal val="visible"/>
                                      </p:to>
                                    </p:set>
                                    <p:animEffect transition="out" filter="wipe(down)">
                                      <p:cBhvr additive="repl">
                                        <p:cTn id="10" dur="500"/>
                                        <p:tgtEl>
                                          <p:spTgt spid="55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57">
                                            <p:txEl>
                                              <p:pRg st="0" end="17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57">
                                            <p:txEl>
                                              <p:pRg st="174" end="198"/>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557">
                                            <p:txEl>
                                              <p:pRg st="199" end="23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557">
                                            <p:txEl>
                                              <p:pRg st="234" end="273"/>
                                            </p:txEl>
                                          </p:spTgt>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557">
                                            <p:txEl>
                                              <p:pRg st="274" end="28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557">
                                            <p:txEl>
                                              <p:pRg st="290" end="313"/>
                                            </p:txEl>
                                          </p:spTgt>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557">
                                            <p:txEl>
                                              <p:pRg st="314" end="3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TextShape 1"/>
          <p:cNvSpPr txBox="1"/>
          <p:nvPr/>
        </p:nvSpPr>
        <p:spPr>
          <a:xfrm>
            <a:off x="460800" y="1417680"/>
            <a:ext cx="5157360" cy="823680"/>
          </a:xfrm>
          <a:prstGeom prst="rect">
            <a:avLst/>
          </a:prstGeom>
          <a:noFill/>
          <a:ln>
            <a:noFill/>
          </a:ln>
        </p:spPr>
        <p:txBody>
          <a:bodyPr anchor="b">
            <a:normAutofit/>
          </a:bodyPr>
          <a:lstStyle/>
          <a:p>
            <a:pPr>
              <a:lnSpc>
                <a:spcPct val="100000"/>
              </a:lnSpc>
              <a:spcBef>
                <a:spcPts val="1001"/>
              </a:spcBef>
            </a:pPr>
            <a:r>
              <a:rPr lang="pt-BR" sz="3200" b="1" strike="noStrike" spc="-1">
                <a:solidFill>
                  <a:srgbClr val="000000"/>
                </a:solidFill>
                <a:latin typeface="Calibri"/>
              </a:rPr>
              <a:t>	FED?</a:t>
            </a:r>
            <a:endParaRPr lang="pt-BR" sz="3200" b="0" strike="noStrike" spc="-1">
              <a:solidFill>
                <a:srgbClr val="000000"/>
              </a:solidFill>
              <a:latin typeface="Calibri"/>
            </a:endParaRPr>
          </a:p>
        </p:txBody>
      </p:sp>
      <p:sp>
        <p:nvSpPr>
          <p:cNvPr id="561" name="TextShape 2"/>
          <p:cNvSpPr txBox="1"/>
          <p:nvPr/>
        </p:nvSpPr>
        <p:spPr>
          <a:xfrm>
            <a:off x="460800" y="2495880"/>
            <a:ext cx="5157360" cy="3684240"/>
          </a:xfrm>
          <a:prstGeom prst="rect">
            <a:avLst/>
          </a:prstGeom>
          <a:noFill/>
          <a:ln>
            <a:noFill/>
          </a:ln>
        </p:spPr>
        <p:txBody>
          <a:bodyPr>
            <a:normAutofit fontScale="92500" lnSpcReduction="10000"/>
          </a:bodyPr>
          <a:lstStyle/>
          <a:p>
            <a:pPr marL="228600" indent="-228240" algn="just">
              <a:lnSpc>
                <a:spcPct val="90000"/>
              </a:lnSpc>
              <a:spcBef>
                <a:spcPts val="1001"/>
              </a:spcBef>
              <a:buClr>
                <a:srgbClr val="000000"/>
              </a:buClr>
              <a:buFont typeface="Arial"/>
              <a:buChar char="•"/>
            </a:pPr>
            <a:r>
              <a:rPr lang="pt-BR" sz="2800" b="0" strike="noStrike" spc="-1">
                <a:solidFill>
                  <a:srgbClr val="000000"/>
                </a:solidFill>
                <a:latin typeface="Calibri"/>
              </a:rPr>
              <a:t>"I think it's important to understand that this is a payment innovation that's taking place entirely outside the banking industry, The Federal Reserve simply does not have the authority to supervise or regulate Bitcoin in any way.„</a:t>
            </a:r>
          </a:p>
          <a:p>
            <a:pPr algn="just">
              <a:lnSpc>
                <a:spcPct val="100000"/>
              </a:lnSpc>
              <a:spcBef>
                <a:spcPts val="1001"/>
              </a:spcBef>
            </a:pPr>
            <a:endParaRPr lang="pt-BR" sz="2800" b="0" strike="noStrike" spc="-1">
              <a:solidFill>
                <a:srgbClr val="000000"/>
              </a:solidFill>
              <a:latin typeface="Calibri"/>
            </a:endParaRPr>
          </a:p>
          <a:p>
            <a:pPr algn="just">
              <a:lnSpc>
                <a:spcPct val="100000"/>
              </a:lnSpc>
              <a:spcBef>
                <a:spcPts val="1001"/>
              </a:spcBef>
            </a:pPr>
            <a:r>
              <a:rPr lang="pt-BR" sz="1800" b="0" strike="noStrike" spc="-1">
                <a:solidFill>
                  <a:srgbClr val="000000"/>
                </a:solidFill>
                <a:latin typeface="Calibri"/>
              </a:rPr>
              <a:t>Federal Reserve Chair Janet Yellen</a:t>
            </a:r>
          </a:p>
        </p:txBody>
      </p:sp>
      <p:sp>
        <p:nvSpPr>
          <p:cNvPr id="562" name="TextShape 3"/>
          <p:cNvSpPr txBox="1"/>
          <p:nvPr/>
        </p:nvSpPr>
        <p:spPr>
          <a:xfrm>
            <a:off x="6095880" y="1417680"/>
            <a:ext cx="5182920" cy="823680"/>
          </a:xfrm>
          <a:prstGeom prst="rect">
            <a:avLst/>
          </a:prstGeom>
          <a:noFill/>
          <a:ln>
            <a:noFill/>
          </a:ln>
        </p:spPr>
        <p:txBody>
          <a:bodyPr anchor="b">
            <a:normAutofit/>
          </a:bodyPr>
          <a:lstStyle/>
          <a:p>
            <a:pPr>
              <a:lnSpc>
                <a:spcPct val="100000"/>
              </a:lnSpc>
              <a:spcBef>
                <a:spcPts val="1001"/>
              </a:spcBef>
            </a:pPr>
            <a:r>
              <a:rPr lang="pt-BR" sz="3200" b="1" strike="noStrike" spc="-1">
                <a:solidFill>
                  <a:srgbClr val="000000"/>
                </a:solidFill>
                <a:latin typeface="Calibri"/>
              </a:rPr>
              <a:t>	SEC?</a:t>
            </a:r>
            <a:endParaRPr lang="pt-BR" sz="3200" b="0" strike="noStrike" spc="-1">
              <a:solidFill>
                <a:srgbClr val="000000"/>
              </a:solidFill>
              <a:latin typeface="Calibri"/>
            </a:endParaRPr>
          </a:p>
        </p:txBody>
      </p:sp>
      <p:sp>
        <p:nvSpPr>
          <p:cNvPr id="563" name="TextShape 4"/>
          <p:cNvSpPr txBox="1"/>
          <p:nvPr/>
        </p:nvSpPr>
        <p:spPr>
          <a:xfrm>
            <a:off x="8610480" y="6356520"/>
            <a:ext cx="2742840" cy="364680"/>
          </a:xfrm>
          <a:prstGeom prst="rect">
            <a:avLst/>
          </a:prstGeom>
          <a:noFill/>
          <a:ln>
            <a:noFill/>
          </a:ln>
        </p:spPr>
        <p:txBody>
          <a:bodyPr anchor="ctr"/>
          <a:lstStyle/>
          <a:p>
            <a:pPr algn="r">
              <a:lnSpc>
                <a:spcPct val="100000"/>
              </a:lnSpc>
            </a:pPr>
            <a:fld id="{04834F61-F528-4F28-B0DF-E47C007636C3}" type="slidenum">
              <a:rPr lang="pt-BR" sz="1200" b="0" strike="noStrike" spc="-1">
                <a:solidFill>
                  <a:srgbClr val="8B8B8B"/>
                </a:solidFill>
                <a:latin typeface="Calibri"/>
              </a:rPr>
              <a:t>33</a:t>
            </a:fld>
            <a:endParaRPr lang="pt-BR" sz="1200" b="0" strike="noStrike" spc="-1">
              <a:latin typeface="Times New Roman"/>
            </a:endParaRPr>
          </a:p>
        </p:txBody>
      </p:sp>
      <p:sp>
        <p:nvSpPr>
          <p:cNvPr id="564" name="TextShape 5"/>
          <p:cNvSpPr txBox="1"/>
          <p:nvPr/>
        </p:nvSpPr>
        <p:spPr>
          <a:xfrm>
            <a:off x="460800" y="241560"/>
            <a:ext cx="11730960" cy="697320"/>
          </a:xfrm>
          <a:prstGeom prst="rect">
            <a:avLst/>
          </a:prstGeom>
        </p:spPr>
        <p:txBody>
          <a:bodyPr spcFirstLastPara="1" wrap="square" lIns="91425" tIns="91425" rIns="91425" bIns="91425" anchor="ctr" anchorCtr="0"/>
          <a:lstStyle>
            <a:defPPr>
              <a:defRPr lang="pt-BR"/>
            </a:defPPr>
            <a:lvl1pPr lvl="0">
              <a:lnSpc>
                <a:spcPct val="90000"/>
              </a:lnSpc>
              <a:spcBef>
                <a:spcPts val="0"/>
              </a:spcBef>
              <a:spcAft>
                <a:spcPts val="0"/>
              </a:spcAft>
              <a:buSzPts val="3600"/>
              <a:buNone/>
              <a:defRPr sz="2800">
                <a:latin typeface="+mj-lt"/>
                <a:ea typeface="+mj-ea"/>
                <a:cs typeface="+mj-c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t-BR" dirty="0"/>
              <a:t>Qual instituição pode regular as moedas virtuais?
</a:t>
            </a:r>
          </a:p>
        </p:txBody>
      </p:sp>
      <p:pic>
        <p:nvPicPr>
          <p:cNvPr id="565" name="Picture 2"/>
          <p:cNvPicPr/>
          <p:nvPr/>
        </p:nvPicPr>
        <p:blipFill>
          <a:blip r:embed="rId2"/>
          <a:stretch/>
        </p:blipFill>
        <p:spPr>
          <a:xfrm>
            <a:off x="460800" y="1378440"/>
            <a:ext cx="901800" cy="901800"/>
          </a:xfrm>
          <a:prstGeom prst="rect">
            <a:avLst/>
          </a:prstGeom>
          <a:ln>
            <a:noFill/>
          </a:ln>
        </p:spPr>
      </p:pic>
      <p:pic>
        <p:nvPicPr>
          <p:cNvPr id="566" name="Picture 4"/>
          <p:cNvPicPr/>
          <p:nvPr/>
        </p:nvPicPr>
        <p:blipFill>
          <a:blip r:embed="rId3"/>
          <a:stretch/>
        </p:blipFill>
        <p:spPr>
          <a:xfrm>
            <a:off x="6017760" y="1405440"/>
            <a:ext cx="835560" cy="835560"/>
          </a:xfrm>
          <a:prstGeom prst="rect">
            <a:avLst/>
          </a:prstGeom>
          <a:ln>
            <a:noFill/>
          </a:ln>
        </p:spPr>
      </p:pic>
      <p:sp>
        <p:nvSpPr>
          <p:cNvPr id="567" name="CustomShape 6"/>
          <p:cNvSpPr/>
          <p:nvPr/>
        </p:nvSpPr>
        <p:spPr>
          <a:xfrm>
            <a:off x="6017760" y="2523960"/>
            <a:ext cx="5157360" cy="36842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228600" indent="-228240" algn="just">
              <a:lnSpc>
                <a:spcPct val="90000"/>
              </a:lnSpc>
              <a:spcBef>
                <a:spcPts val="1001"/>
              </a:spcBef>
              <a:buClr>
                <a:srgbClr val="000000"/>
              </a:buClr>
              <a:buFont typeface="Arial"/>
              <a:buChar char="•"/>
            </a:pPr>
            <a:r>
              <a:rPr lang="pt-BR" sz="2800" b="0" strike="noStrike" spc="-1" dirty="0" err="1">
                <a:solidFill>
                  <a:srgbClr val="000000"/>
                </a:solidFill>
                <a:latin typeface="Calibri"/>
              </a:rPr>
              <a:t>Question</a:t>
            </a:r>
            <a:r>
              <a:rPr lang="pt-BR" sz="2800" b="0" strike="noStrike" spc="-1" dirty="0">
                <a:solidFill>
                  <a:srgbClr val="000000"/>
                </a:solidFill>
                <a:latin typeface="Calibri"/>
              </a:rPr>
              <a:t>: </a:t>
            </a:r>
            <a:r>
              <a:rPr lang="pt-BR" sz="2800" b="0" strike="noStrike" spc="-1" dirty="0" err="1">
                <a:solidFill>
                  <a:srgbClr val="000000"/>
                </a:solidFill>
                <a:latin typeface="Calibri"/>
              </a:rPr>
              <a:t>is</a:t>
            </a:r>
            <a:r>
              <a:rPr lang="pt-BR" sz="2800" b="0" strike="noStrike" spc="-1" dirty="0">
                <a:solidFill>
                  <a:srgbClr val="000000"/>
                </a:solidFill>
                <a:latin typeface="Calibri"/>
              </a:rPr>
              <a:t> bitcoin a </a:t>
            </a:r>
            <a:r>
              <a:rPr lang="pt-BR" sz="2800" b="0" strike="noStrike" spc="-1" dirty="0" err="1">
                <a:solidFill>
                  <a:srgbClr val="000000"/>
                </a:solidFill>
                <a:latin typeface="Calibri"/>
              </a:rPr>
              <a:t>security</a:t>
            </a:r>
            <a:r>
              <a:rPr lang="pt-BR" sz="2800" b="0" strike="noStrike" spc="-1" dirty="0">
                <a:solidFill>
                  <a:srgbClr val="000000"/>
                </a:solidFill>
                <a:latin typeface="Calibri"/>
              </a:rPr>
              <a:t>?</a:t>
            </a:r>
            <a:endParaRPr lang="pt-BR" sz="2800" b="0" strike="noStrike" spc="-1" dirty="0">
              <a:latin typeface="Arial"/>
            </a:endParaRPr>
          </a:p>
          <a:p>
            <a:pPr marL="228600" indent="-228240" algn="just">
              <a:lnSpc>
                <a:spcPct val="90000"/>
              </a:lnSpc>
              <a:spcBef>
                <a:spcPts val="1001"/>
              </a:spcBef>
              <a:buClr>
                <a:srgbClr val="000000"/>
              </a:buClr>
              <a:buFont typeface="Arial"/>
              <a:buChar char="•"/>
            </a:pPr>
            <a:r>
              <a:rPr lang="pt-BR" sz="2800" b="0" strike="noStrike" spc="-1" dirty="0">
                <a:solidFill>
                  <a:srgbClr val="000000"/>
                </a:solidFill>
                <a:latin typeface="Calibri"/>
              </a:rPr>
              <a:t>The </a:t>
            </a:r>
            <a:r>
              <a:rPr lang="pt-BR" sz="2800" b="0" strike="noStrike" spc="-1" dirty="0" err="1">
                <a:solidFill>
                  <a:srgbClr val="000000"/>
                </a:solidFill>
                <a:latin typeface="Calibri"/>
              </a:rPr>
              <a:t>strongest</a:t>
            </a:r>
            <a:r>
              <a:rPr lang="pt-BR" sz="2800" b="0" strike="noStrike" spc="-1" dirty="0">
                <a:solidFill>
                  <a:srgbClr val="000000"/>
                </a:solidFill>
                <a:latin typeface="Calibri"/>
              </a:rPr>
              <a:t> </a:t>
            </a:r>
            <a:r>
              <a:rPr lang="pt-BR" sz="2800" b="0" strike="noStrike" spc="-1" dirty="0" err="1">
                <a:solidFill>
                  <a:srgbClr val="000000"/>
                </a:solidFill>
                <a:latin typeface="Calibri"/>
              </a:rPr>
              <a:t>regulatory</a:t>
            </a:r>
            <a:r>
              <a:rPr lang="pt-BR" sz="2800" b="0" strike="noStrike" spc="-1" dirty="0">
                <a:solidFill>
                  <a:srgbClr val="000000"/>
                </a:solidFill>
                <a:latin typeface="Calibri"/>
              </a:rPr>
              <a:t> </a:t>
            </a:r>
            <a:r>
              <a:rPr lang="pt-BR" sz="2800" b="0" strike="noStrike" spc="-1" dirty="0" err="1">
                <a:solidFill>
                  <a:srgbClr val="000000"/>
                </a:solidFill>
                <a:latin typeface="Calibri"/>
              </a:rPr>
              <a:t>hook</a:t>
            </a:r>
            <a:r>
              <a:rPr lang="pt-BR" sz="2800" b="0" strike="noStrike" spc="-1" dirty="0">
                <a:solidFill>
                  <a:srgbClr val="000000"/>
                </a:solidFill>
                <a:latin typeface="Calibri"/>
              </a:rPr>
              <a:t> for </a:t>
            </a:r>
            <a:r>
              <a:rPr lang="pt-BR" sz="2800" b="0" strike="noStrike" spc="-1" dirty="0" err="1">
                <a:solidFill>
                  <a:srgbClr val="000000"/>
                </a:solidFill>
                <a:latin typeface="Calibri"/>
              </a:rPr>
              <a:t>deeming</a:t>
            </a:r>
            <a:r>
              <a:rPr lang="pt-BR" sz="2800" b="0" strike="noStrike" spc="-1" dirty="0">
                <a:solidFill>
                  <a:srgbClr val="000000"/>
                </a:solidFill>
                <a:latin typeface="Calibri"/>
              </a:rPr>
              <a:t> Bitcoin </a:t>
            </a:r>
            <a:r>
              <a:rPr lang="pt-BR" sz="2800" b="0" strike="noStrike" spc="-1" dirty="0" err="1">
                <a:solidFill>
                  <a:srgbClr val="000000"/>
                </a:solidFill>
                <a:latin typeface="Calibri"/>
              </a:rPr>
              <a:t>to</a:t>
            </a:r>
            <a:r>
              <a:rPr lang="pt-BR" sz="2800" b="0" strike="noStrike" spc="-1" dirty="0">
                <a:solidFill>
                  <a:srgbClr val="000000"/>
                </a:solidFill>
                <a:latin typeface="Calibri"/>
              </a:rPr>
              <a:t> </a:t>
            </a:r>
            <a:r>
              <a:rPr lang="pt-BR" sz="2800" b="0" strike="noStrike" spc="-1" dirty="0" err="1">
                <a:solidFill>
                  <a:srgbClr val="000000"/>
                </a:solidFill>
                <a:latin typeface="Calibri"/>
              </a:rPr>
              <a:t>be</a:t>
            </a:r>
            <a:r>
              <a:rPr lang="pt-BR" sz="2800" b="0" strike="noStrike" spc="-1" dirty="0">
                <a:solidFill>
                  <a:srgbClr val="000000"/>
                </a:solidFill>
                <a:latin typeface="Calibri"/>
              </a:rPr>
              <a:t> a </a:t>
            </a:r>
            <a:r>
              <a:rPr lang="pt-BR" sz="2800" b="0" strike="noStrike" spc="-1" dirty="0" err="1">
                <a:solidFill>
                  <a:srgbClr val="000000"/>
                </a:solidFill>
                <a:latin typeface="Calibri"/>
              </a:rPr>
              <a:t>security</a:t>
            </a:r>
            <a:r>
              <a:rPr lang="pt-BR" sz="2800" b="0" strike="noStrike" spc="-1" dirty="0">
                <a:solidFill>
                  <a:srgbClr val="000000"/>
                </a:solidFill>
                <a:latin typeface="Calibri"/>
              </a:rPr>
              <a:t> </a:t>
            </a:r>
            <a:r>
              <a:rPr lang="pt-BR" sz="2800" b="0" strike="noStrike" spc="-1" dirty="0" err="1">
                <a:solidFill>
                  <a:srgbClr val="000000"/>
                </a:solidFill>
                <a:latin typeface="Calibri"/>
              </a:rPr>
              <a:t>may</a:t>
            </a:r>
            <a:r>
              <a:rPr lang="pt-BR" sz="2800" b="0" strike="noStrike" spc="-1" dirty="0">
                <a:solidFill>
                  <a:srgbClr val="000000"/>
                </a:solidFill>
                <a:latin typeface="Calibri"/>
              </a:rPr>
              <a:t> </a:t>
            </a:r>
            <a:r>
              <a:rPr lang="pt-BR" sz="2800" b="0" strike="noStrike" spc="-1" dirty="0" err="1">
                <a:solidFill>
                  <a:srgbClr val="000000"/>
                </a:solidFill>
                <a:latin typeface="Calibri"/>
              </a:rPr>
              <a:t>be</a:t>
            </a:r>
            <a:r>
              <a:rPr lang="pt-BR" sz="2800" b="0" strike="noStrike" spc="-1" dirty="0">
                <a:solidFill>
                  <a:srgbClr val="000000"/>
                </a:solidFill>
                <a:latin typeface="Calibri"/>
              </a:rPr>
              <a:t> </a:t>
            </a:r>
            <a:r>
              <a:rPr lang="pt-BR" sz="2800" b="0" strike="noStrike" spc="-1" dirty="0" err="1">
                <a:solidFill>
                  <a:srgbClr val="000000"/>
                </a:solidFill>
                <a:latin typeface="Calibri"/>
              </a:rPr>
              <a:t>categorizing</a:t>
            </a:r>
            <a:r>
              <a:rPr lang="pt-BR" sz="2800" b="0" strike="noStrike" spc="-1" dirty="0">
                <a:solidFill>
                  <a:srgbClr val="000000"/>
                </a:solidFill>
                <a:latin typeface="Calibri"/>
              </a:rPr>
              <a:t> it a </a:t>
            </a:r>
            <a:r>
              <a:rPr lang="pt-BR" sz="2800" b="0" strike="noStrike" spc="-1" dirty="0" err="1">
                <a:solidFill>
                  <a:srgbClr val="000000"/>
                </a:solidFill>
                <a:latin typeface="Calibri"/>
              </a:rPr>
              <a:t>an</a:t>
            </a:r>
            <a:r>
              <a:rPr lang="pt-BR" sz="2800" b="0" strike="noStrike" spc="-1" dirty="0">
                <a:solidFill>
                  <a:srgbClr val="000000"/>
                </a:solidFill>
                <a:latin typeface="Calibri"/>
              </a:rPr>
              <a:t> "</a:t>
            </a:r>
            <a:r>
              <a:rPr lang="pt-BR" sz="2800" b="0" strike="noStrike" spc="-1" dirty="0" err="1">
                <a:solidFill>
                  <a:srgbClr val="000000"/>
                </a:solidFill>
                <a:latin typeface="Calibri"/>
              </a:rPr>
              <a:t>investment</a:t>
            </a:r>
            <a:r>
              <a:rPr lang="pt-BR" sz="2800" b="0" strike="noStrike" spc="-1" dirty="0">
                <a:solidFill>
                  <a:srgbClr val="000000"/>
                </a:solidFill>
                <a:latin typeface="Calibri"/>
              </a:rPr>
              <a:t> </a:t>
            </a:r>
            <a:r>
              <a:rPr lang="pt-BR" sz="2800" b="0" strike="noStrike" spc="-1" dirty="0" err="1">
                <a:solidFill>
                  <a:srgbClr val="000000"/>
                </a:solidFill>
                <a:latin typeface="Calibri"/>
              </a:rPr>
              <a:t>contract</a:t>
            </a:r>
            <a:r>
              <a:rPr lang="pt-BR" sz="2800" b="0" strike="noStrike" spc="-1" dirty="0">
                <a:solidFill>
                  <a:srgbClr val="000000"/>
                </a:solidFill>
                <a:latin typeface="Calibri"/>
              </a:rPr>
              <a:t>”.</a:t>
            </a:r>
            <a:endParaRPr lang="pt-BR" sz="2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64"/>
                                        </p:tgtEl>
                                        <p:attrNameLst>
                                          <p:attrName>style.visibility</p:attrName>
                                        </p:attrNameLst>
                                      </p:cBhvr>
                                      <p:to>
                                        <p:strVal val="visible"/>
                                      </p:to>
                                    </p:set>
                                    <p:animEffect transition="in" filter="fade">
                                      <p:cBhvr additive="repl">
                                        <p:cTn id="7" dur="750"/>
                                        <p:tgtEl>
                                          <p:spTgt spid="56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560">
                                            <p:txEl>
                                              <p:pRg st="0" end="6"/>
                                            </p:txEl>
                                          </p:spTgt>
                                        </p:tgtEl>
                                        <p:attrNameLst>
                                          <p:attrName>style.visibility</p:attrName>
                                        </p:attrNameLst>
                                      </p:cBhvr>
                                      <p:to>
                                        <p:strVal val="visible"/>
                                      </p:to>
                                    </p:set>
                                  </p:childTnLst>
                                </p:cTn>
                              </p:par>
                              <p:par>
                                <p:cTn id="12" presetID="1" presetClass="entr" fill="hold" nodeType="withEffect">
                                  <p:stCondLst>
                                    <p:cond delay="0"/>
                                  </p:stCondLst>
                                  <p:childTnLst>
                                    <p:set>
                                      <p:cBhvr>
                                        <p:cTn id="13" dur="1" fill="hold">
                                          <p:stCondLst>
                                            <p:cond delay="0"/>
                                          </p:stCondLst>
                                        </p:cTn>
                                        <p:tgtEl>
                                          <p:spTgt spid="565"/>
                                        </p:tgtEl>
                                        <p:attrNameLst>
                                          <p:attrName>style.visibility</p:attrName>
                                        </p:attrNameLst>
                                      </p:cBhvr>
                                      <p:to>
                                        <p:strVal val="visible"/>
                                      </p:to>
                                    </p:set>
                                  </p:childTnLst>
                                </p:cTn>
                              </p:par>
                              <p:par>
                                <p:cTn id="14" presetID="1" presetClass="entr" fill="hold" nodeType="withEffect">
                                  <p:stCondLst>
                                    <p:cond delay="0"/>
                                  </p:stCondLst>
                                  <p:childTnLst>
                                    <p:set>
                                      <p:cBhvr>
                                        <p:cTn id="15" dur="1" fill="hold">
                                          <p:stCondLst>
                                            <p:cond delay="0"/>
                                          </p:stCondLst>
                                        </p:cTn>
                                        <p:tgtEl>
                                          <p:spTgt spid="561">
                                            <p:txEl>
                                              <p:pRg st="0" end="232"/>
                                            </p:txEl>
                                          </p:spTgt>
                                        </p:tgtEl>
                                        <p:attrNameLst>
                                          <p:attrName>style.visibility</p:attrName>
                                        </p:attrNameLst>
                                      </p:cBhvr>
                                      <p:to>
                                        <p:strVal val="visible"/>
                                      </p:to>
                                    </p:set>
                                  </p:childTnLst>
                                </p:cTn>
                              </p:par>
                              <p:par>
                                <p:cTn id="16" presetID="1" presetClass="entr" fill="hold" nodeType="withEffect">
                                  <p:stCondLst>
                                    <p:cond delay="0"/>
                                  </p:stCondLst>
                                  <p:childTnLst>
                                    <p:set>
                                      <p:cBhvr>
                                        <p:cTn id="17" dur="1" fill="hold">
                                          <p:stCondLst>
                                            <p:cond delay="0"/>
                                          </p:stCondLst>
                                        </p:cTn>
                                        <p:tgtEl>
                                          <p:spTgt spid="561">
                                            <p:txEl>
                                              <p:pRg st="233" end="268"/>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fill="hold" nodeType="clickEffect">
                                  <p:stCondLst>
                                    <p:cond delay="0"/>
                                  </p:stCondLst>
                                  <p:childTnLst>
                                    <p:set>
                                      <p:cBhvr>
                                        <p:cTn id="21" dur="1" fill="hold">
                                          <p:stCondLst>
                                            <p:cond delay="0"/>
                                          </p:stCondLst>
                                        </p:cTn>
                                        <p:tgtEl>
                                          <p:spTgt spid="566"/>
                                        </p:tgtEl>
                                        <p:attrNameLst>
                                          <p:attrName>style.visibility</p:attrName>
                                        </p:attrNameLst>
                                      </p:cBhvr>
                                      <p:to>
                                        <p:strVal val="visible"/>
                                      </p:to>
                                    </p:set>
                                  </p:childTnLst>
                                </p:cTn>
                              </p:par>
                              <p:par>
                                <p:cTn id="22" presetID="1" presetClass="entr" fill="hold" nodeType="withEffect">
                                  <p:stCondLst>
                                    <p:cond delay="0"/>
                                  </p:stCondLst>
                                  <p:childTnLst>
                                    <p:set>
                                      <p:cBhvr>
                                        <p:cTn id="23" dur="1" fill="hold">
                                          <p:stCondLst>
                                            <p:cond delay="0"/>
                                          </p:stCondLst>
                                        </p:cTn>
                                        <p:tgtEl>
                                          <p:spTgt spid="562">
                                            <p:txEl>
                                              <p:pRg st="0" end="6"/>
                                            </p:txEl>
                                          </p:spTgt>
                                        </p:tgtEl>
                                        <p:attrNameLst>
                                          <p:attrName>style.visibility</p:attrName>
                                        </p:attrNameLst>
                                      </p:cBhvr>
                                      <p:to>
                                        <p:strVal val="visible"/>
                                      </p:to>
                                    </p:set>
                                  </p:childTnLst>
                                </p:cTn>
                              </p:par>
                              <p:par>
                                <p:cTn id="24" presetID="1" presetClass="entr" fill="hold" nodeType="withEffect">
                                  <p:stCondLst>
                                    <p:cond delay="0"/>
                                  </p:stCondLst>
                                  <p:childTnLst>
                                    <p:set>
                                      <p:cBhvr>
                                        <p:cTn id="25"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460800" y="1417680"/>
            <a:ext cx="5157360" cy="823680"/>
          </a:xfrm>
          <a:prstGeom prst="rect">
            <a:avLst/>
          </a:prstGeom>
          <a:noFill/>
          <a:ln>
            <a:noFill/>
          </a:ln>
        </p:spPr>
        <p:txBody>
          <a:bodyPr anchor="b">
            <a:normAutofit/>
          </a:bodyPr>
          <a:lstStyle/>
          <a:p>
            <a:pPr>
              <a:lnSpc>
                <a:spcPct val="100000"/>
              </a:lnSpc>
              <a:spcBef>
                <a:spcPts val="1001"/>
              </a:spcBef>
            </a:pPr>
            <a:r>
              <a:rPr lang="pt-BR" sz="3200" b="1" strike="noStrike" spc="-1">
                <a:solidFill>
                  <a:srgbClr val="000000"/>
                </a:solidFill>
                <a:latin typeface="Calibri"/>
              </a:rPr>
              <a:t>	US TREASURY?</a:t>
            </a:r>
            <a:endParaRPr lang="pt-BR" sz="3200" b="0" strike="noStrike" spc="-1">
              <a:solidFill>
                <a:srgbClr val="000000"/>
              </a:solidFill>
              <a:latin typeface="Calibri"/>
            </a:endParaRPr>
          </a:p>
        </p:txBody>
      </p:sp>
      <p:sp>
        <p:nvSpPr>
          <p:cNvPr id="569" name="TextShape 2"/>
          <p:cNvSpPr txBox="1"/>
          <p:nvPr/>
        </p:nvSpPr>
        <p:spPr>
          <a:xfrm>
            <a:off x="460800" y="2523960"/>
            <a:ext cx="5157360" cy="3684240"/>
          </a:xfrm>
          <a:prstGeom prst="rect">
            <a:avLst/>
          </a:prstGeom>
          <a:noFill/>
          <a:ln>
            <a:noFill/>
          </a:ln>
        </p:spPr>
        <p:txBody>
          <a:bodyPr>
            <a:normAutofit/>
          </a:bodyPr>
          <a:lstStyle/>
          <a:p>
            <a:pPr marL="228600" indent="-228240" algn="just">
              <a:lnSpc>
                <a:spcPct val="90000"/>
              </a:lnSpc>
              <a:spcBef>
                <a:spcPts val="1001"/>
              </a:spcBef>
              <a:buClr>
                <a:srgbClr val="000000"/>
              </a:buClr>
              <a:buFont typeface="Arial"/>
              <a:buChar char="•"/>
            </a:pPr>
            <a:r>
              <a:rPr lang="pt-BR" sz="2800" b="0" strike="noStrike" spc="-1" dirty="0">
                <a:solidFill>
                  <a:srgbClr val="000000"/>
                </a:solidFill>
                <a:latin typeface="Calibri"/>
              </a:rPr>
              <a:t>„</a:t>
            </a:r>
            <a:r>
              <a:rPr lang="pt-BR" sz="2800" b="0" strike="noStrike" spc="-1" dirty="0" err="1">
                <a:solidFill>
                  <a:srgbClr val="000000"/>
                </a:solidFill>
                <a:latin typeface="Calibri"/>
              </a:rPr>
              <a:t>If</a:t>
            </a:r>
            <a:r>
              <a:rPr lang="pt-BR" sz="2800" b="0" strike="noStrike" spc="-1" dirty="0">
                <a:solidFill>
                  <a:srgbClr val="000000"/>
                </a:solidFill>
                <a:latin typeface="Calibri"/>
              </a:rPr>
              <a:t> Bitcoin </a:t>
            </a:r>
            <a:r>
              <a:rPr lang="pt-BR" sz="2800" b="0" strike="noStrike" spc="-1" dirty="0" err="1">
                <a:solidFill>
                  <a:srgbClr val="000000"/>
                </a:solidFill>
                <a:latin typeface="Calibri"/>
              </a:rPr>
              <a:t>Remains</a:t>
            </a:r>
            <a:r>
              <a:rPr lang="pt-BR" sz="2800" b="0" strike="noStrike" spc="-1" dirty="0">
                <a:solidFill>
                  <a:srgbClr val="000000"/>
                </a:solidFill>
                <a:latin typeface="Calibri"/>
              </a:rPr>
              <a:t> </a:t>
            </a:r>
            <a:r>
              <a:rPr lang="pt-BR" sz="2800" b="0" strike="noStrike" spc="-1" dirty="0" err="1">
                <a:solidFill>
                  <a:srgbClr val="000000"/>
                </a:solidFill>
                <a:latin typeface="Calibri"/>
              </a:rPr>
              <a:t>Impractical</a:t>
            </a:r>
            <a:r>
              <a:rPr lang="pt-BR" sz="2800" b="0" strike="noStrike" spc="-1" dirty="0">
                <a:solidFill>
                  <a:srgbClr val="000000"/>
                </a:solidFill>
                <a:latin typeface="Calibri"/>
              </a:rPr>
              <a:t>,                        </a:t>
            </a:r>
          </a:p>
          <a:p>
            <a:pPr algn="just">
              <a:lnSpc>
                <a:spcPct val="100000"/>
              </a:lnSpc>
              <a:spcBef>
                <a:spcPts val="1001"/>
              </a:spcBef>
            </a:pPr>
            <a:r>
              <a:rPr lang="pt-BR" sz="2800" b="0" strike="noStrike" spc="-1" dirty="0">
                <a:solidFill>
                  <a:srgbClr val="000000"/>
                </a:solidFill>
                <a:latin typeface="Calibri"/>
              </a:rPr>
              <a:t>     </a:t>
            </a:r>
            <a:r>
              <a:rPr lang="pt-BR" sz="2800" b="0" strike="noStrike" spc="-1" dirty="0" err="1">
                <a:solidFill>
                  <a:srgbClr val="000000"/>
                </a:solidFill>
                <a:latin typeface="Calibri"/>
              </a:rPr>
              <a:t>Treasury</a:t>
            </a:r>
            <a:r>
              <a:rPr lang="pt-BR" sz="2800" b="0" strike="noStrike" spc="-1" dirty="0">
                <a:solidFill>
                  <a:srgbClr val="000000"/>
                </a:solidFill>
                <a:latin typeface="Calibri"/>
              </a:rPr>
              <a:t> Will </a:t>
            </a:r>
            <a:r>
              <a:rPr lang="pt-BR" sz="2800" b="0" strike="noStrike" spc="-1" dirty="0" err="1">
                <a:solidFill>
                  <a:srgbClr val="000000"/>
                </a:solidFill>
                <a:latin typeface="Calibri"/>
              </a:rPr>
              <a:t>Let</a:t>
            </a:r>
            <a:r>
              <a:rPr lang="pt-BR" sz="2800" b="0" strike="noStrike" spc="-1" dirty="0">
                <a:solidFill>
                  <a:srgbClr val="000000"/>
                </a:solidFill>
                <a:latin typeface="Calibri"/>
              </a:rPr>
              <a:t> it Be”                                                                                         							        </a:t>
            </a:r>
            <a:r>
              <a:rPr lang="pt-BR" sz="1400" b="0" strike="noStrike" spc="-1" dirty="0" err="1">
                <a:solidFill>
                  <a:srgbClr val="000000"/>
                </a:solidFill>
                <a:latin typeface="Calibri"/>
              </a:rPr>
              <a:t>BloombergBusinessWeek</a:t>
            </a:r>
            <a:r>
              <a:rPr lang="pt-BR" sz="1400" b="0" strike="noStrike" spc="-1" dirty="0">
                <a:solidFill>
                  <a:srgbClr val="000000"/>
                </a:solidFill>
                <a:latin typeface="Calibri"/>
              </a:rPr>
              <a:t>, 2014. </a:t>
            </a:r>
          </a:p>
        </p:txBody>
      </p:sp>
      <p:sp>
        <p:nvSpPr>
          <p:cNvPr id="570" name="TextShape 3"/>
          <p:cNvSpPr txBox="1"/>
          <p:nvPr/>
        </p:nvSpPr>
        <p:spPr>
          <a:xfrm>
            <a:off x="8610480" y="6356520"/>
            <a:ext cx="2742840" cy="364680"/>
          </a:xfrm>
          <a:prstGeom prst="rect">
            <a:avLst/>
          </a:prstGeom>
          <a:noFill/>
          <a:ln>
            <a:noFill/>
          </a:ln>
        </p:spPr>
        <p:txBody>
          <a:bodyPr anchor="ctr"/>
          <a:lstStyle/>
          <a:p>
            <a:pPr algn="r">
              <a:lnSpc>
                <a:spcPct val="100000"/>
              </a:lnSpc>
            </a:pPr>
            <a:fld id="{0B4F3FAA-11A4-48A4-A186-F86C1442B583}" type="slidenum">
              <a:rPr lang="pt-BR" sz="1200" b="0" strike="noStrike" spc="-1">
                <a:solidFill>
                  <a:srgbClr val="8B8B8B"/>
                </a:solidFill>
                <a:latin typeface="Calibri"/>
              </a:rPr>
              <a:t>34</a:t>
            </a:fld>
            <a:endParaRPr lang="pt-BR" sz="1200" b="0" strike="noStrike" spc="-1">
              <a:latin typeface="Times New Roman"/>
            </a:endParaRPr>
          </a:p>
        </p:txBody>
      </p:sp>
      <p:sp>
        <p:nvSpPr>
          <p:cNvPr id="571" name="TextShape 4"/>
          <p:cNvSpPr txBox="1"/>
          <p:nvPr/>
        </p:nvSpPr>
        <p:spPr>
          <a:xfrm>
            <a:off x="0" y="241560"/>
            <a:ext cx="12191760" cy="697320"/>
          </a:xfrm>
          <a:prstGeom prst="rect">
            <a:avLst/>
          </a:prstGeom>
        </p:spPr>
        <p:txBody>
          <a:bodyPr spcFirstLastPara="1" wrap="square" lIns="91425" tIns="91425" rIns="91425" bIns="91425" anchor="ctr" anchorCtr="0"/>
          <a:lstStyle>
            <a:defPPr>
              <a:defRPr lang="pt-BR"/>
            </a:defPPr>
            <a:lvl1pPr lvl="0">
              <a:lnSpc>
                <a:spcPct val="90000"/>
              </a:lnSpc>
              <a:spcBef>
                <a:spcPts val="0"/>
              </a:spcBef>
              <a:spcAft>
                <a:spcPts val="0"/>
              </a:spcAft>
              <a:buSzPts val="3600"/>
              <a:buNone/>
              <a:defRPr sz="2800">
                <a:latin typeface="+mj-lt"/>
                <a:ea typeface="+mj-ea"/>
                <a:cs typeface="+mj-c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t-BR" dirty="0"/>
              <a:t>Qual instituição pode regular as moedas virtuais?
</a:t>
            </a:r>
          </a:p>
        </p:txBody>
      </p:sp>
      <p:sp>
        <p:nvSpPr>
          <p:cNvPr id="572" name="CustomShape 5"/>
          <p:cNvSpPr/>
          <p:nvPr/>
        </p:nvSpPr>
        <p:spPr>
          <a:xfrm>
            <a:off x="6017760" y="2523960"/>
            <a:ext cx="5157360" cy="3684240"/>
          </a:xfrm>
          <a:prstGeom prst="rect">
            <a:avLst/>
          </a:prstGeom>
          <a:noFill/>
          <a:ln>
            <a:noFill/>
          </a:ln>
        </p:spPr>
        <p:style>
          <a:lnRef idx="0">
            <a:scrgbClr r="0" g="0" b="0"/>
          </a:lnRef>
          <a:fillRef idx="0">
            <a:scrgbClr r="0" g="0" b="0"/>
          </a:fillRef>
          <a:effectRef idx="0">
            <a:scrgbClr r="0" g="0" b="0"/>
          </a:effectRef>
          <a:fontRef idx="minor"/>
        </p:style>
        <p:txBody>
          <a:bodyPr>
            <a:normAutofit fontScale="92500" lnSpcReduction="20000"/>
          </a:bodyPr>
          <a:lstStyle/>
          <a:p>
            <a:pPr marL="228600" indent="-228240" algn="just">
              <a:lnSpc>
                <a:spcPct val="90000"/>
              </a:lnSpc>
              <a:spcBef>
                <a:spcPts val="1001"/>
              </a:spcBef>
              <a:buClr>
                <a:srgbClr val="000000"/>
              </a:buClr>
              <a:buFont typeface="Arial"/>
              <a:buChar char="•"/>
            </a:pPr>
            <a:r>
              <a:rPr lang="pt-BR" sz="2800" b="0" strike="noStrike" spc="-1" dirty="0" err="1">
                <a:solidFill>
                  <a:srgbClr val="000000"/>
                </a:solidFill>
                <a:latin typeface="Calibri"/>
              </a:rPr>
              <a:t>Investing</a:t>
            </a:r>
            <a:r>
              <a:rPr lang="pt-BR" sz="2800" b="0" strike="noStrike" spc="-1" dirty="0">
                <a:solidFill>
                  <a:srgbClr val="000000"/>
                </a:solidFill>
                <a:latin typeface="Calibri"/>
              </a:rPr>
              <a:t> in Bitcoins </a:t>
            </a:r>
            <a:r>
              <a:rPr lang="pt-BR" sz="2800" b="0" strike="noStrike" spc="-1" dirty="0" err="1">
                <a:solidFill>
                  <a:srgbClr val="000000"/>
                </a:solidFill>
                <a:latin typeface="Calibri"/>
              </a:rPr>
              <a:t>could</a:t>
            </a:r>
            <a:r>
              <a:rPr lang="pt-BR" sz="2800" b="0" strike="noStrike" spc="-1" dirty="0">
                <a:solidFill>
                  <a:srgbClr val="000000"/>
                </a:solidFill>
                <a:latin typeface="Calibri"/>
              </a:rPr>
              <a:t> come </a:t>
            </a:r>
            <a:r>
              <a:rPr lang="pt-BR" sz="2800" b="0" strike="noStrike" spc="-1" dirty="0" err="1">
                <a:solidFill>
                  <a:srgbClr val="000000"/>
                </a:solidFill>
                <a:latin typeface="Calibri"/>
              </a:rPr>
              <a:t>under</a:t>
            </a:r>
            <a:r>
              <a:rPr lang="pt-BR" sz="2800" b="0" strike="noStrike" spc="-1" dirty="0">
                <a:solidFill>
                  <a:srgbClr val="000000"/>
                </a:solidFill>
                <a:latin typeface="Calibri"/>
              </a:rPr>
              <a:t> CFTC </a:t>
            </a:r>
            <a:r>
              <a:rPr lang="pt-BR" sz="2800" b="0" strike="noStrike" spc="-1" dirty="0" err="1">
                <a:solidFill>
                  <a:srgbClr val="000000"/>
                </a:solidFill>
                <a:latin typeface="Calibri"/>
              </a:rPr>
              <a:t>jurisdiction</a:t>
            </a:r>
            <a:r>
              <a:rPr lang="pt-BR" sz="2800" b="0" strike="noStrike" spc="-1" dirty="0">
                <a:solidFill>
                  <a:srgbClr val="000000"/>
                </a:solidFill>
                <a:latin typeface="Calibri"/>
              </a:rPr>
              <a:t> as </a:t>
            </a:r>
            <a:r>
              <a:rPr lang="pt-BR" sz="2800" b="0" strike="noStrike" spc="-1" dirty="0" err="1">
                <a:solidFill>
                  <a:srgbClr val="000000"/>
                </a:solidFill>
                <a:latin typeface="Calibri"/>
              </a:rPr>
              <a:t>being</a:t>
            </a:r>
            <a:r>
              <a:rPr lang="pt-BR" sz="2800" b="0" strike="noStrike" spc="-1" dirty="0">
                <a:solidFill>
                  <a:srgbClr val="000000"/>
                </a:solidFill>
                <a:latin typeface="Calibri"/>
              </a:rPr>
              <a:t> a commodity for future delivery</a:t>
            </a:r>
            <a:endParaRPr lang="pt-BR" sz="2800" b="0" strike="noStrike" spc="-1" dirty="0">
              <a:latin typeface="Arial"/>
            </a:endParaRPr>
          </a:p>
          <a:p>
            <a:pPr marL="228600" indent="-228240" algn="just">
              <a:lnSpc>
                <a:spcPct val="90000"/>
              </a:lnSpc>
              <a:spcBef>
                <a:spcPts val="1001"/>
              </a:spcBef>
              <a:buClr>
                <a:srgbClr val="000000"/>
              </a:buClr>
              <a:buFont typeface="Arial"/>
              <a:buChar char="•"/>
            </a:pPr>
            <a:r>
              <a:rPr lang="pt-BR" sz="2800" b="0" strike="noStrike" spc="-1" dirty="0">
                <a:solidFill>
                  <a:srgbClr val="000000"/>
                </a:solidFill>
                <a:latin typeface="Calibri"/>
              </a:rPr>
              <a:t>CFTC </a:t>
            </a:r>
            <a:r>
              <a:rPr lang="pt-BR" sz="2800" b="0" strike="noStrike" spc="-1" dirty="0" err="1">
                <a:solidFill>
                  <a:srgbClr val="000000"/>
                </a:solidFill>
                <a:latin typeface="Calibri"/>
              </a:rPr>
              <a:t>would</a:t>
            </a:r>
            <a:r>
              <a:rPr lang="pt-BR" sz="2800" b="0" strike="noStrike" spc="-1" dirty="0">
                <a:solidFill>
                  <a:srgbClr val="000000"/>
                </a:solidFill>
                <a:latin typeface="Calibri"/>
              </a:rPr>
              <a:t> </a:t>
            </a:r>
            <a:r>
              <a:rPr lang="pt-BR" sz="2800" b="0" strike="noStrike" spc="-1" dirty="0" err="1">
                <a:solidFill>
                  <a:srgbClr val="000000"/>
                </a:solidFill>
                <a:latin typeface="Calibri"/>
              </a:rPr>
              <a:t>have</a:t>
            </a:r>
            <a:r>
              <a:rPr lang="pt-BR" sz="2800" b="0" strike="noStrike" spc="-1" dirty="0">
                <a:solidFill>
                  <a:srgbClr val="000000"/>
                </a:solidFill>
                <a:latin typeface="Calibri"/>
              </a:rPr>
              <a:t> a </a:t>
            </a:r>
            <a:r>
              <a:rPr lang="pt-BR" sz="2800" b="0" strike="noStrike" spc="-1" dirty="0" err="1">
                <a:solidFill>
                  <a:srgbClr val="000000"/>
                </a:solidFill>
                <a:latin typeface="Calibri"/>
              </a:rPr>
              <a:t>colorable</a:t>
            </a:r>
            <a:r>
              <a:rPr lang="pt-BR" sz="2800" b="0" strike="noStrike" spc="-1" dirty="0">
                <a:solidFill>
                  <a:srgbClr val="000000"/>
                </a:solidFill>
                <a:latin typeface="Calibri"/>
              </a:rPr>
              <a:t> </a:t>
            </a:r>
            <a:r>
              <a:rPr lang="pt-BR" sz="2800" b="0" strike="noStrike" spc="-1" dirty="0" err="1">
                <a:solidFill>
                  <a:srgbClr val="000000"/>
                </a:solidFill>
                <a:latin typeface="Calibri"/>
              </a:rPr>
              <a:t>claim</a:t>
            </a:r>
            <a:r>
              <a:rPr lang="pt-BR" sz="2800" b="0" strike="noStrike" spc="-1" dirty="0">
                <a:solidFill>
                  <a:srgbClr val="000000"/>
                </a:solidFill>
                <a:latin typeface="Calibri"/>
              </a:rPr>
              <a:t> </a:t>
            </a:r>
            <a:r>
              <a:rPr lang="pt-BR" sz="2800" b="0" strike="noStrike" spc="-1" dirty="0" err="1">
                <a:solidFill>
                  <a:srgbClr val="000000"/>
                </a:solidFill>
                <a:latin typeface="Calibri"/>
              </a:rPr>
              <a:t>to</a:t>
            </a:r>
            <a:r>
              <a:rPr lang="pt-BR" sz="2800" b="0" strike="noStrike" spc="-1" dirty="0">
                <a:solidFill>
                  <a:srgbClr val="000000"/>
                </a:solidFill>
                <a:latin typeface="Calibri"/>
              </a:rPr>
              <a:t> </a:t>
            </a:r>
            <a:r>
              <a:rPr lang="pt-BR" sz="2800" b="0" strike="noStrike" spc="-1" dirty="0" err="1">
                <a:solidFill>
                  <a:srgbClr val="000000"/>
                </a:solidFill>
                <a:latin typeface="Calibri"/>
              </a:rPr>
              <a:t>regulate</a:t>
            </a:r>
            <a:r>
              <a:rPr lang="pt-BR" sz="2800" b="0" strike="noStrike" spc="-1" dirty="0">
                <a:solidFill>
                  <a:srgbClr val="000000"/>
                </a:solidFill>
                <a:latin typeface="Calibri"/>
              </a:rPr>
              <a:t> </a:t>
            </a:r>
            <a:r>
              <a:rPr lang="pt-BR" sz="2800" b="0" strike="noStrike" spc="-1" dirty="0" err="1">
                <a:solidFill>
                  <a:srgbClr val="000000"/>
                </a:solidFill>
                <a:latin typeface="Calibri"/>
              </a:rPr>
              <a:t>derivative</a:t>
            </a:r>
            <a:r>
              <a:rPr lang="pt-BR" sz="2800" b="0" strike="noStrike" spc="-1" dirty="0">
                <a:solidFill>
                  <a:srgbClr val="000000"/>
                </a:solidFill>
                <a:latin typeface="Calibri"/>
              </a:rPr>
              <a:t> </a:t>
            </a:r>
            <a:r>
              <a:rPr lang="pt-BR" sz="2800" b="0" strike="noStrike" spc="-1" dirty="0" err="1">
                <a:solidFill>
                  <a:srgbClr val="000000"/>
                </a:solidFill>
                <a:latin typeface="Calibri"/>
              </a:rPr>
              <a:t>products</a:t>
            </a:r>
            <a:r>
              <a:rPr lang="pt-BR" sz="2800" b="0" strike="noStrike" spc="-1" dirty="0">
                <a:solidFill>
                  <a:srgbClr val="000000"/>
                </a:solidFill>
                <a:latin typeface="Calibri"/>
              </a:rPr>
              <a:t> </a:t>
            </a:r>
            <a:r>
              <a:rPr lang="pt-BR" sz="2800" b="0" strike="noStrike" spc="-1" dirty="0" err="1">
                <a:solidFill>
                  <a:srgbClr val="000000"/>
                </a:solidFill>
                <a:latin typeface="Calibri"/>
              </a:rPr>
              <a:t>of</a:t>
            </a:r>
            <a:r>
              <a:rPr lang="pt-BR" sz="2800" b="0" strike="noStrike" spc="-1" dirty="0">
                <a:solidFill>
                  <a:srgbClr val="000000"/>
                </a:solidFill>
                <a:latin typeface="Calibri"/>
              </a:rPr>
              <a:t> Bitcoins (i.e., Bitcoin futures, swaps, </a:t>
            </a:r>
            <a:r>
              <a:rPr lang="pt-BR" sz="2800" b="0" strike="noStrike" spc="-1" dirty="0" err="1">
                <a:solidFill>
                  <a:srgbClr val="000000"/>
                </a:solidFill>
                <a:latin typeface="Calibri"/>
              </a:rPr>
              <a:t>rolling</a:t>
            </a:r>
            <a:r>
              <a:rPr lang="pt-BR" sz="2800" b="0" strike="noStrike" spc="-1" dirty="0">
                <a:solidFill>
                  <a:srgbClr val="000000"/>
                </a:solidFill>
                <a:latin typeface="Calibri"/>
              </a:rPr>
              <a:t> spot Bitcoin </a:t>
            </a:r>
            <a:r>
              <a:rPr lang="pt-BR" sz="2800" b="0" strike="noStrike" spc="-1" dirty="0" err="1">
                <a:solidFill>
                  <a:srgbClr val="000000"/>
                </a:solidFill>
                <a:latin typeface="Calibri"/>
              </a:rPr>
              <a:t>transactions</a:t>
            </a:r>
            <a:r>
              <a:rPr lang="pt-BR" sz="2800" b="0" strike="noStrike" spc="-1" dirty="0">
                <a:solidFill>
                  <a:srgbClr val="000000"/>
                </a:solidFill>
                <a:latin typeface="Calibri"/>
              </a:rPr>
              <a:t>, etc.).</a:t>
            </a:r>
            <a:endParaRPr lang="pt-BR" sz="2800" b="0" strike="noStrike" spc="-1" dirty="0">
              <a:latin typeface="Arial"/>
            </a:endParaRPr>
          </a:p>
          <a:p>
            <a:pPr marL="228600" indent="-228240" algn="just">
              <a:lnSpc>
                <a:spcPct val="90000"/>
              </a:lnSpc>
              <a:spcBef>
                <a:spcPts val="1001"/>
              </a:spcBef>
              <a:buClr>
                <a:srgbClr val="000000"/>
              </a:buClr>
              <a:buFont typeface="Arial"/>
              <a:buChar char="•"/>
            </a:pPr>
            <a:r>
              <a:rPr lang="pt-BR" sz="2800" b="0" strike="noStrike" spc="-1" dirty="0" err="1">
                <a:solidFill>
                  <a:srgbClr val="000000"/>
                </a:solidFill>
                <a:latin typeface="Calibri"/>
              </a:rPr>
              <a:t>However</a:t>
            </a:r>
            <a:r>
              <a:rPr lang="pt-BR" sz="2800" b="0" strike="noStrike" spc="-1" dirty="0">
                <a:solidFill>
                  <a:srgbClr val="000000"/>
                </a:solidFill>
                <a:latin typeface="Calibri"/>
              </a:rPr>
              <a:t>, </a:t>
            </a:r>
            <a:r>
              <a:rPr lang="pt-BR" sz="2800" b="0" strike="noStrike" spc="-1" dirty="0" err="1">
                <a:solidFill>
                  <a:srgbClr val="000000"/>
                </a:solidFill>
                <a:latin typeface="Calibri"/>
              </a:rPr>
              <a:t>market</a:t>
            </a:r>
            <a:r>
              <a:rPr lang="pt-BR" sz="2800" b="0" strike="noStrike" spc="-1" dirty="0">
                <a:solidFill>
                  <a:srgbClr val="000000"/>
                </a:solidFill>
                <a:latin typeface="Calibri"/>
              </a:rPr>
              <a:t> for </a:t>
            </a:r>
            <a:r>
              <a:rPr lang="pt-BR" sz="2800" b="0" strike="noStrike" spc="-1" dirty="0" err="1">
                <a:solidFill>
                  <a:srgbClr val="000000"/>
                </a:solidFill>
                <a:latin typeface="Calibri"/>
              </a:rPr>
              <a:t>those</a:t>
            </a:r>
            <a:r>
              <a:rPr lang="pt-BR" sz="2800" b="0" strike="noStrike" spc="-1" dirty="0">
                <a:solidFill>
                  <a:srgbClr val="000000"/>
                </a:solidFill>
                <a:latin typeface="Calibri"/>
              </a:rPr>
              <a:t> </a:t>
            </a:r>
            <a:r>
              <a:rPr lang="pt-BR" sz="2800" b="0" strike="noStrike" spc="-1" dirty="0" err="1">
                <a:solidFill>
                  <a:srgbClr val="000000"/>
                </a:solidFill>
                <a:latin typeface="Calibri"/>
              </a:rPr>
              <a:t>products</a:t>
            </a:r>
            <a:r>
              <a:rPr lang="pt-BR" sz="2800" b="0" strike="noStrike" spc="-1" dirty="0">
                <a:solidFill>
                  <a:srgbClr val="000000"/>
                </a:solidFill>
                <a:latin typeface="Calibri"/>
              </a:rPr>
              <a:t> </a:t>
            </a:r>
            <a:r>
              <a:rPr lang="pt-BR" sz="2800" b="0" strike="noStrike" spc="-1" dirty="0" err="1">
                <a:solidFill>
                  <a:srgbClr val="000000"/>
                </a:solidFill>
                <a:latin typeface="Calibri"/>
              </a:rPr>
              <a:t>remains</a:t>
            </a:r>
            <a:r>
              <a:rPr lang="pt-BR" sz="2800" b="0" strike="noStrike" spc="-1" dirty="0">
                <a:solidFill>
                  <a:srgbClr val="000000"/>
                </a:solidFill>
                <a:latin typeface="Calibri"/>
              </a:rPr>
              <a:t> </a:t>
            </a:r>
            <a:r>
              <a:rPr lang="pt-BR" sz="2800" b="0" strike="noStrike" spc="-1" dirty="0" err="1">
                <a:solidFill>
                  <a:srgbClr val="000000"/>
                </a:solidFill>
                <a:latin typeface="Calibri"/>
              </a:rPr>
              <a:t>small</a:t>
            </a:r>
            <a:r>
              <a:rPr lang="pt-BR" sz="2800" b="0" strike="noStrike" spc="-1" dirty="0">
                <a:solidFill>
                  <a:srgbClr val="000000"/>
                </a:solidFill>
                <a:latin typeface="Calibri"/>
              </a:rPr>
              <a:t> </a:t>
            </a:r>
            <a:r>
              <a:rPr lang="pt-BR" sz="2800" b="0" strike="noStrike" spc="-1" dirty="0" err="1">
                <a:solidFill>
                  <a:srgbClr val="000000"/>
                </a:solidFill>
                <a:latin typeface="Calibri"/>
              </a:rPr>
              <a:t>and</a:t>
            </a:r>
            <a:r>
              <a:rPr lang="pt-BR" sz="2800" b="0" strike="noStrike" spc="-1" dirty="0">
                <a:solidFill>
                  <a:srgbClr val="000000"/>
                </a:solidFill>
                <a:latin typeface="Calibri"/>
              </a:rPr>
              <a:t> </a:t>
            </a:r>
            <a:r>
              <a:rPr lang="pt-BR" sz="2800" b="0" strike="noStrike" spc="-1" dirty="0" err="1">
                <a:solidFill>
                  <a:srgbClr val="000000"/>
                </a:solidFill>
                <a:latin typeface="Calibri"/>
              </a:rPr>
              <a:t>outside</a:t>
            </a:r>
            <a:r>
              <a:rPr lang="pt-BR" sz="2800" b="0" strike="noStrike" spc="-1" dirty="0">
                <a:solidFill>
                  <a:srgbClr val="000000"/>
                </a:solidFill>
                <a:latin typeface="Calibri"/>
              </a:rPr>
              <a:t> </a:t>
            </a:r>
            <a:r>
              <a:rPr lang="pt-BR" sz="2800" b="0" strike="noStrike" spc="-1" dirty="0" err="1">
                <a:solidFill>
                  <a:srgbClr val="000000"/>
                </a:solidFill>
                <a:latin typeface="Calibri"/>
              </a:rPr>
              <a:t>of</a:t>
            </a:r>
            <a:r>
              <a:rPr lang="pt-BR" sz="2800" b="0" strike="noStrike" spc="-1" dirty="0">
                <a:solidFill>
                  <a:srgbClr val="000000"/>
                </a:solidFill>
                <a:latin typeface="Calibri"/>
              </a:rPr>
              <a:t> </a:t>
            </a:r>
            <a:r>
              <a:rPr lang="pt-BR" sz="2800" b="0" strike="noStrike" spc="-1" dirty="0" err="1">
                <a:solidFill>
                  <a:srgbClr val="000000"/>
                </a:solidFill>
                <a:latin typeface="Calibri"/>
              </a:rPr>
              <a:t>the</a:t>
            </a:r>
            <a:r>
              <a:rPr lang="pt-BR" sz="2800" b="0" strike="noStrike" spc="-1" dirty="0">
                <a:solidFill>
                  <a:srgbClr val="000000"/>
                </a:solidFill>
                <a:latin typeface="Calibri"/>
              </a:rPr>
              <a:t> United </a:t>
            </a:r>
            <a:r>
              <a:rPr lang="pt-BR" sz="2800" b="0" strike="noStrike" spc="-1" dirty="0" err="1">
                <a:solidFill>
                  <a:srgbClr val="000000"/>
                </a:solidFill>
                <a:latin typeface="Calibri"/>
              </a:rPr>
              <a:t>States</a:t>
            </a:r>
            <a:r>
              <a:rPr lang="pt-BR" sz="2800" b="0" strike="noStrike" spc="-1" dirty="0">
                <a:solidFill>
                  <a:srgbClr val="000000"/>
                </a:solidFill>
                <a:latin typeface="Calibri"/>
              </a:rPr>
              <a:t>. </a:t>
            </a:r>
            <a:endParaRPr lang="pt-BR" sz="2800" b="0" strike="noStrike" spc="-1" dirty="0">
              <a:latin typeface="Arial"/>
            </a:endParaRPr>
          </a:p>
        </p:txBody>
      </p:sp>
      <p:pic>
        <p:nvPicPr>
          <p:cNvPr id="573" name="Picture 2"/>
          <p:cNvPicPr/>
          <p:nvPr/>
        </p:nvPicPr>
        <p:blipFill>
          <a:blip r:embed="rId2"/>
          <a:stretch/>
        </p:blipFill>
        <p:spPr>
          <a:xfrm>
            <a:off x="519120" y="1417680"/>
            <a:ext cx="835560" cy="837360"/>
          </a:xfrm>
          <a:prstGeom prst="rect">
            <a:avLst/>
          </a:prstGeom>
          <a:ln>
            <a:noFill/>
          </a:ln>
        </p:spPr>
      </p:pic>
      <p:pic>
        <p:nvPicPr>
          <p:cNvPr id="574" name="Picture 4"/>
          <p:cNvPicPr/>
          <p:nvPr/>
        </p:nvPicPr>
        <p:blipFill>
          <a:blip r:embed="rId3"/>
          <a:stretch/>
        </p:blipFill>
        <p:spPr>
          <a:xfrm>
            <a:off x="6096240" y="1462320"/>
            <a:ext cx="821520" cy="821520"/>
          </a:xfrm>
          <a:prstGeom prst="rect">
            <a:avLst/>
          </a:prstGeom>
          <a:ln>
            <a:noFill/>
          </a:ln>
        </p:spPr>
      </p:pic>
      <p:sp>
        <p:nvSpPr>
          <p:cNvPr id="575" name="TextShape 6"/>
          <p:cNvSpPr txBox="1"/>
          <p:nvPr/>
        </p:nvSpPr>
        <p:spPr>
          <a:xfrm>
            <a:off x="6095880" y="1417680"/>
            <a:ext cx="5182920" cy="823680"/>
          </a:xfrm>
          <a:prstGeom prst="rect">
            <a:avLst/>
          </a:prstGeom>
          <a:noFill/>
          <a:ln>
            <a:noFill/>
          </a:ln>
        </p:spPr>
        <p:txBody>
          <a:bodyPr anchor="b">
            <a:normAutofit/>
          </a:bodyPr>
          <a:lstStyle/>
          <a:p>
            <a:pPr>
              <a:lnSpc>
                <a:spcPct val="100000"/>
              </a:lnSpc>
              <a:spcBef>
                <a:spcPts val="1001"/>
              </a:spcBef>
            </a:pPr>
            <a:r>
              <a:rPr lang="pt-BR" sz="3200" b="1" strike="noStrike" spc="-1">
                <a:solidFill>
                  <a:srgbClr val="000000"/>
                </a:solidFill>
                <a:latin typeface="Calibri"/>
              </a:rPr>
              <a:t>	CFTC?</a:t>
            </a:r>
            <a:endParaRPr lang="pt-BR" sz="32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additive="repl">
                                        <p:cTn id="7" dur="750"/>
                                        <p:tgtEl>
                                          <p:spTgt spid="571"/>
                                        </p:tgtEl>
                                      </p:cBhvr>
                                    </p:animEffect>
                                  </p:childTnLst>
                                </p:cTn>
                              </p:par>
                              <p:par>
                                <p:cTn id="8" presetID="1" presetClass="entr" fill="hold" nodeType="withEffect">
                                  <p:stCondLst>
                                    <p:cond delay="0"/>
                                  </p:stCondLst>
                                  <p:childTnLst>
                                    <p:set>
                                      <p:cBhvr>
                                        <p:cTn id="9" dur="1" fill="hold">
                                          <p:stCondLst>
                                            <p:cond delay="0"/>
                                          </p:stCondLst>
                                        </p:cTn>
                                        <p:tgtEl>
                                          <p:spTgt spid="568">
                                            <p:txEl>
                                              <p:pRg st="0" end="14"/>
                                            </p:txEl>
                                          </p:spTgt>
                                        </p:tgtEl>
                                        <p:attrNameLst>
                                          <p:attrName>style.visibility</p:attrName>
                                        </p:attrNameLst>
                                      </p:cBhvr>
                                      <p:to>
                                        <p:strVal val="visible"/>
                                      </p:to>
                                    </p:set>
                                  </p:childTnLst>
                                </p:cTn>
                              </p:par>
                              <p:par>
                                <p:cTn id="10" presetID="1" presetClass="entr" fill="hold" nodeType="withEffect">
                                  <p:stCondLst>
                                    <p:cond delay="0"/>
                                  </p:stCondLst>
                                  <p:childTnLst>
                                    <p:set>
                                      <p:cBhvr>
                                        <p:cTn id="11" dur="1" fill="hold">
                                          <p:stCondLst>
                                            <p:cond delay="0"/>
                                          </p:stCondLst>
                                        </p:cTn>
                                        <p:tgtEl>
                                          <p:spTgt spid="573"/>
                                        </p:tgtEl>
                                        <p:attrNameLst>
                                          <p:attrName>style.visibility</p:attrName>
                                        </p:attrNameLst>
                                      </p:cBhvr>
                                      <p:to>
                                        <p:strVal val="visible"/>
                                      </p:to>
                                    </p:set>
                                  </p:childTnLst>
                                </p:cTn>
                              </p:par>
                              <p:par>
                                <p:cTn id="12" presetID="1" presetClass="entr" fill="hold" nodeType="withEffect">
                                  <p:stCondLst>
                                    <p:cond delay="0"/>
                                  </p:stCondLst>
                                  <p:childTnLst>
                                    <p:set>
                                      <p:cBhvr>
                                        <p:cTn id="13" dur="1" fill="hold">
                                          <p:stCondLst>
                                            <p:cond delay="0"/>
                                          </p:stCondLst>
                                        </p:cTn>
                                        <p:tgtEl>
                                          <p:spTgt spid="569">
                                            <p:txEl>
                                              <p:pRg st="0" end="57"/>
                                            </p:txEl>
                                          </p:spTgt>
                                        </p:tgtEl>
                                        <p:attrNameLst>
                                          <p:attrName>style.visibility</p:attrName>
                                        </p:attrNameLst>
                                      </p:cBhvr>
                                      <p:to>
                                        <p:strVal val="visible"/>
                                      </p:to>
                                    </p:set>
                                  </p:childTnLst>
                                </p:cTn>
                              </p:par>
                              <p:par>
                                <p:cTn id="14" presetID="1" presetClass="entr" fill="hold" nodeType="withEffect">
                                  <p:stCondLst>
                                    <p:cond delay="0"/>
                                  </p:stCondLst>
                                  <p:childTnLst>
                                    <p:set>
                                      <p:cBhvr>
                                        <p:cTn id="15" dur="1" fill="hold">
                                          <p:stCondLst>
                                            <p:cond delay="0"/>
                                          </p:stCondLst>
                                        </p:cTn>
                                        <p:tgtEl>
                                          <p:spTgt spid="569">
                                            <p:txEl>
                                              <p:pRg st="57" end="22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fill="hold" nodeType="clickEffect">
                                  <p:stCondLst>
                                    <p:cond delay="0"/>
                                  </p:stCondLst>
                                  <p:childTnLst>
                                    <p:set>
                                      <p:cBhvr>
                                        <p:cTn id="19" dur="1" fill="hold">
                                          <p:stCondLst>
                                            <p:cond delay="0"/>
                                          </p:stCondLst>
                                        </p:cTn>
                                        <p:tgtEl>
                                          <p:spTgt spid="574"/>
                                        </p:tgtEl>
                                        <p:attrNameLst>
                                          <p:attrName>style.visibility</p:attrName>
                                        </p:attrNameLst>
                                      </p:cBhvr>
                                      <p:to>
                                        <p:strVal val="visible"/>
                                      </p:to>
                                    </p:set>
                                  </p:childTnLst>
                                </p:cTn>
                              </p:par>
                              <p:par>
                                <p:cTn id="20" presetID="1" presetClass="entr" fill="hold" nodeType="withEffect">
                                  <p:stCondLst>
                                    <p:cond delay="0"/>
                                  </p:stCondLst>
                                  <p:childTnLst>
                                    <p:set>
                                      <p:cBhvr>
                                        <p:cTn id="21" dur="1" fill="hold">
                                          <p:stCondLst>
                                            <p:cond delay="0"/>
                                          </p:stCondLst>
                                        </p:cTn>
                                        <p:tgtEl>
                                          <p:spTgt spid="575">
                                            <p:txEl>
                                              <p:pRg st="0" end="7"/>
                                            </p:txEl>
                                          </p:spTgt>
                                        </p:tgtEl>
                                        <p:attrNameLst>
                                          <p:attrName>style.visibility</p:attrName>
                                        </p:attrNameLst>
                                      </p:cBhvr>
                                      <p:to>
                                        <p:strVal val="visible"/>
                                      </p:to>
                                    </p:set>
                                  </p:childTnLst>
                                </p:cTn>
                              </p:par>
                              <p:par>
                                <p:cTn id="22" presetID="1" presetClass="entr" fill="hold" nodeType="withEffect">
                                  <p:stCondLst>
                                    <p:cond delay="0"/>
                                  </p:stCondLst>
                                  <p:childTnLst>
                                    <p:set>
                                      <p:cBhvr>
                                        <p:cTn id="23"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TextShape 2"/>
          <p:cNvSpPr txBox="1"/>
          <p:nvPr/>
        </p:nvSpPr>
        <p:spPr>
          <a:xfrm>
            <a:off x="9160200" y="2723760"/>
            <a:ext cx="2306880" cy="1925640"/>
          </a:xfrm>
          <a:prstGeom prst="rect">
            <a:avLst/>
          </a:prstGeom>
          <a:noFill/>
          <a:ln>
            <a:noFill/>
          </a:ln>
        </p:spPr>
        <p:txBody>
          <a:bodyPr>
            <a:normAutofit/>
          </a:bodyPr>
          <a:lstStyle/>
          <a:p>
            <a:pPr marL="228600" indent="-228240">
              <a:lnSpc>
                <a:spcPct val="90000"/>
              </a:lnSpc>
              <a:spcBef>
                <a:spcPts val="1001"/>
              </a:spcBef>
              <a:buClr>
                <a:srgbClr val="66FF66"/>
              </a:buClr>
              <a:buFont typeface="Arial"/>
              <a:buChar char="•"/>
            </a:pPr>
            <a:r>
              <a:rPr lang="pt-BR" sz="2400" b="1" strike="noStrike" spc="-1">
                <a:solidFill>
                  <a:srgbClr val="66FF66"/>
                </a:solidFill>
                <a:latin typeface="Calibri"/>
              </a:rPr>
              <a:t>PERMISSIVE</a:t>
            </a:r>
            <a:endParaRPr lang="pt-BR" sz="2400" b="0" strike="noStrike" spc="-1">
              <a:solidFill>
                <a:srgbClr val="000000"/>
              </a:solidFill>
              <a:latin typeface="Calibri"/>
            </a:endParaRPr>
          </a:p>
          <a:p>
            <a:pPr marL="228600" indent="-228240">
              <a:lnSpc>
                <a:spcPct val="90000"/>
              </a:lnSpc>
              <a:spcBef>
                <a:spcPts val="1001"/>
              </a:spcBef>
              <a:buClr>
                <a:srgbClr val="FFC000"/>
              </a:buClr>
              <a:buFont typeface="Arial"/>
              <a:buChar char="•"/>
            </a:pPr>
            <a:r>
              <a:rPr lang="pt-BR" sz="2400" b="0" strike="noStrike" spc="-1">
                <a:solidFill>
                  <a:srgbClr val="FFC000"/>
                </a:solidFill>
                <a:latin typeface="Calibri"/>
              </a:rPr>
              <a:t>CONTENTIOUS</a:t>
            </a:r>
            <a:endParaRPr lang="pt-BR" sz="2400" b="0" strike="noStrike" spc="-1">
              <a:solidFill>
                <a:srgbClr val="000000"/>
              </a:solidFill>
              <a:latin typeface="Calibri"/>
            </a:endParaRPr>
          </a:p>
          <a:p>
            <a:pPr marL="228600" indent="-228240">
              <a:lnSpc>
                <a:spcPct val="90000"/>
              </a:lnSpc>
              <a:spcBef>
                <a:spcPts val="1001"/>
              </a:spcBef>
              <a:buClr>
                <a:srgbClr val="FF0000"/>
              </a:buClr>
              <a:buFont typeface="Arial"/>
              <a:buChar char="•"/>
            </a:pPr>
            <a:r>
              <a:rPr lang="pt-BR" sz="2400" b="0" strike="noStrike" spc="-1">
                <a:solidFill>
                  <a:srgbClr val="FF0000"/>
                </a:solidFill>
                <a:latin typeface="Calibri"/>
              </a:rPr>
              <a:t>HOSTILE</a:t>
            </a:r>
            <a:endParaRPr lang="pt-BR"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pt-BR" sz="2400" b="0" strike="noStrike" spc="-1">
                <a:solidFill>
                  <a:srgbClr val="000000"/>
                </a:solidFill>
                <a:latin typeface="Calibri"/>
              </a:rPr>
              <a:t>UNKNOWN</a:t>
            </a:r>
          </a:p>
        </p:txBody>
      </p:sp>
      <p:sp>
        <p:nvSpPr>
          <p:cNvPr id="578" name="TextShape 3"/>
          <p:cNvSpPr txBox="1"/>
          <p:nvPr/>
        </p:nvSpPr>
        <p:spPr>
          <a:xfrm>
            <a:off x="8610480" y="6356520"/>
            <a:ext cx="2742840" cy="364680"/>
          </a:xfrm>
          <a:prstGeom prst="rect">
            <a:avLst/>
          </a:prstGeom>
          <a:noFill/>
          <a:ln>
            <a:noFill/>
          </a:ln>
        </p:spPr>
        <p:txBody>
          <a:bodyPr anchor="ctr"/>
          <a:lstStyle/>
          <a:p>
            <a:pPr algn="r">
              <a:lnSpc>
                <a:spcPct val="100000"/>
              </a:lnSpc>
            </a:pPr>
            <a:fld id="{19D2763C-B30C-4C6C-B506-B539E8456475}" type="slidenum">
              <a:rPr lang="pt-BR" sz="1200" b="0" strike="noStrike" spc="-1">
                <a:solidFill>
                  <a:srgbClr val="8B8B8B"/>
                </a:solidFill>
                <a:latin typeface="Calibri"/>
              </a:rPr>
              <a:t>35</a:t>
            </a:fld>
            <a:endParaRPr lang="pt-BR" sz="1200" b="0" strike="noStrike" spc="-1">
              <a:latin typeface="Times New Roman"/>
            </a:endParaRPr>
          </a:p>
        </p:txBody>
      </p:sp>
      <p:pic>
        <p:nvPicPr>
          <p:cNvPr id="579" name="Picture 5"/>
          <p:cNvPicPr/>
          <p:nvPr/>
        </p:nvPicPr>
        <p:blipFill>
          <a:blip r:embed="rId2"/>
          <a:stretch/>
        </p:blipFill>
        <p:spPr>
          <a:xfrm>
            <a:off x="942120" y="1045440"/>
            <a:ext cx="7527240" cy="5004000"/>
          </a:xfrm>
          <a:prstGeom prst="rect">
            <a:avLst/>
          </a:prstGeom>
          <a:ln>
            <a:noFill/>
          </a:ln>
        </p:spPr>
      </p:pic>
      <p:sp>
        <p:nvSpPr>
          <p:cNvPr id="580" name="CustomShape 4"/>
          <p:cNvSpPr/>
          <p:nvPr/>
        </p:nvSpPr>
        <p:spPr>
          <a:xfrm>
            <a:off x="4038480" y="6123960"/>
            <a:ext cx="8023320" cy="3668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ctr">
              <a:lnSpc>
                <a:spcPct val="90000"/>
              </a:lnSpc>
              <a:spcBef>
                <a:spcPts val="1001"/>
              </a:spcBef>
            </a:pPr>
            <a:r>
              <a:rPr lang="pt-BR" sz="1400" b="0" strike="noStrike" spc="-1">
                <a:solidFill>
                  <a:srgbClr val="000000"/>
                </a:solidFill>
                <a:latin typeface="Times New Roman"/>
              </a:rPr>
              <a:t>Source: bitlegal.io</a:t>
            </a:r>
            <a:endParaRPr lang="pt-BR" sz="1400" b="0" strike="noStrike" spc="-1">
              <a:latin typeface="Arial"/>
            </a:endParaRPr>
          </a:p>
          <a:p>
            <a:pPr algn="ctr">
              <a:lnSpc>
                <a:spcPct val="90000"/>
              </a:lnSpc>
              <a:spcBef>
                <a:spcPts val="1001"/>
              </a:spcBef>
            </a:pPr>
            <a:endParaRPr lang="pt-BR" sz="1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577">
                                            <p:txEl>
                                              <p:pRg st="0" end="11"/>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77">
                                            <p:txEl>
                                              <p:pRg st="11" end="23"/>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577">
                                            <p:txEl>
                                              <p:pRg st="23" end="31"/>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577">
                                            <p:txEl>
                                              <p:pRg st="31" end="39"/>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579"/>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TextShape 1"/>
          <p:cNvSpPr txBox="1"/>
          <p:nvPr/>
        </p:nvSpPr>
        <p:spPr>
          <a:xfrm>
            <a:off x="245160" y="271800"/>
            <a:ext cx="11732400" cy="6018120"/>
          </a:xfrm>
          <a:prstGeom prst="rect">
            <a:avLst/>
          </a:prstGeom>
          <a:noFill/>
          <a:ln>
            <a:noFill/>
          </a:ln>
        </p:spPr>
        <p:txBody>
          <a:bodyPr/>
          <a:lstStyle/>
          <a:p>
            <a:pPr marL="228600" indent="-228240" algn="just">
              <a:spcBef>
                <a:spcPts val="499"/>
              </a:spcBef>
              <a:buClr>
                <a:srgbClr val="000000"/>
              </a:buClr>
              <a:buFont typeface="Arial"/>
              <a:buChar char="•"/>
            </a:pPr>
            <a:r>
              <a:rPr lang="pt-BR" sz="2800" spc="-1" dirty="0">
                <a:solidFill>
                  <a:srgbClr val="000000"/>
                </a:solidFill>
              </a:rPr>
              <a:t>Há três maneiras como Bitcoin gerar renda:</a:t>
            </a:r>
          </a:p>
          <a:p>
            <a:pPr marL="685800" lvl="1" indent="-228240" algn="just">
              <a:spcBef>
                <a:spcPts val="499"/>
              </a:spcBef>
              <a:buClr>
                <a:srgbClr val="000000"/>
              </a:buClr>
              <a:buFont typeface="Arial"/>
              <a:buChar char="•"/>
            </a:pPr>
            <a:r>
              <a:rPr lang="pt-BR" sz="2800" spc="-1" dirty="0">
                <a:solidFill>
                  <a:srgbClr val="000000"/>
                </a:solidFill>
              </a:rPr>
              <a:t>Uma vez que o valor de um Bitcoin flutua, pode-se gerar lucro líquido vendê-los ao preço mais elevado do que o preço original (tributação de ganhos de capital).
Se eles são recebidos por comerciantes no pagamento de bens e serviços.
Bitcoins obtidos através de atividades de mineração são um assunto de tributação de renda padrão.</a:t>
            </a:r>
          </a:p>
          <a:p>
            <a:pPr marL="228600" indent="-228240" algn="just">
              <a:spcBef>
                <a:spcPts val="499"/>
              </a:spcBef>
              <a:buClr>
                <a:srgbClr val="000000"/>
              </a:buClr>
              <a:buFont typeface="Arial"/>
              <a:buChar char="•"/>
            </a:pPr>
            <a:r>
              <a:rPr lang="pt-BR" sz="2800" spc="-1" dirty="0">
                <a:solidFill>
                  <a:srgbClr val="000000"/>
                </a:solidFill>
              </a:rPr>
              <a:t>Um país pode ter um programa de tributação adequado se o quadro regulamentar não for definido e se o estatuto de "moeda ou mercadoria" for desconhecido?
Se tomar o anonimato do Bitcoin em conta, então pode-se simplesmente deduzir que a evasão fiscal não é apenas viável, mas  Inevitável.</a:t>
            </a:r>
            <a:endParaRPr lang="pt-BR" sz="2800" b="0" strike="noStrike" spc="-1" dirty="0">
              <a:solidFill>
                <a:srgbClr val="000000"/>
              </a:solidFill>
            </a:endParaRPr>
          </a:p>
        </p:txBody>
      </p:sp>
      <p:sp>
        <p:nvSpPr>
          <p:cNvPr id="582" name="TextShape 2"/>
          <p:cNvSpPr txBox="1"/>
          <p:nvPr/>
        </p:nvSpPr>
        <p:spPr>
          <a:xfrm>
            <a:off x="8610480" y="6356520"/>
            <a:ext cx="2742840" cy="364680"/>
          </a:xfrm>
          <a:prstGeom prst="rect">
            <a:avLst/>
          </a:prstGeom>
          <a:noFill/>
          <a:ln>
            <a:noFill/>
          </a:ln>
        </p:spPr>
        <p:txBody>
          <a:bodyPr anchor="ctr"/>
          <a:lstStyle/>
          <a:p>
            <a:pPr algn="r">
              <a:lnSpc>
                <a:spcPct val="100000"/>
              </a:lnSpc>
            </a:pPr>
            <a:fld id="{2433EBC5-852E-4ABE-A263-FF950F5AC3CB}" type="slidenum">
              <a:rPr lang="pt-BR" sz="1200" b="0" strike="noStrike" spc="-1">
                <a:solidFill>
                  <a:srgbClr val="8B8B8B"/>
                </a:solidFill>
                <a:latin typeface="Calibri"/>
              </a:rPr>
              <a:t>36</a:t>
            </a:fld>
            <a:endParaRPr lang="pt-BR"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581">
                                            <p:txEl>
                                              <p:pRg st="0" end="41"/>
                                            </p:txEl>
                                          </p:spTgt>
                                        </p:tgtEl>
                                        <p:attrNameLst>
                                          <p:attrName>style.visibility</p:attrName>
                                        </p:attrNameLst>
                                      </p:cBhvr>
                                      <p:to>
                                        <p:strVal val="visible"/>
                                      </p:to>
                                    </p:set>
                                  </p:childTnLst>
                                </p:cTn>
                              </p:par>
                            </p:childTnLst>
                          </p:cTn>
                        </p:par>
                        <p:par>
                          <p:cTn id="7" fill="hold">
                            <p:stCondLst>
                              <p:cond delay="0"/>
                            </p:stCondLst>
                            <p:childTnLst>
                              <p:par>
                                <p:cTn id="8" presetID="1" presetClass="entr" fill="hold" nodeType="afterEffect">
                                  <p:stCondLst>
                                    <p:cond delay="750"/>
                                  </p:stCondLst>
                                  <p:childTnLst>
                                    <p:set>
                                      <p:cBhvr>
                                        <p:cTn id="9" dur="1" fill="hold">
                                          <p:stCondLst>
                                            <p:cond delay="0"/>
                                          </p:stCondLst>
                                        </p:cTn>
                                        <p:tgtEl>
                                          <p:spTgt spid="581">
                                            <p:txEl>
                                              <p:pRg st="44" end="200"/>
                                            </p:txEl>
                                          </p:spTgt>
                                        </p:tgtEl>
                                        <p:attrNameLst>
                                          <p:attrName>style.visibility</p:attrName>
                                        </p:attrNameLst>
                                      </p:cBhvr>
                                      <p:to>
                                        <p:strVal val="visible"/>
                                      </p:to>
                                    </p:set>
                                  </p:childTnLst>
                                </p:cTn>
                              </p:par>
                            </p:childTnLst>
                          </p:cTn>
                        </p:par>
                        <p:par>
                          <p:cTn id="10" fill="hold">
                            <p:stCondLst>
                              <p:cond delay="750"/>
                            </p:stCondLst>
                            <p:childTnLst>
                              <p:par>
                                <p:cTn id="11" presetID="1" presetClass="entr" fill="hold" nodeType="afterEffect">
                                  <p:stCondLst>
                                    <p:cond delay="750"/>
                                  </p:stCondLst>
                                  <p:childTnLst>
                                    <p:set>
                                      <p:cBhvr>
                                        <p:cTn id="12" dur="1" fill="hold">
                                          <p:stCondLst>
                                            <p:cond delay="0"/>
                                          </p:stCondLst>
                                        </p:cTn>
                                        <p:tgtEl>
                                          <p:spTgt spid="581">
                                            <p:txEl>
                                              <p:pRg st="201" end="248"/>
                                            </p:txEl>
                                          </p:spTgt>
                                        </p:tgtEl>
                                        <p:attrNameLst>
                                          <p:attrName>style.visibility</p:attrName>
                                        </p:attrNameLst>
                                      </p:cBhvr>
                                      <p:to>
                                        <p:strVal val="visible"/>
                                      </p:to>
                                    </p:set>
                                  </p:childTnLst>
                                </p:cTn>
                              </p:par>
                            </p:childTnLst>
                          </p:cTn>
                        </p:par>
                        <p:par>
                          <p:cTn id="13" fill="hold">
                            <p:stCondLst>
                              <p:cond delay="1500"/>
                            </p:stCondLst>
                            <p:childTnLst>
                              <p:par>
                                <p:cTn id="14" presetID="1" presetClass="entr" fill="hold" nodeType="afterEffect">
                                  <p:stCondLst>
                                    <p:cond delay="750"/>
                                  </p:stCondLst>
                                  <p:childTnLst>
                                    <p:set>
                                      <p:cBhvr>
                                        <p:cTn id="15" dur="1" fill="hold">
                                          <p:stCondLst>
                                            <p:cond delay="0"/>
                                          </p:stCondLst>
                                        </p:cTn>
                                        <p:tgtEl>
                                          <p:spTgt spid="581">
                                            <p:txEl>
                                              <p:pRg st="249" end="31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fill="hold" nodeType="clickEffect">
                                  <p:stCondLst>
                                    <p:cond delay="0"/>
                                  </p:stCondLst>
                                  <p:childTnLst>
                                    <p:set>
                                      <p:cBhvr>
                                        <p:cTn id="19" dur="1" fill="hold">
                                          <p:stCondLst>
                                            <p:cond delay="0"/>
                                          </p:stCondLst>
                                        </p:cTn>
                                        <p:tgtEl>
                                          <p:spTgt spid="581">
                                            <p:txEl>
                                              <p:pRg st="316" end="52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fill="hold" nodeType="clickEffect">
                                  <p:stCondLst>
                                    <p:cond delay="0"/>
                                  </p:stCondLst>
                                  <p:childTnLst>
                                    <p:set>
                                      <p:cBhvr>
                                        <p:cTn id="23" dur="1" fill="hold">
                                          <p:stCondLst>
                                            <p:cond delay="0"/>
                                          </p:stCondLst>
                                        </p:cTn>
                                        <p:tgtEl>
                                          <p:spTgt spid="581">
                                            <p:txEl>
                                              <p:pRg st="526" end="79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TextShape 1"/>
          <p:cNvSpPr txBox="1"/>
          <p:nvPr/>
        </p:nvSpPr>
        <p:spPr>
          <a:xfrm>
            <a:off x="399300" y="814140"/>
            <a:ext cx="11652791" cy="763200"/>
          </a:xfrm>
          <a:prstGeom prst="rect">
            <a:avLst/>
          </a:prstGeom>
        </p:spPr>
        <p:txBody>
          <a:bodyPr spcFirstLastPara="1" wrap="square" lIns="91425" tIns="91425" rIns="91425" bIns="91425" anchor="ctr" anchorCtr="0"/>
          <a:lstStyle>
            <a:lvl1pPr lvl="0">
              <a:lnSpc>
                <a:spcPct val="90000"/>
              </a:lnSpc>
              <a:spcBef>
                <a:spcPts val="0"/>
              </a:spcBef>
              <a:spcAft>
                <a:spcPts val="0"/>
              </a:spcAft>
              <a:buSzPts val="3600"/>
              <a:buNone/>
              <a:defRPr sz="4800">
                <a:latin typeface="+mj-lt"/>
                <a:ea typeface="+mj-ea"/>
                <a:cs typeface="+mj-c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t-BR" sz="3600" dirty="0"/>
              <a:t>Bitcoin é  uma moeda independente e descentralizada?
</a:t>
            </a:r>
          </a:p>
        </p:txBody>
      </p:sp>
      <p:sp>
        <p:nvSpPr>
          <p:cNvPr id="585" name="TextShape 2"/>
          <p:cNvSpPr txBox="1"/>
          <p:nvPr/>
        </p:nvSpPr>
        <p:spPr>
          <a:xfrm>
            <a:off x="313920" y="2072880"/>
            <a:ext cx="8935011" cy="4350960"/>
          </a:xfrm>
          <a:prstGeom prst="rect">
            <a:avLst/>
          </a:prstGeom>
          <a:noFill/>
          <a:ln>
            <a:noFill/>
          </a:ln>
        </p:spPr>
        <p:txBody>
          <a:bodyPr/>
          <a:lstStyle/>
          <a:p>
            <a:pPr marL="228600" indent="-228240" algn="just">
              <a:lnSpc>
                <a:spcPct val="90000"/>
              </a:lnSpc>
              <a:spcBef>
                <a:spcPts val="1001"/>
              </a:spcBef>
              <a:buClr>
                <a:srgbClr val="000000"/>
              </a:buClr>
              <a:buFont typeface="Arial"/>
              <a:buChar char="•"/>
            </a:pPr>
            <a:r>
              <a:rPr lang="pt-BR" sz="2800" spc="-1" dirty="0">
                <a:solidFill>
                  <a:srgbClr val="000000"/>
                </a:solidFill>
                <a:latin typeface="Calibri"/>
              </a:rPr>
              <a:t>Independência é definida como a liberdade do controle, influência...
Enquanto o Bitcoin é uma parte da sociedade, ele não pode ser independente, porque uma simples proibição de um país relevante pode causar colapso da moeda.
O que acontecerá quando Bitcoin confrontar todo o peso de regulamentação estatal?</a:t>
            </a:r>
            <a:endParaRPr lang="pt-BR" sz="2800" b="0" strike="noStrike" spc="-1" dirty="0">
              <a:solidFill>
                <a:srgbClr val="000000"/>
              </a:solidFill>
              <a:latin typeface="Calibri"/>
            </a:endParaRPr>
          </a:p>
        </p:txBody>
      </p:sp>
      <p:sp>
        <p:nvSpPr>
          <p:cNvPr id="586" name="TextShape 3"/>
          <p:cNvSpPr txBox="1"/>
          <p:nvPr/>
        </p:nvSpPr>
        <p:spPr>
          <a:xfrm>
            <a:off x="8610480" y="6356520"/>
            <a:ext cx="2742840" cy="364680"/>
          </a:xfrm>
          <a:prstGeom prst="rect">
            <a:avLst/>
          </a:prstGeom>
          <a:noFill/>
          <a:ln>
            <a:noFill/>
          </a:ln>
        </p:spPr>
        <p:txBody>
          <a:bodyPr anchor="ctr"/>
          <a:lstStyle/>
          <a:p>
            <a:pPr algn="r">
              <a:lnSpc>
                <a:spcPct val="100000"/>
              </a:lnSpc>
            </a:pPr>
            <a:fld id="{F6353E39-F630-44D0-82B4-1F0833D19622}" type="slidenum">
              <a:rPr lang="pt-BR" sz="1200" b="0" strike="noStrike" spc="-1">
                <a:solidFill>
                  <a:srgbClr val="8B8B8B"/>
                </a:solidFill>
                <a:latin typeface="Calibri"/>
              </a:rPr>
              <a:t>37</a:t>
            </a:fld>
            <a:endParaRPr lang="pt-BR" sz="1200" b="0" strike="noStrike" spc="-1">
              <a:latin typeface="Times New Roman"/>
            </a:endParaRPr>
          </a:p>
        </p:txBody>
      </p:sp>
      <p:pic>
        <p:nvPicPr>
          <p:cNvPr id="587" name="Picture 5"/>
          <p:cNvPicPr/>
          <p:nvPr/>
        </p:nvPicPr>
        <p:blipFill>
          <a:blip r:embed="rId2"/>
          <a:stretch/>
        </p:blipFill>
        <p:spPr>
          <a:xfrm>
            <a:off x="9517680" y="2300040"/>
            <a:ext cx="2361960" cy="38286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84"/>
                                        </p:tgtEl>
                                        <p:attrNameLst>
                                          <p:attrName>style.visibility</p:attrName>
                                        </p:attrNameLst>
                                      </p:cBhvr>
                                      <p:to>
                                        <p:strVal val="visible"/>
                                      </p:to>
                                    </p:set>
                                    <p:animEffect transition="in" filter="fade">
                                      <p:cBhvr additive="repl">
                                        <p:cTn id="7" dur="750"/>
                                        <p:tgtEl>
                                          <p:spTgt spid="584"/>
                                        </p:tgtEl>
                                      </p:cBhvr>
                                    </p:animEffect>
                                  </p:childTnLst>
                                </p:cTn>
                              </p:par>
                              <p:par>
                                <p:cTn id="8" presetID="10" presetClass="entr" fill="hold" nodeType="withEffect">
                                  <p:stCondLst>
                                    <p:cond delay="0"/>
                                  </p:stCondLst>
                                  <p:childTnLst>
                                    <p:set>
                                      <p:cBhvr>
                                        <p:cTn id="9" dur="1" fill="hold">
                                          <p:stCondLst>
                                            <p:cond delay="0"/>
                                          </p:stCondLst>
                                        </p:cTn>
                                        <p:tgtEl>
                                          <p:spTgt spid="587"/>
                                        </p:tgtEl>
                                        <p:attrNameLst>
                                          <p:attrName>style.visibility</p:attrName>
                                        </p:attrNameLst>
                                      </p:cBhvr>
                                      <p:to>
                                        <p:strVal val="visible"/>
                                      </p:to>
                                    </p:set>
                                    <p:animEffect transition="in" filter="fade">
                                      <p:cBhvr additive="repl">
                                        <p:cTn id="10" dur="750"/>
                                        <p:tgtEl>
                                          <p:spTgt spid="58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85">
                                            <p:txEl>
                                              <p:pRg st="0" end="137"/>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585">
                                            <p:txEl>
                                              <p:pRg st="138" end="34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585">
                                            <p:txEl>
                                              <p:pRg st="349" end="43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TextShape 1"/>
          <p:cNvSpPr txBox="1"/>
          <p:nvPr/>
        </p:nvSpPr>
        <p:spPr>
          <a:xfrm>
            <a:off x="838080" y="299160"/>
            <a:ext cx="10515240" cy="664200"/>
          </a:xfrm>
          <a:prstGeom prst="rect">
            <a:avLst/>
          </a:prstGeom>
        </p:spPr>
        <p:txBody>
          <a:bodyPr spcFirstLastPara="1" wrap="square" lIns="91425" tIns="91425" rIns="91425" bIns="91425" anchor="ctr" anchorCtr="0"/>
          <a:lstStyle>
            <a:defPPr>
              <a:defRPr lang="pt-BR"/>
            </a:defPPr>
            <a:lvl1pPr lvl="0">
              <a:lnSpc>
                <a:spcPct val="90000"/>
              </a:lnSpc>
              <a:spcBef>
                <a:spcPts val="0"/>
              </a:spcBef>
              <a:spcAft>
                <a:spcPts val="0"/>
              </a:spcAft>
              <a:buSzPts val="3600"/>
              <a:buNone/>
              <a:defRPr sz="3600">
                <a:latin typeface="+mj-lt"/>
                <a:ea typeface="+mj-ea"/>
                <a:cs typeface="+mj-c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t-BR" dirty="0"/>
              <a:t>Problemas de mineração</a:t>
            </a:r>
          </a:p>
        </p:txBody>
      </p:sp>
      <p:sp>
        <p:nvSpPr>
          <p:cNvPr id="589" name="TextShape 2"/>
          <p:cNvSpPr txBox="1"/>
          <p:nvPr/>
        </p:nvSpPr>
        <p:spPr>
          <a:xfrm>
            <a:off x="838080" y="1825560"/>
            <a:ext cx="1075212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spc="-1" dirty="0">
                <a:solidFill>
                  <a:srgbClr val="000000"/>
                </a:solidFill>
                <a:latin typeface="Calibri"/>
              </a:rPr>
              <a:t>Usar o poder de computação de terceiros para alcançar um desempenho de mineração mais rápido (sem conhecimento e consentimento do terceiro: </a:t>
            </a:r>
            <a:r>
              <a:rPr lang="pt-BR" sz="2800" spc="-1" dirty="0" err="1">
                <a:solidFill>
                  <a:srgbClr val="000000"/>
                </a:solidFill>
                <a:latin typeface="Calibri"/>
              </a:rPr>
              <a:t>botnet</a:t>
            </a:r>
            <a:r>
              <a:rPr lang="pt-BR" sz="2800" spc="-1" dirty="0">
                <a:solidFill>
                  <a:srgbClr val="000000"/>
                </a:solidFill>
                <a:latin typeface="Calibri"/>
              </a:rPr>
              <a:t>)
Ataques de negação de serviço distribuídos (</a:t>
            </a:r>
            <a:r>
              <a:rPr lang="pt-BR" sz="2800" spc="-1" dirty="0" err="1">
                <a:solidFill>
                  <a:srgbClr val="000000"/>
                </a:solidFill>
                <a:latin typeface="Calibri"/>
              </a:rPr>
              <a:t>DDoS</a:t>
            </a:r>
            <a:r>
              <a:rPr lang="pt-BR" sz="2800" spc="-1" dirty="0">
                <a:solidFill>
                  <a:srgbClr val="000000"/>
                </a:solidFill>
                <a:latin typeface="Calibri"/>
              </a:rPr>
              <a:t>)</a:t>
            </a:r>
          </a:p>
          <a:p>
            <a:pPr marL="228600" indent="-228240">
              <a:lnSpc>
                <a:spcPct val="90000"/>
              </a:lnSpc>
              <a:spcBef>
                <a:spcPts val="1001"/>
              </a:spcBef>
              <a:buClr>
                <a:srgbClr val="000000"/>
              </a:buClr>
              <a:buFont typeface="Arial"/>
              <a:buChar char="•"/>
            </a:pPr>
            <a:r>
              <a:rPr lang="pt-BR" sz="2800" spc="-1" dirty="0">
                <a:solidFill>
                  <a:srgbClr val="000000"/>
                </a:solidFill>
                <a:latin typeface="Calibri"/>
              </a:rPr>
              <a:t>O ataque do cartel de 51</a:t>
            </a:r>
          </a:p>
          <a:p>
            <a:pPr marL="228600" indent="-228240">
              <a:lnSpc>
                <a:spcPct val="90000"/>
              </a:lnSpc>
              <a:spcBef>
                <a:spcPts val="1001"/>
              </a:spcBef>
              <a:buClr>
                <a:srgbClr val="000000"/>
              </a:buClr>
              <a:buFont typeface="Arial"/>
              <a:buChar char="•"/>
            </a:pPr>
            <a:r>
              <a:rPr lang="pt-BR" sz="2800" spc="-1" dirty="0">
                <a:solidFill>
                  <a:srgbClr val="000000"/>
                </a:solidFill>
                <a:latin typeface="Calibri"/>
              </a:rPr>
              <a:t>Um ataque </a:t>
            </a:r>
            <a:r>
              <a:rPr lang="pt-BR" sz="2800" spc="-1" dirty="0" err="1">
                <a:solidFill>
                  <a:srgbClr val="000000"/>
                </a:solidFill>
                <a:latin typeface="Calibri"/>
              </a:rPr>
              <a:t>Goldfinger</a:t>
            </a:r>
            <a:endParaRPr lang="pt-BR" sz="2800" b="0" strike="noStrike" spc="-1" dirty="0">
              <a:solidFill>
                <a:srgbClr val="000000"/>
              </a:solidFill>
              <a:latin typeface="Calibri"/>
            </a:endParaRPr>
          </a:p>
        </p:txBody>
      </p:sp>
      <p:sp>
        <p:nvSpPr>
          <p:cNvPr id="590" name="TextShape 3"/>
          <p:cNvSpPr txBox="1"/>
          <p:nvPr/>
        </p:nvSpPr>
        <p:spPr>
          <a:xfrm>
            <a:off x="8610480" y="6356520"/>
            <a:ext cx="2742840" cy="364680"/>
          </a:xfrm>
          <a:prstGeom prst="rect">
            <a:avLst/>
          </a:prstGeom>
          <a:noFill/>
          <a:ln>
            <a:noFill/>
          </a:ln>
        </p:spPr>
        <p:txBody>
          <a:bodyPr anchor="ctr"/>
          <a:lstStyle/>
          <a:p>
            <a:pPr algn="r">
              <a:lnSpc>
                <a:spcPct val="100000"/>
              </a:lnSpc>
            </a:pPr>
            <a:fld id="{346011FA-E376-43C9-AE83-E2FACE402B02}" type="slidenum">
              <a:rPr lang="pt-BR" sz="1200" b="0" strike="noStrike" spc="-1">
                <a:solidFill>
                  <a:srgbClr val="8B8B8B"/>
                </a:solidFill>
                <a:latin typeface="Calibri"/>
              </a:rPr>
              <a:t>38</a:t>
            </a:fld>
            <a:endParaRPr lang="pt-BR" sz="1200" b="0" strike="noStrike" spc="-1">
              <a:latin typeface="Times New Roman"/>
            </a:endParaRPr>
          </a:p>
        </p:txBody>
      </p:sp>
      <p:pic>
        <p:nvPicPr>
          <p:cNvPr id="591" name="Picture 2"/>
          <p:cNvPicPr/>
          <p:nvPr/>
        </p:nvPicPr>
        <p:blipFill>
          <a:blip r:embed="rId2"/>
          <a:stretch/>
        </p:blipFill>
        <p:spPr>
          <a:xfrm>
            <a:off x="8375760" y="4102560"/>
            <a:ext cx="2759400" cy="18396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fade">
                                      <p:cBhvr additive="repl">
                                        <p:cTn id="7" dur="750"/>
                                        <p:tgtEl>
                                          <p:spTgt spid="588"/>
                                        </p:tgtEl>
                                      </p:cBhvr>
                                    </p:animEffect>
                                  </p:childTnLst>
                                </p:cTn>
                              </p:par>
                              <p:par>
                                <p:cTn id="8" presetID="10" presetClass="entr" fill="hold" nodeType="withEffect">
                                  <p:stCondLst>
                                    <p:cond delay="0"/>
                                  </p:stCondLst>
                                  <p:childTnLst>
                                    <p:set>
                                      <p:cBhvr>
                                        <p:cTn id="9" dur="1" fill="hold">
                                          <p:stCondLst>
                                            <p:cond delay="0"/>
                                          </p:stCondLst>
                                        </p:cTn>
                                        <p:tgtEl>
                                          <p:spTgt spid="591"/>
                                        </p:tgtEl>
                                        <p:attrNameLst>
                                          <p:attrName>style.visibility</p:attrName>
                                        </p:attrNameLst>
                                      </p:cBhvr>
                                      <p:to>
                                        <p:strVal val="visible"/>
                                      </p:to>
                                    </p:set>
                                    <p:animEffect transition="in" filter="fade">
                                      <p:cBhvr additive="repl">
                                        <p:cTn id="10" dur="750"/>
                                        <p:tgtEl>
                                          <p:spTgt spid="59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89">
                                            <p:txEl>
                                              <p:pRg st="0" end="11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89">
                                            <p:txEl>
                                              <p:pRg st="123" end="14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93A0B1-0877-4185-AAE7-A1A9E3CC24E0}"/>
              </a:ext>
            </a:extLst>
          </p:cNvPr>
          <p:cNvSpPr>
            <a:spLocks noGrp="1"/>
          </p:cNvSpPr>
          <p:nvPr>
            <p:ph type="title"/>
          </p:nvPr>
        </p:nvSpPr>
        <p:spPr>
          <a:xfrm>
            <a:off x="281623" y="764345"/>
            <a:ext cx="11360800" cy="1122400"/>
          </a:xfrm>
        </p:spPr>
        <p:txBody>
          <a:bodyPr/>
          <a:lstStyle/>
          <a:p>
            <a:pPr algn="l"/>
            <a:r>
              <a:rPr lang="pt-BR" dirty="0"/>
              <a:t>Mas ainda temos </a:t>
            </a:r>
            <a:r>
              <a:rPr lang="pt-BR" dirty="0" err="1"/>
              <a:t>blockchain</a:t>
            </a:r>
            <a:r>
              <a:rPr lang="pt-BR" dirty="0"/>
              <a:t>...
</a:t>
            </a:r>
          </a:p>
        </p:txBody>
      </p:sp>
      <p:sp>
        <p:nvSpPr>
          <p:cNvPr id="3" name="Título 1">
            <a:extLst>
              <a:ext uri="{FF2B5EF4-FFF2-40B4-BE49-F238E27FC236}">
                <a16:creationId xmlns:a16="http://schemas.microsoft.com/office/drawing/2014/main" id="{20D2B855-54C7-4F67-9610-6DD893148107}"/>
              </a:ext>
            </a:extLst>
          </p:cNvPr>
          <p:cNvSpPr txBox="1">
            <a:spLocks/>
          </p:cNvSpPr>
          <p:nvPr/>
        </p:nvSpPr>
        <p:spPr>
          <a:xfrm>
            <a:off x="549577" y="5735600"/>
            <a:ext cx="11360800" cy="1122400"/>
          </a:xfrm>
          <a:prstGeom prst="rect">
            <a:avLst/>
          </a:prstGeom>
          <a:noFill/>
          <a:ln>
            <a:noFill/>
          </a:ln>
        </p:spPr>
        <p:txBody>
          <a:bodyPr spcFirstLastPara="1" wrap="square" lIns="121900" tIns="121900" rIns="121900" bIns="1219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r"/>
            <a:r>
              <a:rPr lang="pt-BR" sz="4800"/>
              <a:t>Graças a Deus por blockchain!
</a:t>
            </a:r>
            <a:endParaRPr lang="pt-BR" sz="4800" dirty="0"/>
          </a:p>
        </p:txBody>
      </p:sp>
      <p:pic>
        <p:nvPicPr>
          <p:cNvPr id="4" name="Imagem 3">
            <a:extLst>
              <a:ext uri="{FF2B5EF4-FFF2-40B4-BE49-F238E27FC236}">
                <a16:creationId xmlns:a16="http://schemas.microsoft.com/office/drawing/2014/main" id="{748FD106-D273-4604-9507-8D56C1E3BA38}"/>
              </a:ext>
            </a:extLst>
          </p:cNvPr>
          <p:cNvPicPr>
            <a:picLocks noChangeAspect="1"/>
          </p:cNvPicPr>
          <p:nvPr/>
        </p:nvPicPr>
        <p:blipFill>
          <a:blip r:embed="rId2"/>
          <a:stretch>
            <a:fillRect/>
          </a:stretch>
        </p:blipFill>
        <p:spPr>
          <a:xfrm>
            <a:off x="549577" y="1831864"/>
            <a:ext cx="9659816" cy="3769825"/>
          </a:xfrm>
          <a:prstGeom prst="rect">
            <a:avLst/>
          </a:prstGeom>
        </p:spPr>
      </p:pic>
    </p:spTree>
    <p:extLst>
      <p:ext uri="{BB962C8B-B14F-4D97-AF65-F5344CB8AC3E}">
        <p14:creationId xmlns:p14="http://schemas.microsoft.com/office/powerpoint/2010/main" val="2849448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extShape 1"/>
          <p:cNvSpPr txBox="1"/>
          <p:nvPr/>
        </p:nvSpPr>
        <p:spPr>
          <a:xfrm>
            <a:off x="838080" y="365040"/>
            <a:ext cx="10515240" cy="1325160"/>
          </a:xfrm>
          <a:prstGeom prst="rect">
            <a:avLst/>
          </a:prstGeom>
          <a:noFill/>
          <a:ln>
            <a:noFill/>
          </a:ln>
        </p:spPr>
        <p:txBody>
          <a:bodyPr anchor="ctr"/>
          <a:lstStyle>
            <a:defPPr>
              <a:defRPr lang="pt-BR"/>
            </a:defPPr>
            <a:lvl1pPr>
              <a:lnSpc>
                <a:spcPct val="90000"/>
              </a:lnSpc>
              <a:defRPr sz="4400" b="0" strike="noStrike" spc="-1">
                <a:solidFill>
                  <a:srgbClr val="000000"/>
                </a:solidFill>
              </a:defRPr>
            </a:lvl1pPr>
          </a:lstStyle>
          <a:p>
            <a:r>
              <a:rPr lang="pt-BR" dirty="0"/>
              <a:t>Sistemas Redundantes</a:t>
            </a:r>
          </a:p>
        </p:txBody>
      </p:sp>
      <p:sp>
        <p:nvSpPr>
          <p:cNvPr id="429" name="TextShape 2"/>
          <p:cNvSpPr txBox="1"/>
          <p:nvPr/>
        </p:nvSpPr>
        <p:spPr>
          <a:xfrm>
            <a:off x="838080" y="1825560"/>
            <a:ext cx="10515240" cy="4350960"/>
          </a:xfrm>
          <a:prstGeom prst="rect">
            <a:avLst/>
          </a:prstGeom>
          <a:noFill/>
          <a:ln>
            <a:noFill/>
          </a:ln>
        </p:spPr>
        <p:txBody>
          <a:bodyPr/>
          <a:lstStyle/>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A redundância em sistemas é obtida por meio de um conjunto mínimo de componentes redundantes que obtém o mesmo grau mínimo de serviço e desempenho que o sistema básico original</a:t>
            </a:r>
          </a:p>
          <a:p>
            <a:pPr algn="just">
              <a:lnSpc>
                <a:spcPct val="90000"/>
              </a:lnSpc>
              <a:spcBef>
                <a:spcPts val="1001"/>
              </a:spcBef>
            </a:pPr>
            <a:endParaRPr lang="pt-BR" sz="2800" b="0" strike="noStrike" spc="-1" dirty="0">
              <a:solidFill>
                <a:srgbClr val="000000"/>
              </a:solidFill>
            </a:endParaRP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Descentralização </a:t>
            </a:r>
            <a:r>
              <a:rPr lang="pt-BR" sz="2800" b="1" strike="noStrike" spc="-1" dirty="0">
                <a:solidFill>
                  <a:srgbClr val="FF0000"/>
                </a:solidFill>
              </a:rPr>
              <a:t>implica </a:t>
            </a:r>
            <a:r>
              <a:rPr lang="pt-BR" sz="2800" b="0" strike="noStrike" spc="-1" dirty="0">
                <a:solidFill>
                  <a:srgbClr val="000000"/>
                </a:solidFill>
              </a:rPr>
              <a:t>em redundância</a:t>
            </a:r>
          </a:p>
          <a:p>
            <a:pPr algn="just">
              <a:lnSpc>
                <a:spcPct val="90000"/>
              </a:lnSpc>
              <a:spcBef>
                <a:spcPts val="1001"/>
              </a:spcBef>
            </a:pPr>
            <a:endParaRPr lang="pt-BR" sz="2800" b="0" strike="noStrike" spc="-1" dirty="0">
              <a:solidFill>
                <a:srgbClr val="000000"/>
              </a:solidFill>
            </a:endParaRP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Mas, sistemas redundantes </a:t>
            </a:r>
            <a:r>
              <a:rPr lang="pt-BR" sz="2800" b="1" strike="noStrike" spc="-1" dirty="0">
                <a:solidFill>
                  <a:srgbClr val="FF0000"/>
                </a:solidFill>
              </a:rPr>
              <a:t>podem não ser </a:t>
            </a:r>
            <a:r>
              <a:rPr lang="pt-BR" sz="2800" b="0" strike="noStrike" spc="-1" dirty="0">
                <a:solidFill>
                  <a:srgbClr val="000000"/>
                </a:solidFill>
              </a:rPr>
              <a:t>descentralizados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extShape 1"/>
          <p:cNvSpPr txBox="1"/>
          <p:nvPr/>
        </p:nvSpPr>
        <p:spPr>
          <a:xfrm>
            <a:off x="831960" y="1709640"/>
            <a:ext cx="10515240" cy="2852280"/>
          </a:xfrm>
          <a:prstGeom prst="rect">
            <a:avLst/>
          </a:prstGeom>
          <a:noFill/>
          <a:ln>
            <a:noFill/>
          </a:ln>
        </p:spPr>
        <p:txBody>
          <a:bodyPr anchor="b"/>
          <a:lstStyle/>
          <a:p>
            <a:pPr>
              <a:lnSpc>
                <a:spcPct val="100000"/>
              </a:lnSpc>
            </a:pPr>
            <a:r>
              <a:rPr lang="pt-BR" sz="6000" b="0" strike="noStrike" spc="-1" dirty="0">
                <a:solidFill>
                  <a:srgbClr val="000000"/>
                </a:solidFill>
                <a:latin typeface="Calibri Light"/>
              </a:rPr>
              <a:t>Aspectos do Bitcoin ao </a:t>
            </a:r>
            <a:r>
              <a:rPr lang="pt-BR" sz="6000" b="0" strike="noStrike" spc="-1" dirty="0" err="1">
                <a:solidFill>
                  <a:srgbClr val="000000"/>
                </a:solidFill>
                <a:latin typeface="Calibri Light"/>
              </a:rPr>
              <a:t>Blockchain</a:t>
            </a:r>
            <a:endParaRPr lang="pt-BR" sz="6000" b="0" strike="noStrike" spc="-1" dirty="0">
              <a:solidFill>
                <a:srgbClr val="000000"/>
              </a:solidFill>
              <a:latin typeface="Calibri"/>
            </a:endParaRPr>
          </a:p>
        </p:txBody>
      </p:sp>
      <p:sp>
        <p:nvSpPr>
          <p:cNvPr id="457" name="TextShape 2"/>
          <p:cNvSpPr txBox="1"/>
          <p:nvPr/>
        </p:nvSpPr>
        <p:spPr>
          <a:xfrm>
            <a:off x="838380" y="4561920"/>
            <a:ext cx="10515240" cy="1499760"/>
          </a:xfrm>
          <a:prstGeom prst="rect">
            <a:avLst/>
          </a:prstGeom>
          <a:noFill/>
          <a:ln>
            <a:noFill/>
          </a:ln>
        </p:spPr>
        <p:txBody>
          <a:bodyPr/>
          <a:lstStyle/>
          <a:p>
            <a:endParaRPr lang="pt-BR" sz="2800" b="0" strike="noStrike" spc="-1">
              <a:solidFill>
                <a:srgbClr val="000000"/>
              </a:solidFill>
              <a:latin typeface="Calibri"/>
            </a:endParaRPr>
          </a:p>
        </p:txBody>
      </p:sp>
    </p:spTree>
    <p:extLst>
      <p:ext uri="{BB962C8B-B14F-4D97-AF65-F5344CB8AC3E}">
        <p14:creationId xmlns:p14="http://schemas.microsoft.com/office/powerpoint/2010/main" val="1611413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TextShape 1"/>
          <p:cNvSpPr txBox="1"/>
          <p:nvPr/>
        </p:nvSpPr>
        <p:spPr>
          <a:xfrm>
            <a:off x="838080" y="365040"/>
            <a:ext cx="10515240" cy="1325160"/>
          </a:xfrm>
          <a:prstGeom prst="rect">
            <a:avLst/>
          </a:prstGeom>
        </p:spPr>
        <p:txBody>
          <a:bodyPr spcFirstLastPara="1" wrap="square" lIns="91425" tIns="91425" rIns="91425" bIns="91425" anchor="ctr" anchorCtr="0"/>
          <a:lstStyle>
            <a:lvl1pPr lvl="0">
              <a:lnSpc>
                <a:spcPct val="90000"/>
              </a:lnSpc>
              <a:spcBef>
                <a:spcPts val="0"/>
              </a:spcBef>
              <a:spcAft>
                <a:spcPts val="0"/>
              </a:spcAft>
              <a:buSzPts val="3600"/>
              <a:buNone/>
              <a:defRPr sz="4800">
                <a:latin typeface="+mj-lt"/>
                <a:ea typeface="+mj-ea"/>
                <a:cs typeface="+mj-c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t-BR" sz="4400" dirty="0"/>
              <a:t>Transações on-line
</a:t>
            </a:r>
          </a:p>
        </p:txBody>
      </p:sp>
      <p:sp>
        <p:nvSpPr>
          <p:cNvPr id="597" name="TextShape 2"/>
          <p:cNvSpPr txBox="1"/>
          <p:nvPr/>
        </p:nvSpPr>
        <p:spPr>
          <a:xfrm>
            <a:off x="838080" y="1825560"/>
            <a:ext cx="10515240" cy="43509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pt-BR" sz="2800" spc="-1" dirty="0">
                <a:solidFill>
                  <a:srgbClr val="000000"/>
                </a:solidFill>
                <a:latin typeface="Arial" panose="020B0604020202020204" pitchFamily="34" charset="0"/>
                <a:cs typeface="Arial" panose="020B0604020202020204" pitchFamily="34" charset="0"/>
              </a:rPr>
              <a:t>Dinheiro físico	</a:t>
            </a:r>
          </a:p>
          <a:p>
            <a:pPr marL="685800" lvl="1" indent="-228240">
              <a:lnSpc>
                <a:spcPct val="90000"/>
              </a:lnSpc>
              <a:spcBef>
                <a:spcPts val="1001"/>
              </a:spcBef>
              <a:buClr>
                <a:srgbClr val="000000"/>
              </a:buClr>
              <a:buFont typeface="Arial"/>
              <a:buChar char="•"/>
            </a:pPr>
            <a:r>
              <a:rPr lang="pt-BR" sz="2800" spc="-1" dirty="0">
                <a:solidFill>
                  <a:srgbClr val="000000"/>
                </a:solidFill>
                <a:latin typeface="Arial" panose="020B0604020202020204" pitchFamily="34" charset="0"/>
                <a:cs typeface="Arial" panose="020B0604020202020204" pitchFamily="34" charset="0"/>
              </a:rPr>
              <a:t>Não rastreável (bem, principalmente!)
Seguro (principalmente)
Baixa inflação</a:t>
            </a:r>
          </a:p>
          <a:p>
            <a:pPr marL="228600" indent="-228240">
              <a:lnSpc>
                <a:spcPct val="90000"/>
              </a:lnSpc>
              <a:spcBef>
                <a:spcPts val="1001"/>
              </a:spcBef>
              <a:buClr>
                <a:srgbClr val="000000"/>
              </a:buClr>
              <a:buFont typeface="Arial"/>
              <a:buChar char="•"/>
            </a:pPr>
            <a:r>
              <a:rPr lang="pt-BR" sz="2800" spc="-1" dirty="0">
                <a:solidFill>
                  <a:srgbClr val="000000"/>
                </a:solidFill>
                <a:latin typeface="Arial" panose="020B0604020202020204" pitchFamily="34" charset="0"/>
                <a:cs typeface="Arial" panose="020B0604020202020204" pitchFamily="34" charset="0"/>
              </a:rPr>
              <a:t>Não pode ser usado on-line diretamente 
Transações eletrônicas de crédito ou débito
Banco vê todas as transações
Os comerciantes podem rastrear/perfil clientes</a:t>
            </a:r>
            <a:endParaRPr lang="pt-BR" sz="2400" b="0" strike="noStrike" spc="-1" dirty="0">
              <a:solidFill>
                <a:srgbClr val="000000"/>
              </a:solidFill>
              <a:latin typeface="Arial" panose="020B0604020202020204" pitchFamily="34" charset="0"/>
              <a:cs typeface="Arial" panose="020B0604020202020204" pitchFamily="34" charset="0"/>
            </a:endParaRPr>
          </a:p>
        </p:txBody>
      </p:sp>
      <p:sp>
        <p:nvSpPr>
          <p:cNvPr id="598" name="TextShape 3"/>
          <p:cNvSpPr txBox="1"/>
          <p:nvPr/>
        </p:nvSpPr>
        <p:spPr>
          <a:xfrm>
            <a:off x="8610480" y="6356520"/>
            <a:ext cx="2742840" cy="364680"/>
          </a:xfrm>
          <a:prstGeom prst="rect">
            <a:avLst/>
          </a:prstGeom>
          <a:noFill/>
          <a:ln>
            <a:noFill/>
          </a:ln>
        </p:spPr>
        <p:txBody>
          <a:bodyPr anchor="ctr"/>
          <a:lstStyle/>
          <a:p>
            <a:pPr algn="r">
              <a:lnSpc>
                <a:spcPct val="100000"/>
              </a:lnSpc>
            </a:pPr>
            <a:fld id="{48002177-16D1-4208-A69E-80F0C39A4E19}" type="slidenum">
              <a:rPr lang="pt-BR" sz="1200" b="0" strike="noStrike" spc="-1">
                <a:solidFill>
                  <a:srgbClr val="8B8B8B"/>
                </a:solidFill>
                <a:latin typeface="Calibri"/>
              </a:rPr>
              <a:t>41</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1325160"/>
          </a:xfrm>
          <a:prstGeom prst="rect">
            <a:avLst/>
          </a:prstGeom>
        </p:spPr>
        <p:txBody>
          <a:bodyPr spcFirstLastPara="1" wrap="square" lIns="91425" tIns="91425" rIns="91425" bIns="91425" anchor="ctr" anchorCtr="0"/>
          <a:lstStyle>
            <a:defPPr>
              <a:defRPr lang="pt-BR"/>
            </a:defPPr>
            <a:lvl1pPr lvl="0">
              <a:lnSpc>
                <a:spcPct val="90000"/>
              </a:lnSpc>
              <a:spcBef>
                <a:spcPts val="0"/>
              </a:spcBef>
              <a:spcAft>
                <a:spcPts val="0"/>
              </a:spcAft>
              <a:buSzPts val="3600"/>
              <a:buNone/>
              <a:defRPr sz="4800">
                <a:latin typeface="+mj-lt"/>
                <a:ea typeface="+mj-ea"/>
                <a:cs typeface="+mj-c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t-BR" sz="4000" dirty="0"/>
              <a:t>Tamanho da Economia </a:t>
            </a:r>
            <a:r>
              <a:rPr lang="pt-BR" sz="4000" dirty="0" err="1"/>
              <a:t>BitCoin</a:t>
            </a:r>
            <a:r>
              <a:rPr lang="pt-BR" sz="4000" dirty="0"/>
              <a:t>
</a:t>
            </a:r>
          </a:p>
        </p:txBody>
      </p:sp>
      <p:sp>
        <p:nvSpPr>
          <p:cNvPr id="600" name="TextShape 2"/>
          <p:cNvSpPr txBox="1"/>
          <p:nvPr/>
        </p:nvSpPr>
        <p:spPr>
          <a:xfrm>
            <a:off x="838080" y="1825560"/>
            <a:ext cx="10515240" cy="43509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pt-BR" sz="2800" spc="-1" dirty="0">
                <a:solidFill>
                  <a:srgbClr val="000000"/>
                </a:solidFill>
                <a:latin typeface="Calibri"/>
              </a:rPr>
              <a:t>Número de </a:t>
            </a:r>
            <a:r>
              <a:rPr lang="pt-BR" sz="2800" spc="-1" dirty="0" err="1">
                <a:solidFill>
                  <a:srgbClr val="000000"/>
                </a:solidFill>
                <a:latin typeface="Calibri"/>
              </a:rPr>
              <a:t>BitCoins</a:t>
            </a:r>
            <a:r>
              <a:rPr lang="pt-BR" sz="2800" spc="-1" dirty="0">
                <a:solidFill>
                  <a:srgbClr val="000000"/>
                </a:solidFill>
                <a:latin typeface="Calibri"/>
              </a:rPr>
              <a:t> em circulação 17,6 milhões (Abril 2019)
Número total de </a:t>
            </a:r>
            <a:r>
              <a:rPr lang="pt-BR" sz="2800" spc="-1" dirty="0" err="1">
                <a:solidFill>
                  <a:srgbClr val="000000"/>
                </a:solidFill>
                <a:latin typeface="Calibri"/>
              </a:rPr>
              <a:t>BitCoins</a:t>
            </a:r>
            <a:r>
              <a:rPr lang="pt-BR" sz="2800" spc="-1" dirty="0">
                <a:solidFill>
                  <a:srgbClr val="000000"/>
                </a:solidFill>
                <a:latin typeface="Calibri"/>
              </a:rPr>
              <a:t> gerados não pode exceder 21 milhões
Preço médio de um Bitcoin: cerca de 5.000 USD (Abril 2019)
O preço é instável.
30 transações por min. (VISA 200.000 por minuto).</a:t>
            </a:r>
            <a:endParaRPr lang="pt-BR" sz="2800" b="0" strike="noStrike" spc="-1" dirty="0">
              <a:solidFill>
                <a:srgbClr val="000000"/>
              </a:solid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TextShape 1"/>
          <p:cNvSpPr txBox="1"/>
          <p:nvPr/>
        </p:nvSpPr>
        <p:spPr>
          <a:xfrm>
            <a:off x="838080" y="365040"/>
            <a:ext cx="10515240" cy="1325160"/>
          </a:xfrm>
          <a:prstGeom prst="rect">
            <a:avLst/>
          </a:prstGeom>
        </p:spPr>
        <p:txBody>
          <a:bodyPr spcFirstLastPara="1" wrap="square" lIns="91425" tIns="91425" rIns="91425" bIns="91425" anchor="ctr" anchorCtr="0"/>
          <a:lstStyle>
            <a:defPPr>
              <a:defRPr lang="pt-BR"/>
            </a:defPPr>
            <a:lvl1pPr lvl="0">
              <a:lnSpc>
                <a:spcPct val="90000"/>
              </a:lnSpc>
              <a:spcBef>
                <a:spcPts val="0"/>
              </a:spcBef>
              <a:spcAft>
                <a:spcPts val="0"/>
              </a:spcAft>
              <a:buSzPts val="3600"/>
              <a:buNone/>
              <a:defRPr sz="4000">
                <a:latin typeface="+mj-lt"/>
                <a:ea typeface="+mj-ea"/>
                <a:cs typeface="+mj-c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t-BR" dirty="0"/>
              <a:t>Desafios do Bitcoin</a:t>
            </a:r>
          </a:p>
        </p:txBody>
      </p:sp>
      <p:sp>
        <p:nvSpPr>
          <p:cNvPr id="602" name="TextShape 2"/>
          <p:cNvSpPr txBox="1"/>
          <p:nvPr/>
        </p:nvSpPr>
        <p:spPr>
          <a:xfrm>
            <a:off x="838080" y="1825560"/>
            <a:ext cx="10515240" cy="4350960"/>
          </a:xfrm>
          <a:prstGeom prst="rect">
            <a:avLst/>
          </a:prstGeom>
          <a:noFill/>
          <a:ln>
            <a:noFill/>
          </a:ln>
        </p:spPr>
        <p:txBody>
          <a:bodyPr>
            <a:normAutofit fontScale="92500" lnSpcReduction="10000"/>
          </a:bodyPr>
          <a:lstStyle>
            <a:defPPr>
              <a:defRPr lang="pt-BR"/>
            </a:defPPr>
            <a:lvl1pPr marL="228600" indent="-228240">
              <a:lnSpc>
                <a:spcPct val="90000"/>
              </a:lnSpc>
              <a:spcBef>
                <a:spcPts val="1001"/>
              </a:spcBef>
              <a:buClr>
                <a:srgbClr val="000000"/>
              </a:buClr>
              <a:buFont typeface="Arial"/>
              <a:buChar char="•"/>
              <a:defRPr sz="2800" spc="-1">
                <a:solidFill>
                  <a:srgbClr val="000000"/>
                </a:solidFill>
                <a:latin typeface="Calibri"/>
              </a:defRPr>
            </a:lvl1pPr>
          </a:lstStyle>
          <a:p>
            <a:r>
              <a:rPr lang="pt-BR" dirty="0">
                <a:latin typeface="+mn-lt"/>
              </a:rPr>
              <a:t>Criação de uma moeda virtual</a:t>
            </a:r>
          </a:p>
          <a:p>
            <a:pPr lvl="1"/>
            <a:r>
              <a:rPr lang="pt-BR" dirty="0"/>
              <a:t>Como é criado em primeiro lugar?</a:t>
            </a:r>
          </a:p>
          <a:p>
            <a:pPr lvl="1"/>
            <a:r>
              <a:rPr lang="pt-BR" dirty="0"/>
              <a:t>Como evitar a inflação? (O que impede que qualquer um crie lotes das moedas?)</a:t>
            </a:r>
          </a:p>
          <a:p>
            <a:r>
              <a:rPr lang="pt-BR" dirty="0">
                <a:latin typeface="+mn-lt"/>
              </a:rPr>
              <a:t>Validação</a:t>
            </a:r>
          </a:p>
          <a:p>
            <a:pPr lvl="1"/>
            <a:r>
              <a:rPr lang="pt-BR" dirty="0"/>
              <a:t>A moeda é legítima? (prova de trabalho)</a:t>
            </a:r>
          </a:p>
          <a:p>
            <a:pPr lvl="1"/>
            <a:r>
              <a:rPr lang="pt-BR" dirty="0"/>
              <a:t>Como você impede uma moeda de dupla despesa?</a:t>
            </a:r>
          </a:p>
          <a:p>
            <a:r>
              <a:rPr lang="pt-BR" dirty="0">
                <a:latin typeface="+mn-lt"/>
              </a:rPr>
              <a:t>Proteção do comprador e do vendedor em transações on-line</a:t>
            </a:r>
          </a:p>
          <a:p>
            <a:pPr lvl="1"/>
            <a:r>
              <a:rPr lang="pt-BR" dirty="0"/>
              <a:t>O comprador paga, mas o vendedor não entrega</a:t>
            </a:r>
          </a:p>
          <a:p>
            <a:pPr lvl="1"/>
            <a:r>
              <a:rPr lang="pt-BR" dirty="0"/>
              <a:t>O vendedor entrega, o comprador paga, mas o comprador faz uma reivindicação. </a:t>
            </a:r>
          </a:p>
          <a:p>
            <a:r>
              <a:rPr lang="pt-BR" dirty="0">
                <a:latin typeface="+mn-lt"/>
              </a:rPr>
              <a:t>Confiança em terceiros</a:t>
            </a:r>
          </a:p>
          <a:p>
            <a:pPr lvl="1"/>
            <a:r>
              <a:rPr lang="pt-BR" dirty="0"/>
              <a:t>Confie na prova em vez da confiança</a:t>
            </a:r>
          </a:p>
          <a:p>
            <a:r>
              <a:rPr lang="pt-BR" dirty="0">
                <a:latin typeface="+mn-lt"/>
              </a:rPr>
              <a:t>Verificável por todos</a:t>
            </a:r>
          </a:p>
          <a:p>
            <a:pPr lvl="1"/>
            <a:r>
              <a:rPr lang="pt-BR" dirty="0"/>
              <a:t>Nenhum banco central ou casa de compensação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spc="-1" dirty="0">
                <a:solidFill>
                  <a:srgbClr val="000000"/>
                </a:solidFill>
                <a:latin typeface="+mj-lt"/>
              </a:rPr>
              <a:t>Segurança em Bitcoin
</a:t>
            </a:r>
            <a:endParaRPr lang="pt-BR" sz="4400" b="0" strike="noStrike" spc="-1" dirty="0">
              <a:solidFill>
                <a:srgbClr val="000000"/>
              </a:solidFill>
              <a:latin typeface="+mj-lt"/>
            </a:endParaRPr>
          </a:p>
        </p:txBody>
      </p:sp>
      <p:sp>
        <p:nvSpPr>
          <p:cNvPr id="604" name="TextShape 2"/>
          <p:cNvSpPr txBox="1"/>
          <p:nvPr/>
        </p:nvSpPr>
        <p:spPr>
          <a:xfrm>
            <a:off x="838080" y="1825560"/>
            <a:ext cx="10515240" cy="4350960"/>
          </a:xfrm>
          <a:prstGeom prst="rect">
            <a:avLst/>
          </a:prstGeom>
          <a:noFill/>
          <a:ln>
            <a:noFill/>
          </a:ln>
        </p:spPr>
        <p:txBody>
          <a:bodyPr>
            <a:normAutofit lnSpcReduction="10000"/>
          </a:bodyPr>
          <a:lstStyle/>
          <a:p>
            <a:pPr marL="228600" indent="-228240">
              <a:lnSpc>
                <a:spcPct val="90000"/>
              </a:lnSpc>
              <a:spcBef>
                <a:spcPts val="1001"/>
              </a:spcBef>
              <a:buClr>
                <a:srgbClr val="000000"/>
              </a:buClr>
              <a:buFont typeface="Arial"/>
              <a:buChar char="•"/>
            </a:pPr>
            <a:r>
              <a:rPr lang="pt-BR" sz="2800" spc="-1" dirty="0">
                <a:solidFill>
                  <a:srgbClr val="000000"/>
                </a:solidFill>
              </a:rPr>
              <a:t>Autenticação </a:t>
            </a:r>
            <a:r>
              <a:rPr lang="pt-BR" sz="2800" spc="-1" dirty="0">
                <a:solidFill>
                  <a:srgbClr val="000000"/>
                </a:solidFill>
                <a:latin typeface="Wingdings"/>
              </a:rPr>
              <a:t></a:t>
            </a:r>
            <a:r>
              <a:rPr lang="pt-BR" sz="2800" spc="-1" dirty="0">
                <a:solidFill>
                  <a:srgbClr val="000000"/>
                </a:solidFill>
                <a:latin typeface="Calibri"/>
              </a:rPr>
              <a:t> </a:t>
            </a:r>
            <a:r>
              <a:rPr lang="pt-BR" sz="2800" spc="-1" dirty="0" err="1">
                <a:solidFill>
                  <a:srgbClr val="3366FF"/>
                </a:solidFill>
                <a:latin typeface="Calibri"/>
              </a:rPr>
              <a:t>Public</a:t>
            </a:r>
            <a:r>
              <a:rPr lang="pt-BR" sz="2800" spc="-1" dirty="0">
                <a:solidFill>
                  <a:srgbClr val="3366FF"/>
                </a:solidFill>
                <a:latin typeface="Calibri"/>
              </a:rPr>
              <a:t> Key </a:t>
            </a:r>
            <a:r>
              <a:rPr lang="pt-BR" sz="2800" spc="-1" dirty="0" err="1">
                <a:solidFill>
                  <a:srgbClr val="3366FF"/>
                </a:solidFill>
                <a:latin typeface="Calibri"/>
              </a:rPr>
              <a:t>Crypto</a:t>
            </a:r>
            <a:r>
              <a:rPr lang="pt-BR" sz="2800" spc="-1" dirty="0">
                <a:solidFill>
                  <a:srgbClr val="3366FF"/>
                </a:solidFill>
                <a:latin typeface="Calibri"/>
              </a:rPr>
              <a:t>: Digital </a:t>
            </a:r>
            <a:r>
              <a:rPr lang="pt-BR" sz="2800" spc="-1" dirty="0" err="1">
                <a:solidFill>
                  <a:srgbClr val="3366FF"/>
                </a:solidFill>
                <a:latin typeface="Calibri"/>
              </a:rPr>
              <a:t>Signatures</a:t>
            </a:r>
            <a:endParaRPr lang="pt-BR" sz="2800" spc="-1" dirty="0">
              <a:solidFill>
                <a:srgbClr val="000000"/>
              </a:solidFill>
            </a:endParaRPr>
          </a:p>
          <a:p>
            <a:pPr marL="685800" lvl="1" indent="-228240">
              <a:lnSpc>
                <a:spcPct val="90000"/>
              </a:lnSpc>
              <a:spcBef>
                <a:spcPts val="1001"/>
              </a:spcBef>
              <a:buClr>
                <a:srgbClr val="000000"/>
              </a:buClr>
              <a:buFont typeface="Arial"/>
              <a:buChar char="•"/>
            </a:pPr>
            <a:r>
              <a:rPr lang="pt-BR" sz="2800" spc="-1" dirty="0">
                <a:solidFill>
                  <a:srgbClr val="000000"/>
                </a:solidFill>
              </a:rPr>
              <a:t>Estou pagando a pessoa certa? Não é outro imitador? </a:t>
            </a:r>
          </a:p>
          <a:p>
            <a:pPr marL="228600" indent="-228240">
              <a:lnSpc>
                <a:spcPct val="90000"/>
              </a:lnSpc>
              <a:spcBef>
                <a:spcPts val="1001"/>
              </a:spcBef>
              <a:buClr>
                <a:srgbClr val="000000"/>
              </a:buClr>
              <a:buFont typeface="Arial"/>
              <a:buChar char="•"/>
            </a:pPr>
            <a:r>
              <a:rPr lang="pt-BR" sz="2800" spc="-1" dirty="0">
                <a:solidFill>
                  <a:srgbClr val="000000"/>
                </a:solidFill>
              </a:rPr>
              <a:t>Integridade </a:t>
            </a:r>
            <a:r>
              <a:rPr lang="pt-BR" sz="2800" spc="-1" dirty="0">
                <a:solidFill>
                  <a:srgbClr val="000000"/>
                </a:solidFill>
                <a:latin typeface="Wingdings"/>
              </a:rPr>
              <a:t></a:t>
            </a:r>
            <a:r>
              <a:rPr lang="pt-BR" sz="2800" spc="-1" dirty="0">
                <a:solidFill>
                  <a:srgbClr val="000000"/>
                </a:solidFill>
                <a:latin typeface="Calibri"/>
              </a:rPr>
              <a:t>  </a:t>
            </a:r>
            <a:r>
              <a:rPr lang="pt-BR" sz="2800" spc="-1" dirty="0">
                <a:solidFill>
                  <a:srgbClr val="3366FF"/>
                </a:solidFill>
                <a:latin typeface="Calibri"/>
              </a:rPr>
              <a:t>Digital </a:t>
            </a:r>
            <a:r>
              <a:rPr lang="pt-BR" sz="2800" spc="-1" dirty="0" err="1">
                <a:solidFill>
                  <a:srgbClr val="3366FF"/>
                </a:solidFill>
                <a:latin typeface="Calibri"/>
              </a:rPr>
              <a:t>Signatures</a:t>
            </a:r>
            <a:r>
              <a:rPr lang="pt-BR" sz="2800" spc="-1" dirty="0">
                <a:solidFill>
                  <a:srgbClr val="3366FF"/>
                </a:solidFill>
                <a:latin typeface="Calibri"/>
              </a:rPr>
              <a:t> </a:t>
            </a:r>
            <a:r>
              <a:rPr lang="pt-BR" sz="2800" spc="-1" dirty="0" err="1">
                <a:solidFill>
                  <a:srgbClr val="3366FF"/>
                </a:solidFill>
                <a:latin typeface="Calibri"/>
              </a:rPr>
              <a:t>and</a:t>
            </a:r>
            <a:r>
              <a:rPr lang="pt-BR" sz="2800" spc="-1" dirty="0">
                <a:solidFill>
                  <a:srgbClr val="3366FF"/>
                </a:solidFill>
                <a:latin typeface="Calibri"/>
              </a:rPr>
              <a:t> </a:t>
            </a:r>
            <a:r>
              <a:rPr lang="pt-BR" sz="2800" spc="-1" dirty="0" err="1">
                <a:solidFill>
                  <a:srgbClr val="3366FF"/>
                </a:solidFill>
                <a:latin typeface="Calibri"/>
              </a:rPr>
              <a:t>Cryptographic</a:t>
            </a:r>
            <a:r>
              <a:rPr lang="pt-BR" sz="2800" spc="-1" dirty="0">
                <a:solidFill>
                  <a:srgbClr val="3366FF"/>
                </a:solidFill>
                <a:latin typeface="Calibri"/>
              </a:rPr>
              <a:t> </a:t>
            </a:r>
            <a:r>
              <a:rPr lang="pt-BR" sz="2800" spc="-1" dirty="0" err="1">
                <a:solidFill>
                  <a:srgbClr val="3366FF"/>
                </a:solidFill>
                <a:latin typeface="Calibri"/>
              </a:rPr>
              <a:t>Hash</a:t>
            </a:r>
            <a:endParaRPr lang="pt-BR" sz="2800" spc="-1" dirty="0">
              <a:solidFill>
                <a:srgbClr val="000000"/>
              </a:solidFill>
              <a:latin typeface="Calibri"/>
            </a:endParaRPr>
          </a:p>
          <a:p>
            <a:pPr marL="685800" lvl="1" indent="-228240">
              <a:lnSpc>
                <a:spcPct val="90000"/>
              </a:lnSpc>
              <a:spcBef>
                <a:spcPts val="1001"/>
              </a:spcBef>
              <a:buClr>
                <a:srgbClr val="000000"/>
              </a:buClr>
              <a:buFont typeface="Arial"/>
              <a:buChar char="•"/>
            </a:pPr>
            <a:r>
              <a:rPr lang="pt-BR" sz="2800" spc="-1" dirty="0">
                <a:solidFill>
                  <a:srgbClr val="000000"/>
                </a:solidFill>
              </a:rPr>
              <a:t>A moeda está gasta? </a:t>
            </a:r>
          </a:p>
          <a:p>
            <a:pPr marL="685800" lvl="1" indent="-228240">
              <a:lnSpc>
                <a:spcPct val="90000"/>
              </a:lnSpc>
              <a:spcBef>
                <a:spcPts val="1001"/>
              </a:spcBef>
              <a:buClr>
                <a:srgbClr val="000000"/>
              </a:buClr>
              <a:buFont typeface="Arial"/>
              <a:buChar char="•"/>
            </a:pPr>
            <a:r>
              <a:rPr lang="pt-BR" sz="2800" spc="-1" dirty="0">
                <a:solidFill>
                  <a:srgbClr val="000000"/>
                </a:solidFill>
              </a:rPr>
              <a:t>Um invasor pode reverter ou alterar transações?</a:t>
            </a:r>
          </a:p>
          <a:p>
            <a:pPr marL="228600" indent="-228240">
              <a:lnSpc>
                <a:spcPct val="90000"/>
              </a:lnSpc>
              <a:spcBef>
                <a:spcPts val="1001"/>
              </a:spcBef>
              <a:buClr>
                <a:srgbClr val="000000"/>
              </a:buClr>
              <a:buFont typeface="Arial"/>
              <a:buChar char="•"/>
            </a:pPr>
            <a:r>
              <a:rPr lang="pt-BR" sz="2800" spc="-1" dirty="0">
                <a:solidFill>
                  <a:srgbClr val="000000"/>
                </a:solidFill>
              </a:rPr>
              <a:t>Disponibilidade </a:t>
            </a:r>
            <a:r>
              <a:rPr lang="pt-BR" sz="2800" spc="-1" dirty="0">
                <a:solidFill>
                  <a:srgbClr val="000000"/>
                </a:solidFill>
                <a:latin typeface="Wingdings"/>
              </a:rPr>
              <a:t></a:t>
            </a:r>
            <a:r>
              <a:rPr lang="pt-BR" sz="2800" spc="-1" dirty="0">
                <a:solidFill>
                  <a:srgbClr val="000000"/>
                </a:solidFill>
                <a:latin typeface="Calibri"/>
              </a:rPr>
              <a:t>  </a:t>
            </a:r>
            <a:r>
              <a:rPr lang="pt-BR" sz="2800" spc="-1" dirty="0">
                <a:solidFill>
                  <a:srgbClr val="3366FF"/>
                </a:solidFill>
                <a:latin typeface="Calibri"/>
              </a:rPr>
              <a:t>Broadcast </a:t>
            </a:r>
            <a:r>
              <a:rPr lang="pt-BR" sz="2800" spc="-1" dirty="0" err="1">
                <a:solidFill>
                  <a:srgbClr val="3366FF"/>
                </a:solidFill>
                <a:latin typeface="Calibri"/>
              </a:rPr>
              <a:t>messages</a:t>
            </a:r>
            <a:r>
              <a:rPr lang="pt-BR" sz="2800" spc="-1" dirty="0">
                <a:solidFill>
                  <a:srgbClr val="3366FF"/>
                </a:solidFill>
                <a:latin typeface="Calibri"/>
              </a:rPr>
              <a:t> </a:t>
            </a:r>
            <a:r>
              <a:rPr lang="pt-BR" sz="2800" spc="-1" dirty="0" err="1">
                <a:solidFill>
                  <a:srgbClr val="3366FF"/>
                </a:solidFill>
                <a:latin typeface="Calibri"/>
              </a:rPr>
              <a:t>to</a:t>
            </a:r>
            <a:r>
              <a:rPr lang="pt-BR" sz="2800" spc="-1" dirty="0">
                <a:solidFill>
                  <a:srgbClr val="3366FF"/>
                </a:solidFill>
                <a:latin typeface="Calibri"/>
              </a:rPr>
              <a:t> </a:t>
            </a:r>
            <a:r>
              <a:rPr lang="pt-BR" sz="2800" spc="-1" dirty="0" err="1">
                <a:solidFill>
                  <a:srgbClr val="3366FF"/>
                </a:solidFill>
                <a:latin typeface="Calibri"/>
              </a:rPr>
              <a:t>the</a:t>
            </a:r>
            <a:r>
              <a:rPr lang="pt-BR" sz="2800" spc="-1" dirty="0">
                <a:solidFill>
                  <a:srgbClr val="3366FF"/>
                </a:solidFill>
                <a:latin typeface="Calibri"/>
              </a:rPr>
              <a:t> P2P network</a:t>
            </a:r>
            <a:endParaRPr lang="pt-BR" sz="2800" spc="-1" dirty="0">
              <a:solidFill>
                <a:srgbClr val="000000"/>
              </a:solidFill>
            </a:endParaRPr>
          </a:p>
          <a:p>
            <a:pPr marL="685800" lvl="1" indent="-228240">
              <a:lnSpc>
                <a:spcPct val="90000"/>
              </a:lnSpc>
              <a:spcBef>
                <a:spcPts val="1001"/>
              </a:spcBef>
              <a:buClr>
                <a:srgbClr val="000000"/>
              </a:buClr>
              <a:buFont typeface="Arial"/>
              <a:buChar char="•"/>
            </a:pPr>
            <a:r>
              <a:rPr lang="pt-BR" sz="2800" spc="-1" dirty="0">
                <a:solidFill>
                  <a:srgbClr val="000000"/>
                </a:solidFill>
              </a:rPr>
              <a:t>Posso fazer uma transação quando quiser?</a:t>
            </a:r>
          </a:p>
          <a:p>
            <a:pPr marL="228600" indent="-228240">
              <a:lnSpc>
                <a:spcPct val="90000"/>
              </a:lnSpc>
              <a:spcBef>
                <a:spcPts val="1001"/>
              </a:spcBef>
              <a:buClr>
                <a:srgbClr val="000000"/>
              </a:buClr>
              <a:buFont typeface="Arial"/>
              <a:buChar char="•"/>
            </a:pPr>
            <a:r>
              <a:rPr lang="pt-BR" sz="2800" spc="-1" dirty="0">
                <a:solidFill>
                  <a:srgbClr val="000000"/>
                </a:solidFill>
              </a:rPr>
              <a:t>Confidencialidade </a:t>
            </a:r>
            <a:r>
              <a:rPr lang="pt-BR" sz="2800" spc="-1" dirty="0">
                <a:solidFill>
                  <a:srgbClr val="000000"/>
                </a:solidFill>
                <a:latin typeface="Wingdings"/>
              </a:rPr>
              <a:t></a:t>
            </a:r>
            <a:r>
              <a:rPr lang="pt-BR" sz="2800" spc="-1" dirty="0">
                <a:solidFill>
                  <a:srgbClr val="000000"/>
                </a:solidFill>
                <a:latin typeface="Calibri"/>
              </a:rPr>
              <a:t>  </a:t>
            </a:r>
            <a:r>
              <a:rPr lang="pt-BR" sz="2800" spc="-1" dirty="0" err="1">
                <a:solidFill>
                  <a:srgbClr val="3366FF"/>
                </a:solidFill>
                <a:latin typeface="Calibri"/>
              </a:rPr>
              <a:t>Pseudonymity</a:t>
            </a:r>
            <a:endParaRPr lang="pt-BR" sz="2800" spc="-1" dirty="0">
              <a:solidFill>
                <a:srgbClr val="000000"/>
              </a:solidFill>
            </a:endParaRPr>
          </a:p>
          <a:p>
            <a:pPr marL="685800" lvl="1" indent="-228240">
              <a:lnSpc>
                <a:spcPct val="90000"/>
              </a:lnSpc>
              <a:spcBef>
                <a:spcPts val="1001"/>
              </a:spcBef>
              <a:buClr>
                <a:srgbClr val="000000"/>
              </a:buClr>
              <a:buFont typeface="Arial"/>
              <a:buChar char="•"/>
            </a:pPr>
            <a:r>
              <a:rPr lang="pt-BR" sz="2800" spc="-1" dirty="0">
                <a:solidFill>
                  <a:srgbClr val="000000"/>
                </a:solidFill>
              </a:rPr>
              <a:t>Minhas transações são privadas? Anônimo? </a:t>
            </a:r>
            <a:endParaRPr lang="pt-BR" sz="2400" b="0" strike="noStrike" spc="-1" dirty="0">
              <a:solidFill>
                <a:srgbClr val="000000"/>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spc="-1" dirty="0">
                <a:solidFill>
                  <a:srgbClr val="000000"/>
                </a:solidFill>
                <a:latin typeface="+mj-lt"/>
              </a:rPr>
              <a:t>Chave pública/privada: criptografia
</a:t>
            </a:r>
            <a:endParaRPr lang="pt-BR" sz="4400" b="0" strike="noStrike" spc="-1" dirty="0">
              <a:solidFill>
                <a:srgbClr val="000000"/>
              </a:solidFill>
              <a:latin typeface="+mj-lt"/>
            </a:endParaRPr>
          </a:p>
        </p:txBody>
      </p:sp>
      <p:sp>
        <p:nvSpPr>
          <p:cNvPr id="608" name="TextShape 2"/>
          <p:cNvSpPr txBox="1"/>
          <p:nvPr/>
        </p:nvSpPr>
        <p:spPr>
          <a:xfrm>
            <a:off x="838080" y="1825560"/>
            <a:ext cx="10515240" cy="4350960"/>
          </a:xfrm>
          <a:prstGeom prst="rect">
            <a:avLst/>
          </a:prstGeom>
          <a:noFill/>
          <a:ln>
            <a:noFill/>
          </a:ln>
        </p:spPr>
        <p:txBody>
          <a:bodyPr/>
          <a:lstStyle/>
          <a:p>
            <a:pPr marL="360">
              <a:lnSpc>
                <a:spcPct val="90000"/>
              </a:lnSpc>
              <a:spcBef>
                <a:spcPts val="1001"/>
              </a:spcBef>
              <a:buClr>
                <a:srgbClr val="000000"/>
              </a:buClr>
            </a:pPr>
            <a:endParaRPr lang="pt-BR" sz="2800" b="0" strike="noStrike" spc="-1" dirty="0">
              <a:solidFill>
                <a:srgbClr val="000000"/>
              </a:solidFill>
              <a:latin typeface="Calibri"/>
            </a:endParaRPr>
          </a:p>
        </p:txBody>
      </p:sp>
      <p:pic>
        <p:nvPicPr>
          <p:cNvPr id="609" name="Picture 2"/>
          <p:cNvPicPr/>
          <p:nvPr/>
        </p:nvPicPr>
        <p:blipFill>
          <a:blip r:embed="rId2"/>
          <a:stretch/>
        </p:blipFill>
        <p:spPr>
          <a:xfrm>
            <a:off x="1985760" y="2657520"/>
            <a:ext cx="1785600" cy="2381040"/>
          </a:xfrm>
          <a:prstGeom prst="rect">
            <a:avLst/>
          </a:prstGeom>
          <a:ln>
            <a:noFill/>
          </a:ln>
        </p:spPr>
      </p:pic>
      <p:pic>
        <p:nvPicPr>
          <p:cNvPr id="610" name="Picture 4"/>
          <p:cNvPicPr/>
          <p:nvPr/>
        </p:nvPicPr>
        <p:blipFill>
          <a:blip r:embed="rId3"/>
          <a:stretch/>
        </p:blipFill>
        <p:spPr>
          <a:xfrm>
            <a:off x="5069520" y="2595960"/>
            <a:ext cx="4097520" cy="3642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CustomShape 1"/>
          <p:cNvSpPr/>
          <p:nvPr/>
        </p:nvSpPr>
        <p:spPr>
          <a:xfrm>
            <a:off x="5145120" y="2850840"/>
            <a:ext cx="4435200" cy="1411920"/>
          </a:xfrm>
          <a:prstGeom prst="rect">
            <a:avLst/>
          </a:prstGeom>
          <a:ln/>
        </p:spPr>
        <p:style>
          <a:lnRef idx="1">
            <a:schemeClr val="accent1"/>
          </a:lnRef>
          <a:fillRef idx="3">
            <a:schemeClr val="accent1"/>
          </a:fillRef>
          <a:effectRef idx="2">
            <a:schemeClr val="accent1"/>
          </a:effectRef>
          <a:fontRef idx="minor"/>
        </p:style>
      </p:sp>
      <p:sp>
        <p:nvSpPr>
          <p:cNvPr id="612" name="TextShape 2"/>
          <p:cNvSpPr txBox="1"/>
          <p:nvPr/>
        </p:nvSpPr>
        <p:spPr>
          <a:xfrm>
            <a:off x="838080" y="365040"/>
            <a:ext cx="10515240" cy="1325160"/>
          </a:xfrm>
          <a:prstGeom prst="rect">
            <a:avLst/>
          </a:prstGeom>
          <a:noFill/>
          <a:ln>
            <a:noFill/>
          </a:ln>
        </p:spPr>
        <p:txBody>
          <a:bodyPr anchor="ctr"/>
          <a:lstStyle/>
          <a:p>
            <a:pPr>
              <a:lnSpc>
                <a:spcPct val="90000"/>
              </a:lnSpc>
            </a:pPr>
            <a:r>
              <a:rPr lang="pt-BR" sz="3600" spc="-1" dirty="0">
                <a:solidFill>
                  <a:srgbClr val="000000"/>
                </a:solidFill>
                <a:latin typeface="+mj-lt"/>
              </a:rPr>
              <a:t>Criptografia de chave pública: assinatura digital
</a:t>
            </a:r>
            <a:endParaRPr lang="pt-BR" sz="4400" b="0" strike="noStrike" spc="-1" dirty="0">
              <a:solidFill>
                <a:srgbClr val="000000"/>
              </a:solidFill>
              <a:latin typeface="+mj-lt"/>
            </a:endParaRPr>
          </a:p>
        </p:txBody>
      </p:sp>
      <p:sp>
        <p:nvSpPr>
          <p:cNvPr id="613" name="TextShape 3"/>
          <p:cNvSpPr txBox="1"/>
          <p:nvPr/>
        </p:nvSpPr>
        <p:spPr>
          <a:xfrm>
            <a:off x="838080" y="1825560"/>
            <a:ext cx="10515240" cy="43509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pt-BR" sz="2400" spc="-1" dirty="0">
                <a:solidFill>
                  <a:srgbClr val="000000"/>
                </a:solidFill>
                <a:latin typeface="Calibri"/>
              </a:rPr>
              <a:t>Primeiro, crie um resumo de mensagens usando um </a:t>
            </a:r>
            <a:r>
              <a:rPr lang="pt-BR" sz="2400" spc="-1" dirty="0" err="1">
                <a:solidFill>
                  <a:srgbClr val="000000"/>
                </a:solidFill>
                <a:latin typeface="Calibri"/>
              </a:rPr>
              <a:t>hash</a:t>
            </a:r>
            <a:r>
              <a:rPr lang="pt-BR" sz="2400" spc="-1" dirty="0">
                <a:solidFill>
                  <a:srgbClr val="000000"/>
                </a:solidFill>
                <a:latin typeface="Calibri"/>
              </a:rPr>
              <a:t> criptográfico
Em seguida, criptografe o resumo da mensagem com sua chave privada</a:t>
            </a:r>
            <a:endParaRPr lang="pt-BR" sz="2400" b="0" strike="noStrike" spc="-1" dirty="0">
              <a:solidFill>
                <a:srgbClr val="000000"/>
              </a:solidFill>
              <a:latin typeface="Calibri"/>
            </a:endParaRPr>
          </a:p>
        </p:txBody>
      </p:sp>
      <p:pic>
        <p:nvPicPr>
          <p:cNvPr id="614" name="Picture 2"/>
          <p:cNvPicPr/>
          <p:nvPr/>
        </p:nvPicPr>
        <p:blipFill>
          <a:blip r:embed="rId2"/>
          <a:stretch/>
        </p:blipFill>
        <p:spPr>
          <a:xfrm>
            <a:off x="4358880" y="2830320"/>
            <a:ext cx="3252960" cy="3832920"/>
          </a:xfrm>
          <a:prstGeom prst="rect">
            <a:avLst/>
          </a:prstGeom>
          <a:ln>
            <a:noFill/>
          </a:ln>
        </p:spPr>
      </p:pic>
      <p:sp>
        <p:nvSpPr>
          <p:cNvPr id="615" name="CustomShape 4"/>
          <p:cNvSpPr/>
          <p:nvPr/>
        </p:nvSpPr>
        <p:spPr>
          <a:xfrm>
            <a:off x="7611840" y="3021120"/>
            <a:ext cx="218448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pt-BR" sz="2000" b="0" strike="noStrike" spc="-1" dirty="0" err="1">
                <a:solidFill>
                  <a:srgbClr val="FF0000"/>
                </a:solidFill>
                <a:latin typeface="Calibri"/>
              </a:rPr>
              <a:t>Authentication</a:t>
            </a:r>
            <a:endParaRPr lang="pt-BR" sz="2000" b="0" strike="noStrike" spc="-1" dirty="0">
              <a:latin typeface="Arial"/>
            </a:endParaRPr>
          </a:p>
        </p:txBody>
      </p:sp>
      <p:sp>
        <p:nvSpPr>
          <p:cNvPr id="616" name="CustomShape 5"/>
          <p:cNvSpPr/>
          <p:nvPr/>
        </p:nvSpPr>
        <p:spPr>
          <a:xfrm>
            <a:off x="7628040" y="3605760"/>
            <a:ext cx="179964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pt-BR" sz="2400" b="0" strike="noStrike" spc="-1" dirty="0" err="1">
                <a:solidFill>
                  <a:srgbClr val="FF0000"/>
                </a:solidFill>
                <a:latin typeface="Calibri"/>
              </a:rPr>
              <a:t>Integrity</a:t>
            </a:r>
            <a:r>
              <a:rPr lang="pt-BR" sz="2400" b="0" strike="noStrike" spc="-1" dirty="0">
                <a:solidFill>
                  <a:srgbClr val="FF0000"/>
                </a:solidFill>
                <a:latin typeface="Calibri"/>
              </a:rPr>
              <a:t> </a:t>
            </a:r>
            <a:endParaRPr lang="pt-BR" sz="2400" b="0" strike="noStrike" spc="-1" dirty="0">
              <a:latin typeface="Arial"/>
            </a:endParaRPr>
          </a:p>
        </p:txBody>
      </p:sp>
      <p:sp>
        <p:nvSpPr>
          <p:cNvPr id="617" name="CustomShape 6"/>
          <p:cNvSpPr/>
          <p:nvPr/>
        </p:nvSpPr>
        <p:spPr>
          <a:xfrm>
            <a:off x="7339320" y="4435200"/>
            <a:ext cx="358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pt-BR" sz="2800" b="0" strike="noStrike" spc="-1" dirty="0">
                <a:solidFill>
                  <a:srgbClr val="2F5597"/>
                </a:solidFill>
                <a:latin typeface="Calibri"/>
              </a:rPr>
              <a:t>Non-</a:t>
            </a:r>
            <a:r>
              <a:rPr lang="pt-BR" sz="2800" b="0" strike="noStrike" spc="-1" dirty="0" err="1">
                <a:solidFill>
                  <a:srgbClr val="2F5597"/>
                </a:solidFill>
                <a:latin typeface="Calibri"/>
              </a:rPr>
              <a:t>repudiation</a:t>
            </a:r>
            <a:r>
              <a:rPr lang="pt-BR" sz="2800" b="0" strike="noStrike" spc="-1" dirty="0">
                <a:solidFill>
                  <a:srgbClr val="2F5597"/>
                </a:solidFill>
                <a:latin typeface="Calibri"/>
              </a:rPr>
              <a:t> </a:t>
            </a:r>
            <a:endParaRPr lang="pt-BR" sz="2800" b="0" strike="noStrike" spc="-1" dirty="0">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TextShape 1"/>
          <p:cNvSpPr txBox="1"/>
          <p:nvPr/>
        </p:nvSpPr>
        <p:spPr>
          <a:xfrm>
            <a:off x="8610480" y="6356520"/>
            <a:ext cx="2742840" cy="364680"/>
          </a:xfrm>
          <a:prstGeom prst="rect">
            <a:avLst/>
          </a:prstGeom>
          <a:noFill/>
          <a:ln>
            <a:noFill/>
          </a:ln>
        </p:spPr>
        <p:txBody>
          <a:bodyPr anchor="ctr">
            <a:normAutofit/>
          </a:bodyPr>
          <a:lstStyle/>
          <a:p>
            <a:pPr algn="r">
              <a:lnSpc>
                <a:spcPct val="100000"/>
              </a:lnSpc>
            </a:pPr>
            <a:fld id="{21FE1CCE-9225-4EAA-A3FE-A95CED6E752B}" type="slidenum">
              <a:rPr lang="pt-BR" sz="1400" b="0" strike="noStrike" spc="-1">
                <a:solidFill>
                  <a:srgbClr val="44546A"/>
                </a:solidFill>
                <a:latin typeface="Arial"/>
                <a:ea typeface="ＭＳ Ｐゴシック"/>
              </a:rPr>
              <a:t>47</a:t>
            </a:fld>
            <a:endParaRPr lang="pt-BR" sz="1400" b="0" strike="noStrike" spc="-1">
              <a:latin typeface="Times New Roman"/>
            </a:endParaRPr>
          </a:p>
        </p:txBody>
      </p:sp>
      <p:sp>
        <p:nvSpPr>
          <p:cNvPr id="619" name="TextShape 2"/>
          <p:cNvSpPr txBox="1"/>
          <p:nvPr/>
        </p:nvSpPr>
        <p:spPr>
          <a:xfrm>
            <a:off x="838080" y="365040"/>
            <a:ext cx="10515240" cy="1325160"/>
          </a:xfrm>
          <a:prstGeom prst="rect">
            <a:avLst/>
          </a:prstGeom>
          <a:noFill/>
          <a:ln>
            <a:noFill/>
          </a:ln>
        </p:spPr>
        <p:txBody>
          <a:bodyPr anchor="ctr">
            <a:normAutofit/>
          </a:bodyPr>
          <a:lstStyle/>
          <a:p>
            <a:pPr>
              <a:lnSpc>
                <a:spcPct val="100000"/>
              </a:lnSpc>
            </a:pPr>
            <a:r>
              <a:rPr lang="pt-BR" sz="4000" b="0" strike="noStrike" spc="-1" dirty="0">
                <a:solidFill>
                  <a:srgbClr val="000000"/>
                </a:solidFill>
                <a:latin typeface="+mj-lt"/>
                <a:ea typeface="ＭＳ Ｐゴシック"/>
              </a:rPr>
              <a:t>Funções de </a:t>
            </a:r>
            <a:r>
              <a:rPr lang="pt-BR" sz="4000" b="0" strike="noStrike" spc="-1" dirty="0" err="1">
                <a:solidFill>
                  <a:srgbClr val="000000"/>
                </a:solidFill>
                <a:latin typeface="+mj-lt"/>
                <a:ea typeface="ＭＳ Ｐゴシック"/>
              </a:rPr>
              <a:t>Hash</a:t>
            </a:r>
            <a:r>
              <a:rPr lang="pt-BR" sz="4000" b="0" strike="noStrike" spc="-1" dirty="0">
                <a:solidFill>
                  <a:srgbClr val="000000"/>
                </a:solidFill>
                <a:latin typeface="+mj-lt"/>
                <a:ea typeface="ＭＳ Ｐゴシック"/>
              </a:rPr>
              <a:t> Criptográfico</a:t>
            </a:r>
            <a:endParaRPr lang="pt-BR" sz="4000" b="0" strike="noStrike" spc="-1" dirty="0">
              <a:solidFill>
                <a:srgbClr val="000000"/>
              </a:solidFill>
              <a:latin typeface="+mj-lt"/>
            </a:endParaRPr>
          </a:p>
        </p:txBody>
      </p:sp>
      <p:sp>
        <p:nvSpPr>
          <p:cNvPr id="620" name="TextShape 3"/>
          <p:cNvSpPr txBox="1"/>
          <p:nvPr/>
        </p:nvSpPr>
        <p:spPr>
          <a:xfrm>
            <a:off x="2057400" y="1600200"/>
            <a:ext cx="7353360" cy="3352320"/>
          </a:xfrm>
          <a:prstGeom prst="rect">
            <a:avLst/>
          </a:prstGeom>
          <a:noFill/>
          <a:ln>
            <a:noFill/>
          </a:ln>
        </p:spPr>
        <p:txBody>
          <a:bodyPr>
            <a:normAutofit fontScale="92500" lnSpcReduction="10000"/>
          </a:bodyPr>
          <a:lstStyle/>
          <a:p>
            <a:pPr marL="228600" indent="-228240" algn="just">
              <a:lnSpc>
                <a:spcPct val="90000"/>
              </a:lnSpc>
              <a:spcBef>
                <a:spcPts val="1001"/>
              </a:spcBef>
              <a:buClr>
                <a:srgbClr val="000000"/>
              </a:buClr>
              <a:buFont typeface="Arial"/>
              <a:buChar char="•"/>
            </a:pPr>
            <a:r>
              <a:rPr lang="pt-BR" sz="3600" spc="-1" dirty="0">
                <a:solidFill>
                  <a:srgbClr val="000000"/>
                </a:solidFill>
                <a:latin typeface="Calibri"/>
                <a:ea typeface="ＭＳ Ｐゴシック"/>
              </a:rPr>
              <a:t>Consistente: </a:t>
            </a:r>
            <a:r>
              <a:rPr lang="pt-BR" sz="3600" spc="-1" dirty="0" err="1">
                <a:solidFill>
                  <a:srgbClr val="000000"/>
                </a:solidFill>
                <a:latin typeface="Calibri"/>
                <a:ea typeface="ＭＳ Ｐゴシック"/>
              </a:rPr>
              <a:t>hash</a:t>
            </a:r>
            <a:r>
              <a:rPr lang="pt-BR" sz="3600" spc="-1" dirty="0">
                <a:solidFill>
                  <a:srgbClr val="000000"/>
                </a:solidFill>
                <a:latin typeface="Calibri"/>
                <a:ea typeface="ＭＳ Ｐゴシック"/>
              </a:rPr>
              <a:t> (X) sempre produz o mesmo resultado
Unidirecional: dado Y, difícil de encontrar X tal que </a:t>
            </a:r>
            <a:r>
              <a:rPr lang="pt-BR" sz="3600" spc="-1" dirty="0" err="1">
                <a:solidFill>
                  <a:srgbClr val="000000"/>
                </a:solidFill>
                <a:latin typeface="Calibri"/>
                <a:ea typeface="ＭＳ Ｐゴシック"/>
              </a:rPr>
              <a:t>hash</a:t>
            </a:r>
            <a:r>
              <a:rPr lang="pt-BR" sz="3600" spc="-1" dirty="0">
                <a:solidFill>
                  <a:srgbClr val="000000"/>
                </a:solidFill>
                <a:latin typeface="Calibri"/>
                <a:ea typeface="ＭＳ Ｐゴシック"/>
              </a:rPr>
              <a:t>(X) = Y 
Resistente à colisão: dado </a:t>
            </a:r>
            <a:r>
              <a:rPr lang="pt-BR" sz="3600" spc="-1" dirty="0" err="1">
                <a:solidFill>
                  <a:srgbClr val="000000"/>
                </a:solidFill>
                <a:latin typeface="Calibri"/>
                <a:ea typeface="ＭＳ Ｐゴシック"/>
              </a:rPr>
              <a:t>hash</a:t>
            </a:r>
            <a:r>
              <a:rPr lang="pt-BR" sz="3600" spc="-1" dirty="0">
                <a:solidFill>
                  <a:srgbClr val="000000"/>
                </a:solidFill>
                <a:latin typeface="Calibri"/>
                <a:ea typeface="ＭＳ Ｐゴシック"/>
              </a:rPr>
              <a:t> (W) = Z, difícil de encontrar X tal que </a:t>
            </a:r>
            <a:r>
              <a:rPr lang="pt-BR" sz="3600" spc="-1" dirty="0" err="1">
                <a:solidFill>
                  <a:srgbClr val="000000"/>
                </a:solidFill>
                <a:latin typeface="Calibri"/>
                <a:ea typeface="ＭＳ Ｐゴシック"/>
              </a:rPr>
              <a:t>hash</a:t>
            </a:r>
            <a:r>
              <a:rPr lang="pt-BR" sz="3600" spc="-1" dirty="0">
                <a:solidFill>
                  <a:srgbClr val="000000"/>
                </a:solidFill>
                <a:latin typeface="Calibri"/>
                <a:ea typeface="ＭＳ Ｐゴシック"/>
              </a:rPr>
              <a:t> (X) = Z 
</a:t>
            </a:r>
            <a:endParaRPr lang="pt-BR" sz="2800" b="0" strike="noStrike" spc="-1" dirty="0">
              <a:solidFill>
                <a:srgbClr val="000000"/>
              </a:solidFill>
              <a:latin typeface="Calibri"/>
            </a:endParaRPr>
          </a:p>
        </p:txBody>
      </p:sp>
      <p:sp>
        <p:nvSpPr>
          <p:cNvPr id="621" name="CustomShape 4"/>
          <p:cNvSpPr/>
          <p:nvPr/>
        </p:nvSpPr>
        <p:spPr>
          <a:xfrm rot="16200000">
            <a:off x="5770800" y="4415760"/>
            <a:ext cx="1142640" cy="1257120"/>
          </a:xfrm>
          <a:custGeom>
            <a:avLst/>
            <a:gdLst/>
            <a:ahLst/>
            <a:cxnLst/>
            <a:rect l="l" t="t" r="r" b="b"/>
            <a:pathLst>
              <a:path w="21600" h="21600">
                <a:moveTo>
                  <a:pt x="0" y="0"/>
                </a:moveTo>
                <a:lnTo>
                  <a:pt x="5400" y="21600"/>
                </a:lnTo>
                <a:lnTo>
                  <a:pt x="16200" y="21600"/>
                </a:lnTo>
                <a:lnTo>
                  <a:pt x="21600" y="0"/>
                </a:lnTo>
                <a:lnTo>
                  <a:pt x="0" y="0"/>
                </a:lnTo>
                <a:close/>
              </a:path>
            </a:pathLst>
          </a:custGeom>
          <a:solidFill>
            <a:schemeClr val="accent1"/>
          </a:solidFill>
          <a:ln w="9360">
            <a:solidFill>
              <a:schemeClr val="tx1"/>
            </a:solidFill>
            <a:miter/>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pt-BR" sz="2000" b="0" strike="noStrike" spc="-1">
                <a:solidFill>
                  <a:srgbClr val="000000"/>
                </a:solidFill>
                <a:latin typeface="Arial"/>
                <a:ea typeface="ＭＳ Ｐゴシック"/>
              </a:rPr>
              <a:t>Hash Fn</a:t>
            </a:r>
            <a:endParaRPr lang="pt-BR" sz="2000" b="0" strike="noStrike" spc="-1">
              <a:latin typeface="Arial"/>
            </a:endParaRPr>
          </a:p>
        </p:txBody>
      </p:sp>
      <p:sp>
        <p:nvSpPr>
          <p:cNvPr id="622" name="CustomShape 5"/>
          <p:cNvSpPr/>
          <p:nvPr/>
        </p:nvSpPr>
        <p:spPr>
          <a:xfrm>
            <a:off x="2684520" y="4853520"/>
            <a:ext cx="2342880" cy="380520"/>
          </a:xfrm>
          <a:prstGeom prst="rect">
            <a:avLst/>
          </a:prstGeom>
          <a:solidFill>
            <a:srgbClr val="FF0000"/>
          </a:solidFill>
          <a:ln w="9360">
            <a:solidFill>
              <a:schemeClr val="tx1"/>
            </a:solidFill>
            <a:miter/>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pt-BR" sz="1400" b="0" strike="noStrike" spc="-1">
                <a:solidFill>
                  <a:srgbClr val="000000"/>
                </a:solidFill>
                <a:latin typeface="Arial"/>
                <a:ea typeface="ＭＳ Ｐゴシック"/>
              </a:rPr>
              <a:t>Message of arbitrary length</a:t>
            </a:r>
            <a:endParaRPr lang="pt-BR" sz="1400" b="0" strike="noStrike" spc="-1">
              <a:latin typeface="Arial"/>
            </a:endParaRPr>
          </a:p>
        </p:txBody>
      </p:sp>
      <p:sp>
        <p:nvSpPr>
          <p:cNvPr id="623" name="Line 6"/>
          <p:cNvSpPr/>
          <p:nvPr/>
        </p:nvSpPr>
        <p:spPr>
          <a:xfrm>
            <a:off x="5141880" y="5081760"/>
            <a:ext cx="399960" cy="36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24" name="Line 7"/>
          <p:cNvSpPr/>
          <p:nvPr/>
        </p:nvSpPr>
        <p:spPr>
          <a:xfrm>
            <a:off x="7084800" y="5081760"/>
            <a:ext cx="457200" cy="36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25" name="CustomShape 8"/>
          <p:cNvSpPr/>
          <p:nvPr/>
        </p:nvSpPr>
        <p:spPr>
          <a:xfrm>
            <a:off x="7827840" y="4701240"/>
            <a:ext cx="914040" cy="609120"/>
          </a:xfrm>
          <a:prstGeom prst="rect">
            <a:avLst/>
          </a:prstGeom>
          <a:solidFill>
            <a:srgbClr val="33CCCC"/>
          </a:solidFill>
          <a:ln w="9360">
            <a:solidFill>
              <a:schemeClr val="tx1"/>
            </a:solidFill>
            <a:miter/>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pt-BR" sz="1600" b="0" strike="noStrike" spc="-1">
                <a:solidFill>
                  <a:srgbClr val="000000"/>
                </a:solidFill>
                <a:latin typeface="Arial"/>
                <a:ea typeface="ＭＳ Ｐゴシック"/>
              </a:rPr>
              <a:t>Fixed Size </a:t>
            </a:r>
            <a:endParaRPr lang="pt-BR" sz="1600" b="0" strike="noStrike" spc="-1">
              <a:latin typeface="Arial"/>
            </a:endParaRPr>
          </a:p>
          <a:p>
            <a:pPr algn="ctr">
              <a:lnSpc>
                <a:spcPct val="100000"/>
              </a:lnSpc>
            </a:pPr>
            <a:r>
              <a:rPr lang="pt-BR" sz="1600" b="0" strike="noStrike" spc="-1">
                <a:solidFill>
                  <a:srgbClr val="000000"/>
                </a:solidFill>
                <a:latin typeface="Arial"/>
                <a:ea typeface="ＭＳ Ｐゴシック"/>
              </a:rPr>
              <a:t>Hash</a:t>
            </a:r>
            <a:endParaRPr lang="pt-BR" sz="16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dirty="0">
                <a:solidFill>
                  <a:srgbClr val="000000"/>
                </a:solidFill>
                <a:latin typeface="+mj-lt"/>
              </a:rPr>
              <a:t>Retornando ao Bitcoin</a:t>
            </a:r>
          </a:p>
        </p:txBody>
      </p:sp>
      <p:sp>
        <p:nvSpPr>
          <p:cNvPr id="627" name="TextShape 2"/>
          <p:cNvSpPr txBox="1"/>
          <p:nvPr/>
        </p:nvSpPr>
        <p:spPr>
          <a:xfrm>
            <a:off x="838080" y="1825560"/>
            <a:ext cx="10515240" cy="43509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pt-BR" sz="2800" b="0" strike="noStrike" spc="-1" dirty="0">
                <a:solidFill>
                  <a:srgbClr val="000000"/>
                </a:solidFill>
              </a:rPr>
              <a:t>Validação</a:t>
            </a:r>
          </a:p>
          <a:p>
            <a:pPr marL="685800" lvl="1" indent="-228240">
              <a:lnSpc>
                <a:spcPct val="100000"/>
              </a:lnSpc>
              <a:spcBef>
                <a:spcPts val="499"/>
              </a:spcBef>
              <a:buClr>
                <a:srgbClr val="000000"/>
              </a:buClr>
              <a:buFont typeface="Arial"/>
              <a:buChar char="•"/>
            </a:pPr>
            <a:r>
              <a:rPr lang="pt-BR" sz="2400" b="0" strike="noStrike" spc="-1" dirty="0">
                <a:solidFill>
                  <a:srgbClr val="000000"/>
                </a:solidFill>
              </a:rPr>
              <a:t>A moeda é legítima? (</a:t>
            </a:r>
            <a:r>
              <a:rPr lang="pt-BR" sz="2400" b="0" strike="noStrike" spc="-1" dirty="0" err="1">
                <a:solidFill>
                  <a:srgbClr val="000000"/>
                </a:solidFill>
              </a:rPr>
              <a:t>proof-of-work</a:t>
            </a:r>
            <a:r>
              <a:rPr lang="pt-BR" sz="2400" b="0" strike="noStrike" spc="-1" dirty="0">
                <a:solidFill>
                  <a:srgbClr val="000000"/>
                </a:solidFill>
              </a:rPr>
              <a:t>) </a:t>
            </a:r>
            <a:r>
              <a:rPr lang="pt-BR" sz="2400" b="0" strike="noStrike" spc="-1" dirty="0">
                <a:solidFill>
                  <a:srgbClr val="FF0000"/>
                </a:solidFill>
              </a:rPr>
              <a:t>Uso de </a:t>
            </a:r>
            <a:r>
              <a:rPr lang="pt-BR" sz="2400" b="0" strike="noStrike" spc="-1" dirty="0" err="1">
                <a:solidFill>
                  <a:srgbClr val="FF0000"/>
                </a:solidFill>
              </a:rPr>
              <a:t>Hash</a:t>
            </a:r>
            <a:r>
              <a:rPr lang="pt-BR" sz="2400" b="0" strike="noStrike" spc="-1" dirty="0">
                <a:solidFill>
                  <a:srgbClr val="FF0000"/>
                </a:solidFill>
              </a:rPr>
              <a:t> </a:t>
            </a:r>
            <a:r>
              <a:rPr lang="pt-BR" sz="2400" b="0" strike="noStrike" spc="-1" dirty="0" err="1">
                <a:solidFill>
                  <a:srgbClr val="FF0000"/>
                </a:solidFill>
              </a:rPr>
              <a:t>Criptotográfico</a:t>
            </a:r>
            <a:endParaRPr lang="pt-BR" sz="2400" b="0" strike="noStrike" spc="-1" dirty="0">
              <a:solidFill>
                <a:srgbClr val="000000"/>
              </a:solidFill>
            </a:endParaRPr>
          </a:p>
          <a:p>
            <a:pPr marL="685800" lvl="1" indent="-228240">
              <a:lnSpc>
                <a:spcPct val="100000"/>
              </a:lnSpc>
              <a:spcBef>
                <a:spcPts val="499"/>
              </a:spcBef>
              <a:buClr>
                <a:srgbClr val="000000"/>
              </a:buClr>
              <a:buFont typeface="Arial"/>
              <a:buChar char="•"/>
            </a:pPr>
            <a:r>
              <a:rPr lang="pt-BR" sz="2400" b="0" strike="noStrike" spc="-1" dirty="0">
                <a:solidFill>
                  <a:srgbClr val="000000"/>
                </a:solidFill>
              </a:rPr>
              <a:t>Como prevenir gasto-duplo da moeda? </a:t>
            </a:r>
            <a:r>
              <a:rPr lang="pt-BR" sz="2400" b="0" strike="noStrike" spc="-1" dirty="0">
                <a:solidFill>
                  <a:srgbClr val="FF0000"/>
                </a:solidFill>
              </a:rPr>
              <a:t>Difusão a todos os nós</a:t>
            </a:r>
            <a:endParaRPr lang="pt-BR" sz="2400" b="0" strike="noStrike" spc="-1" dirty="0">
              <a:solidFill>
                <a:srgbClr val="000000"/>
              </a:solidFill>
            </a:endParaRPr>
          </a:p>
          <a:p>
            <a:pPr marL="228600" indent="-228240">
              <a:lnSpc>
                <a:spcPct val="90000"/>
              </a:lnSpc>
              <a:spcBef>
                <a:spcPts val="1001"/>
              </a:spcBef>
              <a:buClr>
                <a:srgbClr val="000000"/>
              </a:buClr>
              <a:buFont typeface="Arial"/>
              <a:buChar char="•"/>
            </a:pPr>
            <a:r>
              <a:rPr lang="pt-BR" sz="2800" b="0" strike="noStrike" spc="-1" dirty="0">
                <a:solidFill>
                  <a:srgbClr val="000000"/>
                </a:solidFill>
              </a:rPr>
              <a:t>Criação de uma moeda virtual</a:t>
            </a:r>
          </a:p>
          <a:p>
            <a:pPr marL="685800" lvl="1" indent="-228240">
              <a:lnSpc>
                <a:spcPct val="100000"/>
              </a:lnSpc>
              <a:spcBef>
                <a:spcPts val="499"/>
              </a:spcBef>
              <a:buClr>
                <a:srgbClr val="000000"/>
              </a:buClr>
              <a:buFont typeface="Arial"/>
              <a:buChar char="•"/>
            </a:pPr>
            <a:r>
              <a:rPr lang="pt-BR" sz="2400" b="0" strike="noStrike" spc="-1" dirty="0">
                <a:solidFill>
                  <a:srgbClr val="000000"/>
                </a:solidFill>
              </a:rPr>
              <a:t>Como é criado em primeiro lugar? </a:t>
            </a:r>
            <a:r>
              <a:rPr lang="pt-BR" sz="2400" b="0" strike="noStrike" spc="-1" dirty="0">
                <a:solidFill>
                  <a:srgbClr val="0070C0"/>
                </a:solidFill>
              </a:rPr>
              <a:t>Prover incentivos aos mineradores</a:t>
            </a:r>
            <a:endParaRPr lang="pt-BR" sz="2400" b="0" strike="noStrike" spc="-1" dirty="0">
              <a:solidFill>
                <a:srgbClr val="000000"/>
              </a:solidFill>
            </a:endParaRPr>
          </a:p>
          <a:p>
            <a:pPr marL="685800" lvl="1" indent="-228240">
              <a:lnSpc>
                <a:spcPct val="100000"/>
              </a:lnSpc>
              <a:spcBef>
                <a:spcPts val="499"/>
              </a:spcBef>
              <a:buClr>
                <a:srgbClr val="000000"/>
              </a:buClr>
              <a:buFont typeface="Arial"/>
              <a:buChar char="•"/>
            </a:pPr>
            <a:r>
              <a:rPr lang="pt-BR" sz="2400" b="0" strike="noStrike" spc="-1" dirty="0">
                <a:solidFill>
                  <a:srgbClr val="000000"/>
                </a:solidFill>
              </a:rPr>
              <a:t>Como prevenir inflação? </a:t>
            </a:r>
            <a:r>
              <a:rPr lang="pt-BR" sz="2400" b="0" strike="noStrike" spc="-1" dirty="0">
                <a:solidFill>
                  <a:srgbClr val="0070C0"/>
                </a:solidFill>
              </a:rPr>
              <a:t>Limitar a taxa de criação de </a:t>
            </a:r>
            <a:r>
              <a:rPr lang="pt-BR" sz="2400" b="0" strike="noStrike" spc="-1" dirty="0" err="1">
                <a:solidFill>
                  <a:srgbClr val="0070C0"/>
                </a:solidFill>
              </a:rPr>
              <a:t>BitCoins</a:t>
            </a:r>
            <a:endParaRPr lang="pt-BR" sz="2400" b="0" strike="noStrike" spc="-1" dirty="0">
              <a:solidFill>
                <a:srgbClr val="000000"/>
              </a:solidFill>
            </a:endParaRPr>
          </a:p>
          <a:p>
            <a:endParaRPr lang="pt-BR" sz="2400" b="0" strike="noStrike" spc="-1" dirty="0">
              <a:solidFill>
                <a:srgbClr val="000000"/>
              </a:solidFill>
            </a:endParaRPr>
          </a:p>
          <a:p>
            <a:pPr>
              <a:lnSpc>
                <a:spcPct val="90000"/>
              </a:lnSpc>
              <a:spcBef>
                <a:spcPts val="1001"/>
              </a:spcBef>
            </a:pPr>
            <a:endParaRPr lang="pt-BR" sz="2400" b="0" strike="noStrike" spc="-1" dirty="0">
              <a:solidFill>
                <a:srgbClr val="000000"/>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dirty="0">
                <a:solidFill>
                  <a:srgbClr val="000000"/>
                </a:solidFill>
                <a:latin typeface="+mj-lt"/>
              </a:rPr>
              <a:t>Bitcoin</a:t>
            </a:r>
          </a:p>
        </p:txBody>
      </p:sp>
      <p:sp>
        <p:nvSpPr>
          <p:cNvPr id="629" name="TextShape 2"/>
          <p:cNvSpPr txBox="1"/>
          <p:nvPr/>
        </p:nvSpPr>
        <p:spPr>
          <a:xfrm>
            <a:off x="838080" y="1825560"/>
            <a:ext cx="10515240" cy="43509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pt-BR" sz="2000" spc="-1" dirty="0">
                <a:solidFill>
                  <a:srgbClr val="000000"/>
                </a:solidFill>
              </a:rPr>
              <a:t>Moeda eletrônica = = cadeia de assinaturas digitais
Transferência </a:t>
            </a:r>
            <a:r>
              <a:rPr lang="pt-BR" sz="2000" spc="-1" dirty="0" err="1">
                <a:solidFill>
                  <a:srgbClr val="000000"/>
                </a:solidFill>
              </a:rPr>
              <a:t>BitCoin</a:t>
            </a:r>
            <a:r>
              <a:rPr lang="pt-BR" sz="2000" spc="-1" dirty="0">
                <a:solidFill>
                  <a:srgbClr val="000000"/>
                </a:solidFill>
              </a:rPr>
              <a:t>: </a:t>
            </a:r>
            <a:r>
              <a:rPr lang="pt-BR" sz="2000" spc="-1" dirty="0" err="1">
                <a:solidFill>
                  <a:srgbClr val="000000"/>
                </a:solidFill>
              </a:rPr>
              <a:t>Sign</a:t>
            </a:r>
            <a:r>
              <a:rPr lang="pt-BR" sz="2000" spc="-1" dirty="0">
                <a:solidFill>
                  <a:srgbClr val="000000"/>
                </a:solidFill>
              </a:rPr>
              <a:t>(transação anterior + chave pública do novo proprietário)
Qualquer um pode verificar se o (n-1)-proprietário transferiu este ao n-proprietário. 
Qualquer um pode seguir a história
Dado um </a:t>
            </a:r>
            <a:r>
              <a:rPr lang="pt-BR" sz="2000" spc="-1" dirty="0" err="1">
                <a:solidFill>
                  <a:srgbClr val="000000"/>
                </a:solidFill>
              </a:rPr>
              <a:t>BitCoin</a:t>
            </a:r>
            <a:r>
              <a:rPr lang="pt-BR" sz="2000" spc="-1" dirty="0">
                <a:solidFill>
                  <a:srgbClr val="000000"/>
                </a:solidFill>
              </a:rPr>
              <a:t>:</a:t>
            </a:r>
            <a:endParaRPr lang="pt-BR" sz="2000" b="0" strike="noStrike" spc="-1" dirty="0">
              <a:solidFill>
                <a:srgbClr val="000000"/>
              </a:solidFill>
            </a:endParaRPr>
          </a:p>
        </p:txBody>
      </p:sp>
      <p:pic>
        <p:nvPicPr>
          <p:cNvPr id="630" name="그림 3"/>
          <p:cNvPicPr/>
          <p:nvPr/>
        </p:nvPicPr>
        <p:blipFill>
          <a:blip r:embed="rId2"/>
          <a:srcRect l="27115" t="34432" r="30170" b="26352"/>
          <a:stretch/>
        </p:blipFill>
        <p:spPr>
          <a:xfrm>
            <a:off x="5802120" y="3321720"/>
            <a:ext cx="3912120" cy="315504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xtShape 1"/>
          <p:cNvSpPr txBox="1"/>
          <p:nvPr/>
        </p:nvSpPr>
        <p:spPr>
          <a:xfrm>
            <a:off x="838080" y="365040"/>
            <a:ext cx="10515240" cy="1325160"/>
          </a:xfrm>
          <a:prstGeom prst="rect">
            <a:avLst/>
          </a:prstGeom>
          <a:noFill/>
          <a:ln>
            <a:noFill/>
          </a:ln>
        </p:spPr>
        <p:txBody>
          <a:bodyPr anchor="ctr"/>
          <a:lstStyle>
            <a:defPPr>
              <a:defRPr lang="pt-BR"/>
            </a:defPPr>
            <a:lvl1pPr>
              <a:lnSpc>
                <a:spcPct val="90000"/>
              </a:lnSpc>
              <a:defRPr sz="4400" b="0" strike="noStrike" spc="-1">
                <a:solidFill>
                  <a:srgbClr val="000000"/>
                </a:solidFill>
              </a:defRPr>
            </a:lvl1pPr>
          </a:lstStyle>
          <a:p>
            <a:r>
              <a:rPr lang="pt-BR" dirty="0"/>
              <a:t>Sistemas Redundantes</a:t>
            </a:r>
          </a:p>
        </p:txBody>
      </p:sp>
      <p:sp>
        <p:nvSpPr>
          <p:cNvPr id="431"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a:solidFill>
                  <a:srgbClr val="000000"/>
                </a:solidFill>
              </a:rPr>
              <a:t>Considere um sistema centralizado em que o núcleo do sistema pode ser replicado</a:t>
            </a:r>
          </a:p>
        </p:txBody>
      </p:sp>
      <p:pic>
        <p:nvPicPr>
          <p:cNvPr id="432" name="Picture 2"/>
          <p:cNvPicPr/>
          <p:nvPr/>
        </p:nvPicPr>
        <p:blipFill>
          <a:blip r:embed="rId2"/>
          <a:stretch/>
        </p:blipFill>
        <p:spPr>
          <a:xfrm>
            <a:off x="838080" y="2759400"/>
            <a:ext cx="3944520" cy="39967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spc="-1">
                <a:solidFill>
                  <a:srgbClr val="000000"/>
                </a:solidFill>
                <a:latin typeface="+mj-lt"/>
              </a:rPr>
              <a:t>Transações Bitcoin
</a:t>
            </a:r>
            <a:endParaRPr lang="pt-BR" sz="4400" b="0" strike="noStrike" spc="-1" dirty="0">
              <a:solidFill>
                <a:srgbClr val="000000"/>
              </a:solidFill>
              <a:latin typeface="+mj-lt"/>
            </a:endParaRPr>
          </a:p>
        </p:txBody>
      </p:sp>
      <p:pic>
        <p:nvPicPr>
          <p:cNvPr id="632" name="Picture 2"/>
          <p:cNvPicPr/>
          <p:nvPr/>
        </p:nvPicPr>
        <p:blipFill>
          <a:blip r:embed="rId2"/>
          <a:srcRect r="494"/>
          <a:stretch/>
        </p:blipFill>
        <p:spPr>
          <a:xfrm>
            <a:off x="2087640" y="2090520"/>
            <a:ext cx="6521760" cy="2973240"/>
          </a:xfrm>
          <a:prstGeom prst="rect">
            <a:avLst/>
          </a:prstGeom>
          <a:ln>
            <a:noFill/>
          </a:ln>
        </p:spPr>
      </p:pic>
      <p:pic>
        <p:nvPicPr>
          <p:cNvPr id="633" name="Picture 3"/>
          <p:cNvPicPr/>
          <p:nvPr/>
        </p:nvPicPr>
        <p:blipFill>
          <a:blip r:embed="rId3"/>
          <a:stretch/>
        </p:blipFill>
        <p:spPr>
          <a:xfrm>
            <a:off x="1926000" y="1947960"/>
            <a:ext cx="6831000" cy="3276720"/>
          </a:xfrm>
          <a:prstGeom prst="rect">
            <a:avLst/>
          </a:prstGeom>
          <a:ln>
            <a:noFill/>
          </a:ln>
        </p:spPr>
      </p:pic>
      <p:sp>
        <p:nvSpPr>
          <p:cNvPr id="634" name="CustomShape 2"/>
          <p:cNvSpPr/>
          <p:nvPr/>
        </p:nvSpPr>
        <p:spPr>
          <a:xfrm>
            <a:off x="3008520" y="2927880"/>
            <a:ext cx="4178880" cy="410400"/>
          </a:xfrm>
          <a:prstGeom prst="rect">
            <a:avLst/>
          </a:prstGeom>
          <a:solidFill>
            <a:schemeClr val="accent1"/>
          </a:solid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pt-BR" sz="2300" b="0" strike="noStrike" spc="-1">
                <a:solidFill>
                  <a:srgbClr val="414141"/>
                </a:solidFill>
                <a:latin typeface="Gill Sans Light"/>
                <a:ea typeface="ＭＳ Ｐゴシック"/>
              </a:rPr>
              <a:t>Public key 0xa8fc93875a972ea</a:t>
            </a:r>
            <a:endParaRPr lang="pt-BR" sz="2300" b="0" strike="noStrike" spc="-1">
              <a:latin typeface="Arial"/>
            </a:endParaRPr>
          </a:p>
        </p:txBody>
      </p:sp>
      <p:sp>
        <p:nvSpPr>
          <p:cNvPr id="635" name="CustomShape 3"/>
          <p:cNvSpPr/>
          <p:nvPr/>
        </p:nvSpPr>
        <p:spPr>
          <a:xfrm>
            <a:off x="4345920" y="4213800"/>
            <a:ext cx="4178880" cy="410400"/>
          </a:xfrm>
          <a:prstGeom prst="rect">
            <a:avLst/>
          </a:prstGeom>
          <a:solidFill>
            <a:schemeClr val="accent1"/>
          </a:solid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pt-BR" sz="2300" b="0" strike="noStrike" spc="-1">
                <a:solidFill>
                  <a:srgbClr val="414141"/>
                </a:solidFill>
                <a:latin typeface="Gill Sans Light"/>
                <a:ea typeface="ＭＳ Ｐゴシック"/>
              </a:rPr>
              <a:t>Signature 0xa87g14632d452cd</a:t>
            </a:r>
            <a:endParaRPr lang="pt-BR" sz="2300" b="0" strike="noStrike" spc="-1">
              <a:latin typeface="Arial"/>
            </a:endParaRPr>
          </a:p>
        </p:txBody>
      </p:sp>
      <p:sp>
        <p:nvSpPr>
          <p:cNvPr id="636" name="CustomShape 4"/>
          <p:cNvSpPr/>
          <p:nvPr/>
        </p:nvSpPr>
        <p:spPr>
          <a:xfrm>
            <a:off x="2729520" y="2177640"/>
            <a:ext cx="2696400" cy="410400"/>
          </a:xfrm>
          <a:prstGeom prst="rect">
            <a:avLst/>
          </a:prstGeom>
          <a:solidFill>
            <a:schemeClr val="accent1"/>
          </a:solid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pt-BR" sz="2300" b="0" strike="noStrike" spc="-1">
                <a:solidFill>
                  <a:srgbClr val="414141"/>
                </a:solidFill>
                <a:latin typeface="Gill Sans Light"/>
                <a:ea typeface="ＭＳ Ｐゴシック"/>
              </a:rPr>
              <a:t>Public key 0xc7b2f68...</a:t>
            </a:r>
            <a:endParaRPr lang="pt-BR" sz="23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spc="-1">
                <a:solidFill>
                  <a:srgbClr val="000000"/>
                </a:solidFill>
              </a:rPr>
              <a:t>Uso de hashes criptográficos
</a:t>
            </a:r>
            <a:endParaRPr lang="pt-BR" sz="4400" b="0" strike="noStrike" spc="-1" dirty="0">
              <a:solidFill>
                <a:srgbClr val="000000"/>
              </a:solidFill>
            </a:endParaRPr>
          </a:p>
        </p:txBody>
      </p:sp>
      <p:sp>
        <p:nvSpPr>
          <p:cNvPr id="638" name="TextShape 2"/>
          <p:cNvSpPr txBox="1"/>
          <p:nvPr/>
        </p:nvSpPr>
        <p:spPr>
          <a:xfrm>
            <a:off x="838080" y="1825560"/>
            <a:ext cx="10515240" cy="4350960"/>
          </a:xfrm>
          <a:prstGeom prst="rect">
            <a:avLst/>
          </a:prstGeom>
          <a:noFill/>
          <a:ln>
            <a:noFill/>
          </a:ln>
        </p:spPr>
        <p:txBody>
          <a:bodyPr>
            <a:normAutofit/>
          </a:bodyPr>
          <a:lstStyle/>
          <a:p>
            <a:pPr marL="320040" lvl="1" indent="-319680">
              <a:lnSpc>
                <a:spcPct val="100000"/>
              </a:lnSpc>
              <a:spcBef>
                <a:spcPts val="700"/>
              </a:spcBef>
              <a:buClr>
                <a:srgbClr val="ED7D31"/>
              </a:buClr>
              <a:buSzPct val="60000"/>
              <a:buFont typeface="Wingdings" charset="2"/>
              <a:buChar char=""/>
            </a:pPr>
            <a:r>
              <a:rPr lang="pt-BR" sz="2000" b="0" strike="noStrike" spc="-1" dirty="0" err="1">
                <a:solidFill>
                  <a:srgbClr val="000000"/>
                </a:solidFill>
                <a:latin typeface="Arial" panose="020B0604020202020204" pitchFamily="34" charset="0"/>
                <a:cs typeface="Arial" panose="020B0604020202020204" pitchFamily="34" charset="0"/>
              </a:rPr>
              <a:t>Proof-of-work</a:t>
            </a:r>
            <a:endParaRPr lang="pt-BR" sz="2000" b="0" strike="noStrike" spc="-1" dirty="0">
              <a:solidFill>
                <a:srgbClr val="000000"/>
              </a:solidFill>
              <a:latin typeface="Arial" panose="020B0604020202020204" pitchFamily="34" charset="0"/>
              <a:cs typeface="Arial" panose="020B0604020202020204" pitchFamily="34" charset="0"/>
            </a:endParaRPr>
          </a:p>
          <a:p>
            <a:pPr marL="594360" lvl="2" indent="-319680">
              <a:lnSpc>
                <a:spcPct val="100000"/>
              </a:lnSpc>
              <a:spcBef>
                <a:spcPts val="700"/>
              </a:spcBef>
              <a:buClr>
                <a:srgbClr val="000000"/>
              </a:buClr>
              <a:buSzPct val="60000"/>
              <a:buFont typeface="Wingdings" charset="2"/>
              <a:buChar char=""/>
            </a:pPr>
            <a:r>
              <a:rPr lang="pt-BR" sz="2000" spc="-1" dirty="0" err="1">
                <a:solidFill>
                  <a:srgbClr val="000000"/>
                </a:solidFill>
                <a:latin typeface="Arial" panose="020B0604020202020204" pitchFamily="34" charset="0"/>
                <a:cs typeface="Arial" panose="020B0604020202020204" pitchFamily="34" charset="0"/>
              </a:rPr>
              <a:t>Block</a:t>
            </a:r>
            <a:r>
              <a:rPr lang="pt-BR" sz="2000" spc="-1" dirty="0">
                <a:solidFill>
                  <a:srgbClr val="000000"/>
                </a:solidFill>
                <a:latin typeface="Arial" panose="020B0604020202020204" pitchFamily="34" charset="0"/>
                <a:cs typeface="Arial" panose="020B0604020202020204" pitchFamily="34" charset="0"/>
              </a:rPr>
              <a:t> contém transações a serem validadas e o valor de </a:t>
            </a:r>
            <a:r>
              <a:rPr lang="pt-BR" sz="2000" spc="-1" dirty="0" err="1">
                <a:solidFill>
                  <a:srgbClr val="000000"/>
                </a:solidFill>
                <a:latin typeface="Arial" panose="020B0604020202020204" pitchFamily="34" charset="0"/>
                <a:cs typeface="Arial" panose="020B0604020202020204" pitchFamily="34" charset="0"/>
              </a:rPr>
              <a:t>hash</a:t>
            </a:r>
            <a:r>
              <a:rPr lang="pt-BR" sz="2000" spc="-1" dirty="0">
                <a:solidFill>
                  <a:srgbClr val="000000"/>
                </a:solidFill>
                <a:latin typeface="Arial" panose="020B0604020202020204" pitchFamily="34" charset="0"/>
                <a:cs typeface="Arial" panose="020B0604020202020204" pitchFamily="34" charset="0"/>
              </a:rPr>
              <a:t> anterior.
Escolha um </a:t>
            </a:r>
            <a:r>
              <a:rPr lang="pt-BR" sz="2000" spc="-1" dirty="0" err="1">
                <a:solidFill>
                  <a:srgbClr val="000000"/>
                </a:solidFill>
                <a:latin typeface="Arial" panose="020B0604020202020204" pitchFamily="34" charset="0"/>
                <a:cs typeface="Arial" panose="020B0604020202020204" pitchFamily="34" charset="0"/>
              </a:rPr>
              <a:t>nouce</a:t>
            </a:r>
            <a:r>
              <a:rPr lang="pt-BR" sz="2000" spc="-1" dirty="0">
                <a:solidFill>
                  <a:srgbClr val="000000"/>
                </a:solidFill>
                <a:latin typeface="Arial" panose="020B0604020202020204" pitchFamily="34" charset="0"/>
                <a:cs typeface="Arial" panose="020B0604020202020204" pitchFamily="34" charset="0"/>
              </a:rPr>
              <a:t> tal que </a:t>
            </a:r>
            <a:r>
              <a:rPr lang="pt-BR" sz="2000" spc="-1" dirty="0" err="1">
                <a:solidFill>
                  <a:srgbClr val="000000"/>
                </a:solidFill>
                <a:latin typeface="Arial" panose="020B0604020202020204" pitchFamily="34" charset="0"/>
                <a:cs typeface="Arial" panose="020B0604020202020204" pitchFamily="34" charset="0"/>
              </a:rPr>
              <a:t>hash</a:t>
            </a:r>
            <a:r>
              <a:rPr lang="pt-BR" sz="2000" spc="-1" dirty="0">
                <a:solidFill>
                  <a:srgbClr val="000000"/>
                </a:solidFill>
                <a:latin typeface="Arial" panose="020B0604020202020204" pitchFamily="34" charset="0"/>
                <a:cs typeface="Arial" panose="020B0604020202020204" pitchFamily="34" charset="0"/>
              </a:rPr>
              <a:t>(</a:t>
            </a:r>
            <a:r>
              <a:rPr lang="pt-BR" sz="2000" spc="-1" dirty="0" err="1">
                <a:solidFill>
                  <a:srgbClr val="000000"/>
                </a:solidFill>
                <a:latin typeface="Arial" panose="020B0604020202020204" pitchFamily="34" charset="0"/>
                <a:cs typeface="Arial" panose="020B0604020202020204" pitchFamily="34" charset="0"/>
              </a:rPr>
              <a:t>hash</a:t>
            </a:r>
            <a:r>
              <a:rPr lang="pt-BR" sz="2000" spc="-1" dirty="0">
                <a:solidFill>
                  <a:srgbClr val="000000"/>
                </a:solidFill>
                <a:latin typeface="Arial" panose="020B0604020202020204" pitchFamily="34" charset="0"/>
                <a:cs typeface="Arial" panose="020B0604020202020204" pitchFamily="34" charset="0"/>
              </a:rPr>
              <a:t> anterior, </a:t>
            </a:r>
            <a:r>
              <a:rPr lang="pt-BR" sz="2000" spc="-1" dirty="0" err="1">
                <a:solidFill>
                  <a:srgbClr val="000000"/>
                </a:solidFill>
                <a:latin typeface="Arial" panose="020B0604020202020204" pitchFamily="34" charset="0"/>
                <a:cs typeface="Arial" panose="020B0604020202020204" pitchFamily="34" charset="0"/>
              </a:rPr>
              <a:t>nounce</a:t>
            </a:r>
            <a:r>
              <a:rPr lang="pt-BR" sz="2000" spc="-1" dirty="0">
                <a:solidFill>
                  <a:srgbClr val="000000"/>
                </a:solidFill>
                <a:latin typeface="Arial" panose="020B0604020202020204" pitchFamily="34" charset="0"/>
                <a:cs typeface="Arial" panose="020B0604020202020204" pitchFamily="34" charset="0"/>
              </a:rPr>
              <a:t>, TX) &lt; E. E é uma variável que o sistema especifica. Basicamente, isso equivale a encontrar um valor de </a:t>
            </a:r>
            <a:r>
              <a:rPr lang="pt-BR" sz="2000" spc="-1" dirty="0" err="1">
                <a:solidFill>
                  <a:srgbClr val="000000"/>
                </a:solidFill>
                <a:latin typeface="Arial" panose="020B0604020202020204" pitchFamily="34" charset="0"/>
                <a:cs typeface="Arial" panose="020B0604020202020204" pitchFamily="34" charset="0"/>
              </a:rPr>
              <a:t>hash</a:t>
            </a:r>
            <a:r>
              <a:rPr lang="pt-BR" sz="2000" spc="-1" dirty="0">
                <a:solidFill>
                  <a:srgbClr val="000000"/>
                </a:solidFill>
                <a:latin typeface="Arial" panose="020B0604020202020204" pitchFamily="34" charset="0"/>
                <a:cs typeface="Arial" panose="020B0604020202020204" pitchFamily="34" charset="0"/>
              </a:rPr>
              <a:t> que possui x bits iniciais em zero. O trabalho exigido é exponencial no número de bits zero exigido.
A verificação é fácil. Mas a prova de trabalho é difícil.</a:t>
            </a:r>
            <a:endParaRPr lang="pt-BR" sz="2000" b="0" strike="noStrike" spc="-1" dirty="0">
              <a:solidFill>
                <a:srgbClr val="000000"/>
              </a:solidFill>
              <a:latin typeface="Arial" panose="020B0604020202020204" pitchFamily="34" charset="0"/>
              <a:cs typeface="Arial" panose="020B0604020202020204" pitchFamily="34" charset="0"/>
            </a:endParaRPr>
          </a:p>
        </p:txBody>
      </p:sp>
      <p:pic>
        <p:nvPicPr>
          <p:cNvPr id="639" name="그림 3"/>
          <p:cNvPicPr/>
          <p:nvPr/>
        </p:nvPicPr>
        <p:blipFill>
          <a:blip r:embed="rId2"/>
          <a:srcRect l="6866" t="26271" r="16404" b="27730"/>
          <a:stretch/>
        </p:blipFill>
        <p:spPr>
          <a:xfrm>
            <a:off x="2868810" y="4438080"/>
            <a:ext cx="5832360" cy="2054880"/>
          </a:xfrm>
          <a:prstGeom prst="rect">
            <a:avLst/>
          </a:prstGeom>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4F76A27-24EB-461E-9341-1DFB7BDC8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1" y="369757"/>
            <a:ext cx="5537304" cy="2704690"/>
          </a:xfrm>
          <a:prstGeom prst="rect">
            <a:avLst/>
          </a:prstGeom>
        </p:spPr>
      </p:pic>
      <p:pic>
        <p:nvPicPr>
          <p:cNvPr id="7" name="Imagem 6" descr="Uma imagem contendo captura de tela&#10;&#10;Descrição gerada automaticamente">
            <a:extLst>
              <a:ext uri="{FF2B5EF4-FFF2-40B4-BE49-F238E27FC236}">
                <a16:creationId xmlns:a16="http://schemas.microsoft.com/office/drawing/2014/main" id="{C1178C19-C80A-4F3B-934B-267F3626E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1" y="3843514"/>
            <a:ext cx="4512664" cy="3076816"/>
          </a:xfrm>
          <a:prstGeom prst="rect">
            <a:avLst/>
          </a:prstGeom>
        </p:spPr>
      </p:pic>
      <p:sp>
        <p:nvSpPr>
          <p:cNvPr id="12" name="Seta: para Baixo 11">
            <a:extLst>
              <a:ext uri="{FF2B5EF4-FFF2-40B4-BE49-F238E27FC236}">
                <a16:creationId xmlns:a16="http://schemas.microsoft.com/office/drawing/2014/main" id="{A98E6716-8F49-4710-8926-5C5E072400AC}"/>
              </a:ext>
            </a:extLst>
          </p:cNvPr>
          <p:cNvSpPr/>
          <p:nvPr/>
        </p:nvSpPr>
        <p:spPr>
          <a:xfrm>
            <a:off x="629588" y="3014486"/>
            <a:ext cx="507323" cy="888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76CEF705-F087-4087-9CC7-42BDCCDD1A0B}"/>
              </a:ext>
            </a:extLst>
          </p:cNvPr>
          <p:cNvSpPr txBox="1"/>
          <p:nvPr/>
        </p:nvSpPr>
        <p:spPr>
          <a:xfrm>
            <a:off x="5036694" y="4242216"/>
            <a:ext cx="6076829" cy="646331"/>
          </a:xfrm>
          <a:prstGeom prst="rect">
            <a:avLst/>
          </a:prstGeom>
          <a:noFill/>
        </p:spPr>
        <p:txBody>
          <a:bodyPr wrap="square" rtlCol="0">
            <a:spAutoFit/>
          </a:bodyPr>
          <a:lstStyle/>
          <a:p>
            <a:r>
              <a:rPr lang="pt-BR" dirty="0"/>
              <a:t>Variamos o </a:t>
            </a:r>
            <a:r>
              <a:rPr lang="pt-BR" dirty="0" err="1"/>
              <a:t>nonce</a:t>
            </a:r>
            <a:r>
              <a:rPr lang="pt-BR" dirty="0"/>
              <a:t> até que o </a:t>
            </a:r>
            <a:r>
              <a:rPr lang="pt-BR" dirty="0" err="1"/>
              <a:t>hash</a:t>
            </a:r>
            <a:r>
              <a:rPr lang="pt-BR" dirty="0"/>
              <a:t> atenda ao requisito de 00000 iniciais</a:t>
            </a:r>
          </a:p>
        </p:txBody>
      </p:sp>
      <p:sp>
        <p:nvSpPr>
          <p:cNvPr id="14" name="Elipse 13">
            <a:extLst>
              <a:ext uri="{FF2B5EF4-FFF2-40B4-BE49-F238E27FC236}">
                <a16:creationId xmlns:a16="http://schemas.microsoft.com/office/drawing/2014/main" id="{8A6D3150-7C28-4009-ADA5-157052CCD5C1}"/>
              </a:ext>
            </a:extLst>
          </p:cNvPr>
          <p:cNvSpPr/>
          <p:nvPr/>
        </p:nvSpPr>
        <p:spPr>
          <a:xfrm>
            <a:off x="2580183" y="6010991"/>
            <a:ext cx="674557" cy="4621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Conector de Seta Reta 15">
            <a:extLst>
              <a:ext uri="{FF2B5EF4-FFF2-40B4-BE49-F238E27FC236}">
                <a16:creationId xmlns:a16="http://schemas.microsoft.com/office/drawing/2014/main" id="{6E112CFC-3A66-4312-A574-52608B85C0EF}"/>
              </a:ext>
            </a:extLst>
          </p:cNvPr>
          <p:cNvCxnSpPr/>
          <p:nvPr/>
        </p:nvCxnSpPr>
        <p:spPr>
          <a:xfrm flipV="1">
            <a:off x="3254740" y="4721902"/>
            <a:ext cx="1781954" cy="1289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FCE5397D-B0A2-4488-A9E9-16357221CD3E}"/>
              </a:ext>
            </a:extLst>
          </p:cNvPr>
          <p:cNvSpPr txBox="1"/>
          <p:nvPr/>
        </p:nvSpPr>
        <p:spPr>
          <a:xfrm>
            <a:off x="6096000" y="959370"/>
            <a:ext cx="5359159" cy="1015663"/>
          </a:xfrm>
          <a:prstGeom prst="rect">
            <a:avLst/>
          </a:prstGeom>
          <a:noFill/>
        </p:spPr>
        <p:txBody>
          <a:bodyPr wrap="none" rtlCol="0">
            <a:spAutoFit/>
          </a:bodyPr>
          <a:lstStyle/>
          <a:p>
            <a:r>
              <a:rPr lang="pt-BR" sz="6000" b="1" dirty="0"/>
              <a:t>BLOCKCHAIN</a:t>
            </a:r>
          </a:p>
        </p:txBody>
      </p:sp>
    </p:spTree>
    <p:extLst>
      <p:ext uri="{BB962C8B-B14F-4D97-AF65-F5344CB8AC3E}">
        <p14:creationId xmlns:p14="http://schemas.microsoft.com/office/powerpoint/2010/main" val="2866724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EDAB4C6-8ED6-4556-BB68-5C9CB4B6BEBF}"/>
              </a:ext>
            </a:extLst>
          </p:cNvPr>
          <p:cNvPicPr>
            <a:picLocks noChangeAspect="1"/>
          </p:cNvPicPr>
          <p:nvPr/>
        </p:nvPicPr>
        <p:blipFill>
          <a:blip r:embed="rId2"/>
          <a:stretch>
            <a:fillRect/>
          </a:stretch>
        </p:blipFill>
        <p:spPr>
          <a:xfrm>
            <a:off x="2098623" y="968776"/>
            <a:ext cx="8649325" cy="3320546"/>
          </a:xfrm>
          <a:prstGeom prst="rect">
            <a:avLst/>
          </a:prstGeom>
        </p:spPr>
      </p:pic>
      <p:sp>
        <p:nvSpPr>
          <p:cNvPr id="7" name="CaixaDeTexto 6">
            <a:extLst>
              <a:ext uri="{FF2B5EF4-FFF2-40B4-BE49-F238E27FC236}">
                <a16:creationId xmlns:a16="http://schemas.microsoft.com/office/drawing/2014/main" id="{09FAAFC4-ADF2-4764-B61C-4DE4E517BD34}"/>
              </a:ext>
            </a:extLst>
          </p:cNvPr>
          <p:cNvSpPr txBox="1"/>
          <p:nvPr/>
        </p:nvSpPr>
        <p:spPr>
          <a:xfrm>
            <a:off x="2098623" y="4706911"/>
            <a:ext cx="8909811" cy="769441"/>
          </a:xfrm>
          <a:prstGeom prst="rect">
            <a:avLst/>
          </a:prstGeom>
          <a:noFill/>
        </p:spPr>
        <p:txBody>
          <a:bodyPr wrap="none" rtlCol="0">
            <a:spAutoFit/>
          </a:bodyPr>
          <a:lstStyle/>
          <a:p>
            <a:r>
              <a:rPr lang="pt-BR" sz="4400" dirty="0" err="1"/>
              <a:t>Blockchain</a:t>
            </a:r>
            <a:r>
              <a:rPr lang="pt-BR" sz="4400" dirty="0"/>
              <a:t> assegura Imutabilidade</a:t>
            </a:r>
          </a:p>
        </p:txBody>
      </p:sp>
    </p:spTree>
    <p:extLst>
      <p:ext uri="{BB962C8B-B14F-4D97-AF65-F5344CB8AC3E}">
        <p14:creationId xmlns:p14="http://schemas.microsoft.com/office/powerpoint/2010/main" val="2707344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TextShape 1"/>
          <p:cNvSpPr txBox="1"/>
          <p:nvPr/>
        </p:nvSpPr>
        <p:spPr>
          <a:xfrm>
            <a:off x="838080" y="365040"/>
            <a:ext cx="10515240" cy="1325160"/>
          </a:xfrm>
          <a:prstGeom prst="rect">
            <a:avLst/>
          </a:prstGeom>
          <a:noFill/>
          <a:ln>
            <a:noFill/>
          </a:ln>
        </p:spPr>
        <p:txBody>
          <a:bodyPr anchor="ctr">
            <a:normAutofit/>
          </a:bodyPr>
          <a:lstStyle/>
          <a:p>
            <a:pPr>
              <a:lnSpc>
                <a:spcPct val="90000"/>
              </a:lnSpc>
            </a:pPr>
            <a:r>
              <a:rPr lang="pt-BR" sz="4400" b="0" strike="noStrike" spc="-1" dirty="0" err="1">
                <a:solidFill>
                  <a:srgbClr val="000000"/>
                </a:solidFill>
                <a:latin typeface="+mj-lt"/>
              </a:rPr>
              <a:t>Previnindo</a:t>
            </a:r>
            <a:r>
              <a:rPr lang="pt-BR" sz="4400" b="0" strike="noStrike" spc="-1" dirty="0">
                <a:solidFill>
                  <a:srgbClr val="000000"/>
                </a:solidFill>
                <a:latin typeface="+mj-lt"/>
              </a:rPr>
              <a:t> gasto duplo</a:t>
            </a:r>
          </a:p>
        </p:txBody>
      </p:sp>
      <p:sp>
        <p:nvSpPr>
          <p:cNvPr id="641"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spc="-1" dirty="0">
                <a:solidFill>
                  <a:srgbClr val="000000"/>
                </a:solidFill>
              </a:rPr>
              <a:t>A única maneira é estar ciente de todas as transações.
Cada nó (Mineiro) verifica que este é o primeiro gasto do Bitcoin pelo </a:t>
            </a:r>
            <a:r>
              <a:rPr lang="pt-BR" sz="2800" spc="-1" dirty="0" err="1">
                <a:solidFill>
                  <a:srgbClr val="000000"/>
                </a:solidFill>
              </a:rPr>
              <a:t>ordenante</a:t>
            </a:r>
            <a:r>
              <a:rPr lang="pt-BR" sz="2800" spc="-1" dirty="0">
                <a:solidFill>
                  <a:srgbClr val="000000"/>
                </a:solidFill>
              </a:rPr>
              <a:t>.
Somente quando é verificado, ele gera a prova de trabalho e anexá-lo à cadeia atual.</a:t>
            </a:r>
            <a:endParaRPr lang="pt-BR" sz="2800" b="0" strike="noStrike" spc="-1" dirty="0">
              <a:solidFill>
                <a:srgbClr val="000000"/>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dirty="0">
                <a:solidFill>
                  <a:srgbClr val="000000"/>
                </a:solidFill>
                <a:latin typeface="+mj-lt"/>
              </a:rPr>
              <a:t>Bitcoin Network</a:t>
            </a:r>
          </a:p>
        </p:txBody>
      </p:sp>
      <p:sp>
        <p:nvSpPr>
          <p:cNvPr id="643" name="TextShape 2"/>
          <p:cNvSpPr txBox="1"/>
          <p:nvPr/>
        </p:nvSpPr>
        <p:spPr>
          <a:xfrm>
            <a:off x="838080" y="1825560"/>
            <a:ext cx="10515240" cy="4350960"/>
          </a:xfrm>
          <a:prstGeom prst="rect">
            <a:avLst/>
          </a:prstGeom>
          <a:noFill/>
          <a:ln>
            <a:noFill/>
          </a:ln>
        </p:spPr>
        <p:txBody>
          <a:bodyPr>
            <a:normAutofit fontScale="85000" lnSpcReduction="20000"/>
          </a:bodyPr>
          <a:lstStyle/>
          <a:p>
            <a:pPr marL="228600" indent="-228240">
              <a:lnSpc>
                <a:spcPct val="90000"/>
              </a:lnSpc>
              <a:spcBef>
                <a:spcPts val="1001"/>
              </a:spcBef>
              <a:buClr>
                <a:srgbClr val="000000"/>
              </a:buClr>
              <a:buFont typeface="Arial"/>
              <a:buChar char="•"/>
            </a:pPr>
            <a:r>
              <a:rPr lang="pt-BR" sz="2800" spc="-1" dirty="0">
                <a:solidFill>
                  <a:srgbClr val="000000"/>
                </a:solidFill>
              </a:rPr>
              <a:t>Cada nó P2P executa o seguinte algoritmo:</a:t>
            </a:r>
          </a:p>
          <a:p>
            <a:pPr marL="685800" lvl="1" indent="-228240">
              <a:lnSpc>
                <a:spcPct val="90000"/>
              </a:lnSpc>
              <a:spcBef>
                <a:spcPts val="1001"/>
              </a:spcBef>
              <a:buClr>
                <a:srgbClr val="000000"/>
              </a:buClr>
              <a:buFont typeface="Arial"/>
              <a:buChar char="•"/>
            </a:pPr>
            <a:r>
              <a:rPr lang="pt-BR" sz="2800" spc="-1" dirty="0">
                <a:solidFill>
                  <a:srgbClr val="000000"/>
                </a:solidFill>
              </a:rPr>
              <a:t>Novas transações são transmitidas para todos os nós.
Cada nó (mineiro) coleta novas transações em um bloco.
Cada nó trabalha em encontrar uma prova de trabalho para seu bloco. (Difícil de fazer. Probabilística. O único a terminar cedo provavelmente vai ganhar.)
Quando um nó encontra uma prova de trabalho, ele transmite o bloco para todos os nós.
Os nós aceitam o bloco somente se todas as transações nela forem válidas (verificação de assinatura digital) e não já gastado (Verifique todas as transações).
Após a aceitação, a criação do próximo bloco na cadeia usa o </a:t>
            </a:r>
            <a:r>
              <a:rPr lang="pt-BR" sz="2800" spc="-1" dirty="0" err="1">
                <a:solidFill>
                  <a:srgbClr val="000000"/>
                </a:solidFill>
              </a:rPr>
              <a:t>hash</a:t>
            </a:r>
            <a:r>
              <a:rPr lang="pt-BR" sz="2800" spc="-1" dirty="0">
                <a:solidFill>
                  <a:srgbClr val="000000"/>
                </a:solidFill>
              </a:rPr>
              <a:t> do novo bloco aceito como o </a:t>
            </a:r>
            <a:r>
              <a:rPr lang="pt-BR" sz="2800" spc="-1" dirty="0" err="1">
                <a:solidFill>
                  <a:srgbClr val="000000"/>
                </a:solidFill>
              </a:rPr>
              <a:t>hash</a:t>
            </a:r>
            <a:r>
              <a:rPr lang="pt-BR" sz="2800" spc="-1" dirty="0">
                <a:solidFill>
                  <a:srgbClr val="000000"/>
                </a:solidFill>
              </a:rPr>
              <a:t> anterior.</a:t>
            </a:r>
            <a:endParaRPr lang="pt-BR" sz="2400" b="0" strike="noStrike" spc="-1" dirty="0">
              <a:solidFill>
                <a:srgbClr val="000000"/>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dirty="0" err="1">
                <a:solidFill>
                  <a:srgbClr val="000000"/>
                </a:solidFill>
                <a:latin typeface="+mj-lt"/>
              </a:rPr>
              <a:t>Tie</a:t>
            </a:r>
            <a:r>
              <a:rPr lang="pt-BR" sz="4400" b="0" strike="noStrike" spc="-1" dirty="0">
                <a:solidFill>
                  <a:srgbClr val="000000"/>
                </a:solidFill>
                <a:latin typeface="+mj-lt"/>
              </a:rPr>
              <a:t> </a:t>
            </a:r>
            <a:r>
              <a:rPr lang="pt-BR" sz="4400" b="0" strike="noStrike" spc="-1" dirty="0" err="1">
                <a:solidFill>
                  <a:srgbClr val="000000"/>
                </a:solidFill>
                <a:latin typeface="+mj-lt"/>
              </a:rPr>
              <a:t>breaking</a:t>
            </a:r>
            <a:endParaRPr lang="pt-BR" sz="4400" b="0" strike="noStrike" spc="-1" dirty="0">
              <a:solidFill>
                <a:srgbClr val="000000"/>
              </a:solidFill>
              <a:latin typeface="+mj-lt"/>
            </a:endParaRPr>
          </a:p>
        </p:txBody>
      </p:sp>
      <p:sp>
        <p:nvSpPr>
          <p:cNvPr id="645" name="TextShape 2"/>
          <p:cNvSpPr txBox="1"/>
          <p:nvPr/>
        </p:nvSpPr>
        <p:spPr>
          <a:xfrm>
            <a:off x="838080" y="1825560"/>
            <a:ext cx="10515240" cy="43509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pt-BR" sz="2000" spc="-1" dirty="0">
                <a:solidFill>
                  <a:srgbClr val="000000"/>
                </a:solidFill>
              </a:rPr>
              <a:t>Dois nós podem encontrar um bloco correto simultaneamente:</a:t>
            </a:r>
          </a:p>
          <a:p>
            <a:pPr marL="685800" lvl="1" indent="-228240">
              <a:lnSpc>
                <a:spcPct val="90000"/>
              </a:lnSpc>
              <a:spcBef>
                <a:spcPts val="1001"/>
              </a:spcBef>
              <a:buClr>
                <a:srgbClr val="000000"/>
              </a:buClr>
              <a:buFont typeface="Arial"/>
              <a:buChar char="•"/>
            </a:pPr>
            <a:r>
              <a:rPr lang="pt-BR" sz="2000" spc="-1" dirty="0">
                <a:solidFill>
                  <a:srgbClr val="000000"/>
                </a:solidFill>
              </a:rPr>
              <a:t>Mantenha ambos e trabalhe no primeiro
Se um cresce mais do que o outro, tome mais por muito tempo um</a:t>
            </a:r>
            <a:endParaRPr lang="pt-BR" sz="2000" b="0" strike="noStrike" spc="-1" dirty="0">
              <a:solidFill>
                <a:srgbClr val="000000"/>
              </a:solidFill>
            </a:endParaRPr>
          </a:p>
        </p:txBody>
      </p:sp>
      <p:pic>
        <p:nvPicPr>
          <p:cNvPr id="646" name="그림 3"/>
          <p:cNvPicPr/>
          <p:nvPr/>
        </p:nvPicPr>
        <p:blipFill>
          <a:blip r:embed="rId2"/>
          <a:srcRect l="6866" t="26271" r="16404" b="27730"/>
          <a:stretch/>
        </p:blipFill>
        <p:spPr>
          <a:xfrm>
            <a:off x="3855600" y="3187440"/>
            <a:ext cx="4754520" cy="1675080"/>
          </a:xfrm>
          <a:prstGeom prst="rect">
            <a:avLst/>
          </a:prstGeom>
          <a:ln>
            <a:noFill/>
          </a:ln>
        </p:spPr>
      </p:pic>
      <p:pic>
        <p:nvPicPr>
          <p:cNvPr id="647" name="그림 4"/>
          <p:cNvPicPr/>
          <p:nvPr/>
        </p:nvPicPr>
        <p:blipFill>
          <a:blip r:embed="rId2"/>
          <a:srcRect l="6866" t="26271" r="16404" b="27730"/>
          <a:stretch/>
        </p:blipFill>
        <p:spPr>
          <a:xfrm>
            <a:off x="3806640" y="4862880"/>
            <a:ext cx="4852440" cy="1709640"/>
          </a:xfrm>
          <a:prstGeom prst="rect">
            <a:avLst/>
          </a:prstGeom>
          <a:ln>
            <a:noFill/>
          </a:ln>
        </p:spPr>
      </p:pic>
      <p:sp>
        <p:nvSpPr>
          <p:cNvPr id="648" name="CustomShape 3"/>
          <p:cNvSpPr/>
          <p:nvPr/>
        </p:nvSpPr>
        <p:spPr>
          <a:xfrm>
            <a:off x="1112400" y="3848040"/>
            <a:ext cx="2933640" cy="264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2400" spc="-1">
                <a:solidFill>
                  <a:srgbClr val="FF0000"/>
                </a:solidFill>
                <a:latin typeface="Calibri"/>
              </a:rPr>
              <a:t>Duas cadeias de bloco diferentes (ou blocos) podem satisfazer a prova de trabalho necessária.
</a:t>
            </a:r>
            <a:endParaRPr lang="pt-BR" sz="2400" b="0" strike="noStrike" spc="-1" dirty="0">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dirty="0">
                <a:solidFill>
                  <a:srgbClr val="000000"/>
                </a:solidFill>
                <a:latin typeface="+mj-lt"/>
              </a:rPr>
              <a:t>Reversão é difícil</a:t>
            </a:r>
          </a:p>
        </p:txBody>
      </p:sp>
      <p:sp>
        <p:nvSpPr>
          <p:cNvPr id="650"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spc="-1" dirty="0">
                <a:solidFill>
                  <a:srgbClr val="000000"/>
                </a:solidFill>
                <a:latin typeface="Calibri"/>
              </a:rPr>
              <a:t>Revertendo fica exponencialmente difícil como a cadeia cresce.</a:t>
            </a:r>
            <a:endParaRPr lang="pt-BR" sz="2800" b="0" strike="noStrike" spc="-1" dirty="0">
              <a:solidFill>
                <a:srgbClr val="000000"/>
              </a:solidFill>
              <a:latin typeface="Calibri"/>
            </a:endParaRPr>
          </a:p>
        </p:txBody>
      </p:sp>
      <p:pic>
        <p:nvPicPr>
          <p:cNvPr id="651" name="그림 3"/>
          <p:cNvPicPr/>
          <p:nvPr/>
        </p:nvPicPr>
        <p:blipFill>
          <a:blip r:embed="rId2"/>
          <a:srcRect l="6866" t="26271" r="16404" b="27730"/>
          <a:stretch/>
        </p:blipFill>
        <p:spPr>
          <a:xfrm>
            <a:off x="3477960" y="3208320"/>
            <a:ext cx="4754520" cy="1675080"/>
          </a:xfrm>
          <a:prstGeom prst="rect">
            <a:avLst/>
          </a:prstGeom>
          <a:ln>
            <a:noFill/>
          </a:ln>
        </p:spPr>
      </p:pic>
      <p:sp>
        <p:nvSpPr>
          <p:cNvPr id="652" name="CustomShape 3"/>
          <p:cNvSpPr/>
          <p:nvPr/>
        </p:nvSpPr>
        <p:spPr>
          <a:xfrm flipV="1">
            <a:off x="3987360" y="3975120"/>
            <a:ext cx="405360" cy="550080"/>
          </a:xfrm>
          <a:custGeom>
            <a:avLst/>
            <a:gdLst/>
            <a:ahLst/>
            <a:cxnLst/>
            <a:rect l="l" t="t" r="r" b="b"/>
            <a:pathLst>
              <a:path w="21600" h="21600">
                <a:moveTo>
                  <a:pt x="0" y="0"/>
                </a:moveTo>
                <a:lnTo>
                  <a:pt x="21600" y="21600"/>
                </a:lnTo>
              </a:path>
            </a:pathLst>
          </a:custGeom>
          <a:noFill/>
          <a:ln>
            <a:tailEnd type="triangle" w="med" len="med"/>
          </a:ln>
        </p:spPr>
        <p:style>
          <a:lnRef idx="2">
            <a:schemeClr val="accent1"/>
          </a:lnRef>
          <a:fillRef idx="0">
            <a:schemeClr val="accent1"/>
          </a:fillRef>
          <a:effectRef idx="1">
            <a:schemeClr val="accent1"/>
          </a:effectRef>
          <a:fontRef idx="minor"/>
        </p:style>
      </p:sp>
      <p:sp>
        <p:nvSpPr>
          <p:cNvPr id="653" name="CustomShape 4"/>
          <p:cNvSpPr/>
          <p:nvPr/>
        </p:nvSpPr>
        <p:spPr>
          <a:xfrm>
            <a:off x="2888640" y="5086800"/>
            <a:ext cx="4184280" cy="136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2800" spc="-1" dirty="0">
                <a:solidFill>
                  <a:srgbClr val="000000"/>
                </a:solidFill>
                <a:latin typeface="Calibri"/>
              </a:rPr>
              <a:t>1. Modificar a transação (reverter ou alterar o pagador) 
</a:t>
            </a:r>
            <a:endParaRPr lang="pt-BR" sz="2800" b="0" strike="noStrike" spc="-1" dirty="0">
              <a:latin typeface="Arial"/>
            </a:endParaRPr>
          </a:p>
        </p:txBody>
      </p:sp>
      <p:sp>
        <p:nvSpPr>
          <p:cNvPr id="654" name="CustomShape 5"/>
          <p:cNvSpPr/>
          <p:nvPr/>
        </p:nvSpPr>
        <p:spPr>
          <a:xfrm>
            <a:off x="4423680" y="2409120"/>
            <a:ext cx="2480760" cy="136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2800" b="0" strike="noStrike" spc="-1" dirty="0">
                <a:solidFill>
                  <a:srgbClr val="000000"/>
                </a:solidFill>
                <a:latin typeface="Calibri"/>
              </a:rPr>
              <a:t>2. </a:t>
            </a:r>
            <a:r>
              <a:rPr lang="pt-BR" sz="2800" b="0" strike="noStrike" spc="-1" dirty="0" err="1">
                <a:solidFill>
                  <a:srgbClr val="000000"/>
                </a:solidFill>
                <a:latin typeface="Calibri"/>
              </a:rPr>
              <a:t>Recomputar</a:t>
            </a:r>
            <a:r>
              <a:rPr lang="pt-BR" sz="2800" b="0" strike="noStrike" spc="-1" dirty="0">
                <a:solidFill>
                  <a:srgbClr val="000000"/>
                </a:solidFill>
                <a:latin typeface="Calibri"/>
              </a:rPr>
              <a:t> </a:t>
            </a:r>
            <a:r>
              <a:rPr lang="pt-BR" sz="2800" b="0" strike="noStrike" spc="-1" dirty="0" err="1">
                <a:solidFill>
                  <a:srgbClr val="000000"/>
                </a:solidFill>
                <a:latin typeface="Calibri"/>
              </a:rPr>
              <a:t>nonce</a:t>
            </a:r>
            <a:endParaRPr lang="pt-BR" sz="2800" b="0" strike="noStrike" spc="-1" dirty="0">
              <a:latin typeface="Arial"/>
            </a:endParaRPr>
          </a:p>
        </p:txBody>
      </p:sp>
      <p:sp>
        <p:nvSpPr>
          <p:cNvPr id="655" name="CustomShape 6"/>
          <p:cNvSpPr/>
          <p:nvPr/>
        </p:nvSpPr>
        <p:spPr>
          <a:xfrm flipH="1">
            <a:off x="5536800" y="2983680"/>
            <a:ext cx="421920" cy="790200"/>
          </a:xfrm>
          <a:custGeom>
            <a:avLst/>
            <a:gdLst/>
            <a:ahLst/>
            <a:cxnLst/>
            <a:rect l="l" t="t" r="r" b="b"/>
            <a:pathLst>
              <a:path w="21600" h="21600">
                <a:moveTo>
                  <a:pt x="0" y="0"/>
                </a:moveTo>
                <a:lnTo>
                  <a:pt x="21600" y="21600"/>
                </a:lnTo>
              </a:path>
            </a:pathLst>
          </a:custGeom>
          <a:noFill/>
          <a:ln>
            <a:tailEnd type="triangle" w="med" len="med"/>
          </a:ln>
        </p:spPr>
        <p:style>
          <a:lnRef idx="2">
            <a:schemeClr val="accent1"/>
          </a:lnRef>
          <a:fillRef idx="0">
            <a:schemeClr val="accent1"/>
          </a:fillRef>
          <a:effectRef idx="1">
            <a:schemeClr val="accent1"/>
          </a:effectRef>
          <a:fontRef idx="minor"/>
        </p:style>
      </p:sp>
      <p:sp>
        <p:nvSpPr>
          <p:cNvPr id="656" name="CustomShape 7"/>
          <p:cNvSpPr/>
          <p:nvPr/>
        </p:nvSpPr>
        <p:spPr>
          <a:xfrm>
            <a:off x="6888240" y="2409120"/>
            <a:ext cx="3125190" cy="1796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2800" b="0" strike="noStrike" spc="-1" dirty="0">
                <a:solidFill>
                  <a:srgbClr val="000000"/>
                </a:solidFill>
                <a:latin typeface="Calibri"/>
              </a:rPr>
              <a:t>3. </a:t>
            </a:r>
            <a:r>
              <a:rPr lang="pt-BR" sz="2800" b="0" strike="noStrike" spc="-1" dirty="0" err="1">
                <a:solidFill>
                  <a:srgbClr val="000000"/>
                </a:solidFill>
                <a:latin typeface="Calibri"/>
              </a:rPr>
              <a:t>Recomputar</a:t>
            </a:r>
            <a:r>
              <a:rPr lang="pt-BR" sz="2800" b="0" strike="noStrike" spc="-1" dirty="0">
                <a:solidFill>
                  <a:srgbClr val="000000"/>
                </a:solidFill>
                <a:latin typeface="Calibri"/>
              </a:rPr>
              <a:t> o próximo </a:t>
            </a:r>
            <a:r>
              <a:rPr lang="pt-BR" sz="2800" b="0" strike="noStrike" spc="-1" dirty="0" err="1">
                <a:solidFill>
                  <a:srgbClr val="000000"/>
                </a:solidFill>
                <a:latin typeface="Calibri"/>
              </a:rPr>
              <a:t>nonce</a:t>
            </a:r>
            <a:endParaRPr lang="pt-BR" sz="2800" b="0" strike="noStrike" spc="-1" dirty="0">
              <a:latin typeface="Arial"/>
            </a:endParaRPr>
          </a:p>
        </p:txBody>
      </p:sp>
      <p:sp>
        <p:nvSpPr>
          <p:cNvPr id="657" name="CustomShape 8"/>
          <p:cNvSpPr/>
          <p:nvPr/>
        </p:nvSpPr>
        <p:spPr>
          <a:xfrm flipH="1">
            <a:off x="7917840" y="2959560"/>
            <a:ext cx="421920" cy="790200"/>
          </a:xfrm>
          <a:custGeom>
            <a:avLst/>
            <a:gdLst/>
            <a:ahLst/>
            <a:cxnLst/>
            <a:rect l="l" t="t" r="r" b="b"/>
            <a:pathLst>
              <a:path w="21600" h="21600">
                <a:moveTo>
                  <a:pt x="0" y="0"/>
                </a:moveTo>
                <a:lnTo>
                  <a:pt x="21600" y="21600"/>
                </a:lnTo>
              </a:path>
            </a:pathLst>
          </a:custGeom>
          <a:noFill/>
          <a:ln>
            <a:tailEnd type="triangle" w="med" len="med"/>
          </a:ln>
        </p:spPr>
        <p:style>
          <a:lnRef idx="2">
            <a:schemeClr val="accent1"/>
          </a:lnRef>
          <a:fillRef idx="0">
            <a:schemeClr val="accent1"/>
          </a:fillRef>
          <a:effectRef idx="1">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spc="-1">
                <a:solidFill>
                  <a:srgbClr val="000000"/>
                </a:solidFill>
                <a:latin typeface="+mj-lt"/>
              </a:rPr>
              <a:t>Limitação prática
</a:t>
            </a:r>
            <a:endParaRPr lang="pt-BR" sz="4400" b="0" strike="noStrike" spc="-1" dirty="0">
              <a:solidFill>
                <a:srgbClr val="000000"/>
              </a:solidFill>
              <a:latin typeface="+mj-lt"/>
            </a:endParaRPr>
          </a:p>
        </p:txBody>
      </p:sp>
      <p:sp>
        <p:nvSpPr>
          <p:cNvPr id="659" name="TextShape 2"/>
          <p:cNvSpPr txBox="1"/>
          <p:nvPr/>
        </p:nvSpPr>
        <p:spPr>
          <a:xfrm>
            <a:off x="838080" y="1825560"/>
            <a:ext cx="10515240" cy="4350960"/>
          </a:xfrm>
          <a:prstGeom prst="rect">
            <a:avLst/>
          </a:prstGeom>
          <a:noFill/>
          <a:ln>
            <a:noFill/>
          </a:ln>
        </p:spPr>
        <p:txBody>
          <a:bodyPr>
            <a:normAutofit/>
          </a:bodyPr>
          <a:lstStyle/>
          <a:p>
            <a:pPr marL="228600" indent="-228240" algn="just">
              <a:lnSpc>
                <a:spcPct val="90000"/>
              </a:lnSpc>
              <a:spcBef>
                <a:spcPts val="1001"/>
              </a:spcBef>
              <a:buClr>
                <a:srgbClr val="000000"/>
              </a:buClr>
              <a:buFont typeface="Arial"/>
              <a:buChar char="•"/>
            </a:pPr>
            <a:r>
              <a:rPr lang="pt-BR" sz="2800" spc="-1" dirty="0">
                <a:solidFill>
                  <a:srgbClr val="000000"/>
                </a:solidFill>
              </a:rPr>
              <a:t>Pelo menos 10 minutos para verificar uma transação</a:t>
            </a:r>
          </a:p>
          <a:p>
            <a:pPr marL="685800" lvl="1" indent="-228240" algn="just">
              <a:lnSpc>
                <a:spcPct val="90000"/>
              </a:lnSpc>
              <a:spcBef>
                <a:spcPts val="1001"/>
              </a:spcBef>
              <a:buClr>
                <a:srgbClr val="000000"/>
              </a:buClr>
              <a:buFont typeface="Arial"/>
              <a:buChar char="•"/>
            </a:pPr>
            <a:r>
              <a:rPr lang="pt-BR" sz="2800" spc="-1" dirty="0">
                <a:solidFill>
                  <a:srgbClr val="000000"/>
                </a:solidFill>
              </a:rPr>
              <a:t>Concordar em pagar
Aguarde um bloco (10 minutos) para a transação passar.
Mas, para uma grande transação ($ $ $) esperar mais. Porque se você esperar mais tempo torna-se mais seguro. Para grandes $ $ $, você espera por seis blocos (1 hora).</a:t>
            </a:r>
            <a:endParaRPr lang="pt-BR" sz="2400" b="0" strike="noStrike" spc="-1" dirty="0">
              <a:solidFill>
                <a:srgbClr val="000000"/>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dirty="0">
                <a:solidFill>
                  <a:srgbClr val="000000"/>
                </a:solidFill>
                <a:latin typeface="Calibri Light"/>
              </a:rPr>
              <a:t>Otimizações</a:t>
            </a:r>
            <a:endParaRPr lang="pt-BR" sz="4400" b="0" strike="noStrike" spc="-1" dirty="0">
              <a:solidFill>
                <a:srgbClr val="000000"/>
              </a:solidFill>
              <a:latin typeface="Calibri"/>
            </a:endParaRPr>
          </a:p>
        </p:txBody>
      </p:sp>
      <p:sp>
        <p:nvSpPr>
          <p:cNvPr id="661" name="TextShape 2"/>
          <p:cNvSpPr txBox="1"/>
          <p:nvPr/>
        </p:nvSpPr>
        <p:spPr>
          <a:xfrm>
            <a:off x="838080" y="1600200"/>
            <a:ext cx="6620400" cy="45255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pt-BR" spc="-1" dirty="0">
                <a:solidFill>
                  <a:srgbClr val="000000"/>
                </a:solidFill>
                <a:latin typeface="Calibri"/>
              </a:rPr>
              <a:t>Árvore de </a:t>
            </a:r>
            <a:r>
              <a:rPr lang="pt-BR" spc="-1" dirty="0" err="1">
                <a:solidFill>
                  <a:srgbClr val="000000"/>
                </a:solidFill>
                <a:latin typeface="Calibri"/>
              </a:rPr>
              <a:t>Merkle</a:t>
            </a:r>
            <a:endParaRPr lang="pt-BR" spc="-1" dirty="0">
              <a:solidFill>
                <a:srgbClr val="000000"/>
              </a:solidFill>
              <a:latin typeface="Calibri"/>
            </a:endParaRPr>
          </a:p>
          <a:p>
            <a:pPr marL="685800" lvl="1" indent="-228240">
              <a:lnSpc>
                <a:spcPct val="90000"/>
              </a:lnSpc>
              <a:spcBef>
                <a:spcPts val="1001"/>
              </a:spcBef>
              <a:buClr>
                <a:srgbClr val="000000"/>
              </a:buClr>
              <a:buFont typeface="Arial"/>
              <a:buChar char="•"/>
            </a:pPr>
            <a:r>
              <a:rPr lang="pt-BR" spc="-1" dirty="0">
                <a:solidFill>
                  <a:srgbClr val="000000"/>
                </a:solidFill>
                <a:latin typeface="Calibri"/>
              </a:rPr>
              <a:t>Mantenha apenas o </a:t>
            </a:r>
            <a:r>
              <a:rPr lang="pt-BR" spc="-1" dirty="0" err="1">
                <a:solidFill>
                  <a:srgbClr val="000000"/>
                </a:solidFill>
                <a:latin typeface="Calibri"/>
              </a:rPr>
              <a:t>hash</a:t>
            </a:r>
            <a:r>
              <a:rPr lang="pt-BR" spc="-1" dirty="0">
                <a:solidFill>
                  <a:srgbClr val="000000"/>
                </a:solidFill>
                <a:latin typeface="Calibri"/>
              </a:rPr>
              <a:t> raiz
Exclua os valores de </a:t>
            </a:r>
            <a:r>
              <a:rPr lang="pt-BR" spc="-1" dirty="0" err="1">
                <a:solidFill>
                  <a:srgbClr val="000000"/>
                </a:solidFill>
                <a:latin typeface="Calibri"/>
              </a:rPr>
              <a:t>hash</a:t>
            </a:r>
            <a:r>
              <a:rPr lang="pt-BR" spc="-1" dirty="0">
                <a:solidFill>
                  <a:srgbClr val="000000"/>
                </a:solidFill>
                <a:latin typeface="Calibri"/>
              </a:rPr>
              <a:t> interior para salvar o disco
Cabeçalho de bloco contém apenas o </a:t>
            </a:r>
            <a:r>
              <a:rPr lang="pt-BR" spc="-1" dirty="0" err="1">
                <a:solidFill>
                  <a:srgbClr val="000000"/>
                </a:solidFill>
                <a:latin typeface="Calibri"/>
              </a:rPr>
              <a:t>hash</a:t>
            </a:r>
            <a:r>
              <a:rPr lang="pt-BR" spc="-1" dirty="0">
                <a:solidFill>
                  <a:srgbClr val="000000"/>
                </a:solidFill>
                <a:latin typeface="Calibri"/>
              </a:rPr>
              <a:t> de raiz
Cabeçalho de bloco é de cerca de 80 bytes</a:t>
            </a:r>
          </a:p>
          <a:p>
            <a:pPr marL="1143000" lvl="2" indent="-228240">
              <a:lnSpc>
                <a:spcPct val="90000"/>
              </a:lnSpc>
              <a:spcBef>
                <a:spcPts val="1001"/>
              </a:spcBef>
              <a:buClr>
                <a:srgbClr val="000000"/>
              </a:buClr>
              <a:buFont typeface="Arial"/>
              <a:buChar char="•"/>
            </a:pPr>
            <a:r>
              <a:rPr lang="pt-BR" spc="-1" dirty="0">
                <a:solidFill>
                  <a:srgbClr val="000000"/>
                </a:solidFill>
                <a:latin typeface="Calibri"/>
              </a:rPr>
              <a:t>80 bytes * 6 por/</a:t>
            </a:r>
            <a:r>
              <a:rPr lang="pt-BR" spc="-1" dirty="0" err="1">
                <a:solidFill>
                  <a:srgbClr val="000000"/>
                </a:solidFill>
                <a:latin typeface="Calibri"/>
              </a:rPr>
              <a:t>hr</a:t>
            </a:r>
            <a:r>
              <a:rPr lang="pt-BR" spc="-1" dirty="0">
                <a:solidFill>
                  <a:srgbClr val="000000"/>
                </a:solidFill>
                <a:latin typeface="Calibri"/>
              </a:rPr>
              <a:t> * 24 </a:t>
            </a:r>
            <a:r>
              <a:rPr lang="pt-BR" spc="-1" dirty="0" err="1">
                <a:solidFill>
                  <a:srgbClr val="000000"/>
                </a:solidFill>
                <a:latin typeface="Calibri"/>
              </a:rPr>
              <a:t>hrs</a:t>
            </a:r>
            <a:r>
              <a:rPr lang="pt-BR" spc="-1" dirty="0">
                <a:solidFill>
                  <a:srgbClr val="000000"/>
                </a:solidFill>
                <a:latin typeface="Calibri"/>
              </a:rPr>
              <a:t> * 365 = 4,2 MB/ano</a:t>
            </a:r>
            <a:endParaRPr lang="pt-BR" b="0" strike="noStrike" spc="-1" dirty="0">
              <a:solidFill>
                <a:srgbClr val="000000"/>
              </a:solidFill>
              <a:latin typeface="Calibri"/>
            </a:endParaRPr>
          </a:p>
        </p:txBody>
      </p:sp>
      <p:pic>
        <p:nvPicPr>
          <p:cNvPr id="662" name="그림 3"/>
          <p:cNvPicPr/>
          <p:nvPr/>
        </p:nvPicPr>
        <p:blipFill>
          <a:blip r:embed="rId2"/>
          <a:srcRect l="7345" t="14670" r="51315" b="8079"/>
          <a:stretch/>
        </p:blipFill>
        <p:spPr>
          <a:xfrm>
            <a:off x="7551000" y="1192680"/>
            <a:ext cx="3272040" cy="48157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dirty="0">
                <a:solidFill>
                  <a:srgbClr val="000000"/>
                </a:solidFill>
              </a:rPr>
              <a:t>Sistemas Redundantes</a:t>
            </a:r>
          </a:p>
        </p:txBody>
      </p:sp>
      <p:sp>
        <p:nvSpPr>
          <p:cNvPr id="434"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dirty="0">
                <a:solidFill>
                  <a:srgbClr val="000000"/>
                </a:solidFill>
              </a:rPr>
              <a:t>Sistemas descentralizados são naturalmente redundantes pois cada participante tem um conjunto independente de componentes</a:t>
            </a:r>
          </a:p>
          <a:p>
            <a:pPr>
              <a:lnSpc>
                <a:spcPct val="90000"/>
              </a:lnSpc>
              <a:spcBef>
                <a:spcPts val="1001"/>
              </a:spcBef>
            </a:pPr>
            <a:endParaRPr lang="pt-BR" sz="2800" b="0" strike="noStrike" spc="-1" dirty="0">
              <a:solidFill>
                <a:srgbClr val="000000"/>
              </a:solidFill>
            </a:endParaRPr>
          </a:p>
          <a:p>
            <a:pPr>
              <a:lnSpc>
                <a:spcPct val="90000"/>
              </a:lnSpc>
              <a:spcBef>
                <a:spcPts val="1001"/>
              </a:spcBef>
            </a:pPr>
            <a:endParaRPr lang="pt-BR" sz="2800" b="0" strike="noStrike" spc="-1" dirty="0">
              <a:solidFill>
                <a:srgbClr val="000000"/>
              </a:solidFill>
            </a:endParaRPr>
          </a:p>
        </p:txBody>
      </p:sp>
      <p:pic>
        <p:nvPicPr>
          <p:cNvPr id="435" name="Picture 2"/>
          <p:cNvPicPr/>
          <p:nvPr/>
        </p:nvPicPr>
        <p:blipFill>
          <a:blip r:embed="rId2"/>
          <a:stretch/>
        </p:blipFill>
        <p:spPr>
          <a:xfrm>
            <a:off x="838080" y="2604600"/>
            <a:ext cx="2619000" cy="1742760"/>
          </a:xfrm>
          <a:prstGeom prst="rect">
            <a:avLst/>
          </a:prstGeom>
          <a:ln>
            <a:noFill/>
          </a:ln>
        </p:spPr>
      </p:pic>
      <p:pic>
        <p:nvPicPr>
          <p:cNvPr id="436" name="Picture 4"/>
          <p:cNvPicPr/>
          <p:nvPr/>
        </p:nvPicPr>
        <p:blipFill>
          <a:blip r:embed="rId3"/>
          <a:stretch/>
        </p:blipFill>
        <p:spPr>
          <a:xfrm>
            <a:off x="2390040" y="4562640"/>
            <a:ext cx="2142720" cy="2142720"/>
          </a:xfrm>
          <a:prstGeom prst="rect">
            <a:avLst/>
          </a:prstGeom>
          <a:ln>
            <a:noFill/>
          </a:ln>
        </p:spPr>
      </p:pic>
      <p:pic>
        <p:nvPicPr>
          <p:cNvPr id="437" name="Picture 6"/>
          <p:cNvPicPr/>
          <p:nvPr/>
        </p:nvPicPr>
        <p:blipFill>
          <a:blip r:embed="rId4"/>
          <a:stretch/>
        </p:blipFill>
        <p:spPr>
          <a:xfrm>
            <a:off x="4135680" y="2647440"/>
            <a:ext cx="2752200" cy="1657080"/>
          </a:xfrm>
          <a:prstGeom prst="rect">
            <a:avLst/>
          </a:prstGeom>
          <a:ln>
            <a:noFill/>
          </a:ln>
        </p:spPr>
      </p:pic>
      <p:pic>
        <p:nvPicPr>
          <p:cNvPr id="438" name="Picture 8"/>
          <p:cNvPicPr/>
          <p:nvPr/>
        </p:nvPicPr>
        <p:blipFill>
          <a:blip r:embed="rId5"/>
          <a:stretch/>
        </p:blipFill>
        <p:spPr>
          <a:xfrm>
            <a:off x="5511960" y="4562640"/>
            <a:ext cx="3604680" cy="2142720"/>
          </a:xfrm>
          <a:prstGeom prst="rect">
            <a:avLst/>
          </a:prstGeom>
          <a:ln>
            <a:noFill/>
          </a:ln>
        </p:spPr>
      </p:pic>
      <p:pic>
        <p:nvPicPr>
          <p:cNvPr id="439" name="Picture 10"/>
          <p:cNvPicPr/>
          <p:nvPr/>
        </p:nvPicPr>
        <p:blipFill>
          <a:blip r:embed="rId6"/>
          <a:stretch/>
        </p:blipFill>
        <p:spPr>
          <a:xfrm>
            <a:off x="7986600" y="2652840"/>
            <a:ext cx="2943000" cy="1552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spc="-1">
                <a:solidFill>
                  <a:srgbClr val="000000"/>
                </a:solidFill>
                <a:latin typeface="+mj-lt"/>
              </a:rPr>
              <a:t>Verificação simplificada do pagamento
</a:t>
            </a:r>
            <a:endParaRPr lang="pt-BR" sz="4400" b="0" strike="noStrike" spc="-1" dirty="0">
              <a:solidFill>
                <a:srgbClr val="000000"/>
              </a:solidFill>
              <a:latin typeface="+mj-lt"/>
            </a:endParaRPr>
          </a:p>
        </p:txBody>
      </p:sp>
      <p:sp>
        <p:nvSpPr>
          <p:cNvPr id="664" name="TextShape 2"/>
          <p:cNvSpPr txBox="1"/>
          <p:nvPr/>
        </p:nvSpPr>
        <p:spPr>
          <a:xfrm>
            <a:off x="838080" y="1825560"/>
            <a:ext cx="10515240" cy="43509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pt-BR" sz="2000" spc="-1" dirty="0">
                <a:solidFill>
                  <a:srgbClr val="000000"/>
                </a:solidFill>
              </a:rPr>
              <a:t>Qualquer usuário pode verificar uma transação facilmente perguntando a um nó. 
Primeiro, obtenha a cadeia de prova de trabalho mais longa
Consulta o bloco que a transação a ser verificada (TX3) está no.
Só precisa Hash01 e Hash2 para verificar; não de todo o TX.</a:t>
            </a:r>
            <a:endParaRPr lang="pt-BR" sz="2000" b="0" strike="noStrike" spc="-1" dirty="0">
              <a:solidFill>
                <a:srgbClr val="000000"/>
              </a:solidFill>
            </a:endParaRPr>
          </a:p>
        </p:txBody>
      </p:sp>
      <p:pic>
        <p:nvPicPr>
          <p:cNvPr id="665" name="그림 4"/>
          <p:cNvPicPr/>
          <p:nvPr/>
        </p:nvPicPr>
        <p:blipFill>
          <a:blip r:embed="rId2"/>
          <a:srcRect l="5162" t="19365" r="8934" b="5777"/>
          <a:stretch/>
        </p:blipFill>
        <p:spPr>
          <a:xfrm>
            <a:off x="3009240" y="3501000"/>
            <a:ext cx="5080320" cy="2892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dirty="0" err="1">
                <a:solidFill>
                  <a:srgbClr val="000000"/>
                </a:solidFill>
                <a:latin typeface="+mj-lt"/>
              </a:rPr>
              <a:t>BitCoin</a:t>
            </a:r>
            <a:r>
              <a:rPr lang="pt-BR" sz="4400" b="0" strike="noStrike" spc="-1" dirty="0">
                <a:solidFill>
                  <a:srgbClr val="000000"/>
                </a:solidFill>
                <a:latin typeface="+mj-lt"/>
              </a:rPr>
              <a:t> </a:t>
            </a:r>
            <a:r>
              <a:rPr lang="pt-BR" sz="4400" b="0" strike="noStrike" spc="-1" dirty="0" err="1">
                <a:solidFill>
                  <a:srgbClr val="000000"/>
                </a:solidFill>
                <a:latin typeface="+mj-lt"/>
              </a:rPr>
              <a:t>Economics</a:t>
            </a:r>
            <a:endParaRPr lang="pt-BR" sz="4400" b="0" strike="noStrike" spc="-1" dirty="0">
              <a:solidFill>
                <a:srgbClr val="000000"/>
              </a:solidFill>
              <a:latin typeface="+mj-lt"/>
            </a:endParaRPr>
          </a:p>
        </p:txBody>
      </p:sp>
      <p:sp>
        <p:nvSpPr>
          <p:cNvPr id="667" name="TextShape 2"/>
          <p:cNvSpPr txBox="1"/>
          <p:nvPr/>
        </p:nvSpPr>
        <p:spPr>
          <a:xfrm>
            <a:off x="838080" y="1825560"/>
            <a:ext cx="10515240" cy="4350960"/>
          </a:xfrm>
          <a:prstGeom prst="rect">
            <a:avLst/>
          </a:prstGeom>
          <a:noFill/>
          <a:ln>
            <a:noFill/>
          </a:ln>
        </p:spPr>
        <p:txBody>
          <a:bodyPr>
            <a:normAutofit fontScale="92500" lnSpcReduction="10000"/>
          </a:bodyPr>
          <a:lstStyle/>
          <a:p>
            <a:pPr marL="320040" lvl="1" indent="-319680">
              <a:lnSpc>
                <a:spcPct val="100000"/>
              </a:lnSpc>
              <a:spcBef>
                <a:spcPts val="700"/>
              </a:spcBef>
              <a:buClr>
                <a:srgbClr val="ED7D31"/>
              </a:buClr>
              <a:buSzPct val="60000"/>
              <a:buFont typeface="Wingdings" charset="2"/>
              <a:buChar char=""/>
            </a:pPr>
            <a:r>
              <a:rPr lang="pt-BR" sz="2400" spc="-1" dirty="0">
                <a:solidFill>
                  <a:srgbClr val="000000"/>
                </a:solidFill>
              </a:rPr>
              <a:t>Limite de taxa na criação de um novo bloco</a:t>
            </a:r>
          </a:p>
          <a:p>
            <a:pPr marL="1234440" lvl="3" indent="-319680">
              <a:spcBef>
                <a:spcPts val="700"/>
              </a:spcBef>
              <a:buClr>
                <a:srgbClr val="ED7D31"/>
              </a:buClr>
              <a:buSzPct val="60000"/>
              <a:buFont typeface="Wingdings" charset="2"/>
              <a:buChar char=""/>
            </a:pPr>
            <a:r>
              <a:rPr lang="pt-BR" sz="2400" spc="-1" dirty="0">
                <a:solidFill>
                  <a:srgbClr val="000000"/>
                </a:solidFill>
              </a:rPr>
              <a:t>Adaptar-se à "capacidade da rede“</a:t>
            </a:r>
          </a:p>
          <a:p>
            <a:pPr marL="1234440" lvl="3" indent="-319680">
              <a:spcBef>
                <a:spcPts val="700"/>
              </a:spcBef>
              <a:buClr>
                <a:srgbClr val="ED7D31"/>
              </a:buClr>
              <a:buSzPct val="60000"/>
              <a:buFont typeface="Wingdings" charset="2"/>
              <a:buChar char=""/>
            </a:pPr>
            <a:r>
              <a:rPr lang="pt-BR" sz="2400" spc="-1" dirty="0">
                <a:solidFill>
                  <a:srgbClr val="000000"/>
                </a:solidFill>
              </a:rPr>
              <a:t>Um bloco criado A cada 10 minutos (seis blocos a cada hora) </a:t>
            </a:r>
          </a:p>
          <a:p>
            <a:pPr marL="1691640" lvl="4" indent="-319680">
              <a:spcBef>
                <a:spcPts val="700"/>
              </a:spcBef>
              <a:buClr>
                <a:srgbClr val="ED7D31"/>
              </a:buClr>
              <a:buSzPct val="60000"/>
              <a:buFont typeface="Wingdings" charset="2"/>
              <a:buChar char=""/>
            </a:pPr>
            <a:r>
              <a:rPr lang="pt-BR" sz="2400" spc="-1" dirty="0">
                <a:solidFill>
                  <a:srgbClr val="000000"/>
                </a:solidFill>
              </a:rPr>
              <a:t>Como? A dificuldade é ajustada a cada duas semanas para manter a taxa fixada à medida que o poder de capacidade/computação aumenta</a:t>
            </a:r>
          </a:p>
          <a:p>
            <a:pPr marL="777240" lvl="2" indent="-319680">
              <a:spcBef>
                <a:spcPts val="700"/>
              </a:spcBef>
              <a:buClr>
                <a:srgbClr val="ED7D31"/>
              </a:buClr>
              <a:buSzPct val="60000"/>
              <a:buFont typeface="Wingdings" charset="2"/>
              <a:buChar char=""/>
            </a:pPr>
            <a:r>
              <a:rPr lang="pt-BR" sz="2400" spc="-1" dirty="0">
                <a:solidFill>
                  <a:srgbClr val="000000"/>
                </a:solidFill>
              </a:rPr>
              <a:t>N novos Bitcoins por cada novo bloco: creditado ao mineiro: incentivos para mineiros</a:t>
            </a:r>
          </a:p>
          <a:p>
            <a:pPr marL="777240" lvl="2" indent="-319680">
              <a:spcBef>
                <a:spcPts val="700"/>
              </a:spcBef>
              <a:buClr>
                <a:srgbClr val="ED7D31"/>
              </a:buClr>
              <a:buSzPct val="60000"/>
              <a:buFont typeface="Wingdings" charset="2"/>
              <a:buChar char=""/>
            </a:pPr>
            <a:r>
              <a:rPr lang="pt-BR" sz="2400" spc="-1" dirty="0">
                <a:solidFill>
                  <a:srgbClr val="000000"/>
                </a:solidFill>
              </a:rPr>
              <a:t>N foi 50 inicialmente. Em 2013, N = 25. Em 2019, N = 12,5.</a:t>
            </a:r>
          </a:p>
          <a:p>
            <a:pPr marL="1234440" lvl="3" indent="-319680">
              <a:spcBef>
                <a:spcPts val="700"/>
              </a:spcBef>
              <a:buClr>
                <a:srgbClr val="ED7D31"/>
              </a:buClr>
              <a:buSzPct val="60000"/>
              <a:buFont typeface="Wingdings" charset="2"/>
              <a:buChar char=""/>
            </a:pPr>
            <a:r>
              <a:rPr lang="pt-BR" sz="2400" spc="-1" dirty="0">
                <a:solidFill>
                  <a:srgbClr val="000000"/>
                </a:solidFill>
              </a:rPr>
              <a:t>N/2 a cada 210.000 blocos (a cada quatro anos)</a:t>
            </a:r>
          </a:p>
          <a:p>
            <a:pPr marL="1234440" lvl="3" indent="-319680">
              <a:spcBef>
                <a:spcPts val="700"/>
              </a:spcBef>
              <a:buClr>
                <a:srgbClr val="ED7D31"/>
              </a:buClr>
              <a:buSzPct val="60000"/>
              <a:buFont typeface="Wingdings" charset="2"/>
              <a:buChar char=""/>
            </a:pPr>
            <a:r>
              <a:rPr lang="pt-BR" sz="2400" spc="-1" dirty="0">
                <a:solidFill>
                  <a:srgbClr val="000000"/>
                </a:solidFill>
              </a:rPr>
              <a:t>Assim, o número total de </a:t>
            </a:r>
            <a:r>
              <a:rPr lang="pt-BR" sz="2400" spc="-1" dirty="0" err="1">
                <a:solidFill>
                  <a:srgbClr val="000000"/>
                </a:solidFill>
              </a:rPr>
              <a:t>BitCoins</a:t>
            </a:r>
            <a:r>
              <a:rPr lang="pt-BR" sz="2400" spc="-1" dirty="0">
                <a:solidFill>
                  <a:srgbClr val="000000"/>
                </a:solidFill>
              </a:rPr>
              <a:t> não excederá 21 milhões. (Depois que este mineiro toma uma taxa)</a:t>
            </a:r>
            <a:endParaRPr lang="pt-BR" sz="2000" b="0" strike="noStrike" spc="-1" dirty="0">
              <a:solidFill>
                <a:srgbClr val="000000"/>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spc="-1">
                <a:solidFill>
                  <a:srgbClr val="000000"/>
                </a:solidFill>
                <a:latin typeface="+mj-lt"/>
              </a:rPr>
              <a:t>Implicações de privacidade
</a:t>
            </a:r>
            <a:endParaRPr lang="pt-BR" sz="4400" b="0" strike="noStrike" spc="-1" dirty="0">
              <a:solidFill>
                <a:srgbClr val="000000"/>
              </a:solidFill>
              <a:latin typeface="+mj-lt"/>
            </a:endParaRPr>
          </a:p>
        </p:txBody>
      </p:sp>
      <p:sp>
        <p:nvSpPr>
          <p:cNvPr id="669" name="TextShape 2"/>
          <p:cNvSpPr txBox="1"/>
          <p:nvPr/>
        </p:nvSpPr>
        <p:spPr>
          <a:xfrm>
            <a:off x="838080" y="1825560"/>
            <a:ext cx="10515240" cy="4350960"/>
          </a:xfrm>
          <a:prstGeom prst="rect">
            <a:avLst/>
          </a:prstGeom>
          <a:noFill/>
          <a:ln>
            <a:noFill/>
          </a:ln>
        </p:spPr>
        <p:txBody>
          <a:bodyPr>
            <a:normAutofit lnSpcReduction="10000"/>
          </a:bodyPr>
          <a:lstStyle/>
          <a:p>
            <a:pPr marL="228600" indent="-228240">
              <a:lnSpc>
                <a:spcPct val="90000"/>
              </a:lnSpc>
              <a:spcBef>
                <a:spcPts val="1001"/>
              </a:spcBef>
              <a:buClr>
                <a:srgbClr val="000000"/>
              </a:buClr>
              <a:buFont typeface="Arial"/>
              <a:buChar char="•"/>
            </a:pPr>
            <a:r>
              <a:rPr lang="pt-BR" sz="2800" spc="-1" dirty="0">
                <a:solidFill>
                  <a:srgbClr val="000000"/>
                </a:solidFill>
              </a:rPr>
              <a:t>Sem anonimato, apenas </a:t>
            </a:r>
            <a:r>
              <a:rPr lang="pt-BR" sz="2800" spc="-1" dirty="0" err="1">
                <a:solidFill>
                  <a:srgbClr val="000000"/>
                </a:solidFill>
              </a:rPr>
              <a:t>pseudonimicidade</a:t>
            </a:r>
            <a:r>
              <a:rPr lang="pt-BR" sz="2800" spc="-1" dirty="0">
                <a:solidFill>
                  <a:srgbClr val="000000"/>
                </a:solidFill>
              </a:rPr>
              <a:t>
Todas as transações permanecem na cadeia de blocos – indefinidamente! 
Mineração de dados retroativos</a:t>
            </a:r>
          </a:p>
          <a:p>
            <a:pPr marL="685800" lvl="1" indent="-228240">
              <a:lnSpc>
                <a:spcPct val="90000"/>
              </a:lnSpc>
              <a:spcBef>
                <a:spcPts val="1001"/>
              </a:spcBef>
              <a:buClr>
                <a:srgbClr val="000000"/>
              </a:buClr>
              <a:buFont typeface="Arial"/>
              <a:buChar char="•"/>
            </a:pPr>
            <a:r>
              <a:rPr lang="pt-BR" sz="2800" spc="-1" dirty="0">
                <a:solidFill>
                  <a:srgbClr val="000000"/>
                </a:solidFill>
              </a:rPr>
              <a:t>A mineração de dados em compras de clientes para identificar mulheres grávidas e anúncios alvo para eles (NYT 2012), acabou informando o pai de uma mulher que sua filha adolescente estava grávida 
Imagine o que as empresas de cartão de crédito poderia fazer com os dados</a:t>
            </a:r>
            <a:endParaRPr lang="pt-BR" sz="2400" b="0" strike="noStrike" spc="-1" dirty="0">
              <a:solidFill>
                <a:srgbClr val="000000"/>
              </a:solidFill>
            </a:endParaRPr>
          </a:p>
        </p:txBody>
      </p:sp>
      <p:sp>
        <p:nvSpPr>
          <p:cNvPr id="670" name="TextShape 3"/>
          <p:cNvSpPr txBox="1"/>
          <p:nvPr/>
        </p:nvSpPr>
        <p:spPr>
          <a:xfrm>
            <a:off x="4038480" y="6356520"/>
            <a:ext cx="4114440" cy="364680"/>
          </a:xfrm>
          <a:prstGeom prst="rect">
            <a:avLst/>
          </a:prstGeom>
          <a:noFill/>
          <a:ln>
            <a:noFill/>
          </a:ln>
        </p:spPr>
        <p:txBody>
          <a:bodyPr anchor="ctr"/>
          <a:lstStyle/>
          <a:p>
            <a:pPr algn="ctr">
              <a:lnSpc>
                <a:spcPct val="100000"/>
              </a:lnSpc>
            </a:pPr>
            <a:r>
              <a:rPr lang="pt-BR" sz="1200" b="0" strike="noStrike" spc="-1">
                <a:solidFill>
                  <a:srgbClr val="8B8B8B"/>
                </a:solidFill>
                <a:latin typeface="Calibri"/>
              </a:rPr>
              <a:t>CS660 - Advanced Information Assurance - UMassAmherst </a:t>
            </a:r>
            <a:endParaRPr lang="pt-BR" sz="1200" b="0" strike="noStrike" spc="-1">
              <a:latin typeface="Times New Roman"/>
            </a:endParaRPr>
          </a:p>
        </p:txBody>
      </p:sp>
      <p:sp>
        <p:nvSpPr>
          <p:cNvPr id="671" name="TextShape 4"/>
          <p:cNvSpPr txBox="1"/>
          <p:nvPr/>
        </p:nvSpPr>
        <p:spPr>
          <a:xfrm>
            <a:off x="8610480" y="6356520"/>
            <a:ext cx="2742840" cy="364680"/>
          </a:xfrm>
          <a:prstGeom prst="rect">
            <a:avLst/>
          </a:prstGeom>
          <a:noFill/>
          <a:ln>
            <a:noFill/>
          </a:ln>
        </p:spPr>
        <p:txBody>
          <a:bodyPr anchor="ctr"/>
          <a:lstStyle/>
          <a:p>
            <a:pPr algn="r">
              <a:lnSpc>
                <a:spcPct val="100000"/>
              </a:lnSpc>
            </a:pPr>
            <a:fld id="{FDAF1E68-93ED-4E7C-9A3A-AD24748A714A}" type="slidenum">
              <a:rPr lang="pt-BR" sz="1200" b="0" strike="noStrike" spc="-1">
                <a:solidFill>
                  <a:srgbClr val="8B8B8B"/>
                </a:solidFill>
                <a:latin typeface="Calibri"/>
              </a:rPr>
              <a:t>62</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TextShape 1"/>
          <p:cNvSpPr txBox="1"/>
          <p:nvPr/>
        </p:nvSpPr>
        <p:spPr>
          <a:xfrm>
            <a:off x="831960" y="1709640"/>
            <a:ext cx="10515240" cy="2852280"/>
          </a:xfrm>
          <a:prstGeom prst="rect">
            <a:avLst/>
          </a:prstGeom>
          <a:noFill/>
          <a:ln>
            <a:noFill/>
          </a:ln>
        </p:spPr>
        <p:txBody>
          <a:bodyPr anchor="b"/>
          <a:lstStyle/>
          <a:p>
            <a:pPr>
              <a:lnSpc>
                <a:spcPct val="100000"/>
              </a:lnSpc>
            </a:pPr>
            <a:r>
              <a:rPr lang="pt-BR" sz="6000" b="0" strike="noStrike" spc="-1">
                <a:solidFill>
                  <a:srgbClr val="000000"/>
                </a:solidFill>
                <a:latin typeface="Calibri Light"/>
              </a:rPr>
              <a:t>Aspectos de Funcionamento de Blockchain</a:t>
            </a:r>
            <a:endParaRPr lang="pt-BR" sz="6000" b="0" strike="noStrike" spc="-1">
              <a:solidFill>
                <a:srgbClr val="000000"/>
              </a:solidFill>
              <a:latin typeface="Calibri"/>
            </a:endParaRPr>
          </a:p>
        </p:txBody>
      </p:sp>
      <p:sp>
        <p:nvSpPr>
          <p:cNvPr id="718" name="TextShape 2"/>
          <p:cNvSpPr txBox="1"/>
          <p:nvPr/>
        </p:nvSpPr>
        <p:spPr>
          <a:xfrm>
            <a:off x="831960" y="4589640"/>
            <a:ext cx="10515240" cy="1499760"/>
          </a:xfrm>
          <a:prstGeom prst="rect">
            <a:avLst/>
          </a:prstGeom>
          <a:noFill/>
          <a:ln>
            <a:noFill/>
          </a:ln>
        </p:spPr>
        <p:txBody>
          <a:bodyPr/>
          <a:lstStyle/>
          <a:p>
            <a:endParaRPr lang="pt-BR" sz="2800" b="0" strike="noStrike" spc="-1">
              <a:solidFill>
                <a:srgbClr val="000000"/>
              </a:solid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TextShape 1"/>
          <p:cNvSpPr txBox="1"/>
          <p:nvPr/>
        </p:nvSpPr>
        <p:spPr>
          <a:xfrm>
            <a:off x="1432080" y="2614680"/>
            <a:ext cx="10018440" cy="3123720"/>
          </a:xfrm>
          <a:prstGeom prst="rect">
            <a:avLst/>
          </a:prstGeom>
          <a:noFill/>
          <a:ln>
            <a:noFill/>
          </a:ln>
        </p:spPr>
        <p:txBody>
          <a:bodyPr>
            <a:normAutofit/>
          </a:bodyPr>
          <a:lstStyle/>
          <a:p>
            <a:pPr marL="228600" indent="-228240">
              <a:lnSpc>
                <a:spcPct val="100000"/>
              </a:lnSpc>
              <a:spcBef>
                <a:spcPts val="1001"/>
              </a:spcBef>
              <a:buClr>
                <a:srgbClr val="2F5597"/>
              </a:buClr>
              <a:buFont typeface="Arial"/>
              <a:buChar char="•"/>
            </a:pPr>
            <a:r>
              <a:rPr lang="pt-BR" sz="2800" b="0" strike="noStrike" spc="-1">
                <a:solidFill>
                  <a:srgbClr val="000000"/>
                </a:solidFill>
                <a:latin typeface="Calibri"/>
              </a:rPr>
              <a:t>Wikipedia – “A distributed database that is used to maintain a continuously growing list of records, called </a:t>
            </a:r>
            <a:r>
              <a:rPr lang="pt-BR" sz="2800" b="0" i="1" strike="noStrike" spc="-1">
                <a:solidFill>
                  <a:srgbClr val="000000"/>
                </a:solidFill>
                <a:latin typeface="Calibri"/>
              </a:rPr>
              <a:t>blocks</a:t>
            </a:r>
            <a:r>
              <a:rPr lang="pt-BR" sz="2800" b="0" strike="noStrike" spc="-1">
                <a:solidFill>
                  <a:srgbClr val="000000"/>
                </a:solidFill>
                <a:latin typeface="Calibri"/>
              </a:rPr>
              <a:t>. Each block contains a timestamp and a link to a previous block”</a:t>
            </a:r>
          </a:p>
        </p:txBody>
      </p:sp>
      <p:pic>
        <p:nvPicPr>
          <p:cNvPr id="720" name="Picture 3"/>
          <p:cNvPicPr/>
          <p:nvPr/>
        </p:nvPicPr>
        <p:blipFill>
          <a:blip r:embed="rId2"/>
          <a:stretch/>
        </p:blipFill>
        <p:spPr>
          <a:xfrm>
            <a:off x="3376440" y="203040"/>
            <a:ext cx="5438520" cy="2238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TextShape 1"/>
          <p:cNvSpPr txBox="1"/>
          <p:nvPr/>
        </p:nvSpPr>
        <p:spPr>
          <a:xfrm>
            <a:off x="1484280" y="353880"/>
            <a:ext cx="10018440" cy="1752120"/>
          </a:xfrm>
          <a:prstGeom prst="rect">
            <a:avLst/>
          </a:prstGeom>
          <a:noFill/>
          <a:ln>
            <a:noFill/>
          </a:ln>
        </p:spPr>
        <p:txBody>
          <a:bodyPr anchor="ctr"/>
          <a:lstStyle/>
          <a:p>
            <a:pPr>
              <a:lnSpc>
                <a:spcPct val="100000"/>
              </a:lnSpc>
            </a:pPr>
            <a:r>
              <a:rPr lang="pt-BR" sz="4400" b="0" strike="noStrike" spc="-1">
                <a:latin typeface="Calibri Light"/>
              </a:rPr>
              <a:t>Double spend conundrum</a:t>
            </a:r>
            <a:endParaRPr lang="pt-BR" sz="4400" b="0" strike="noStrike" spc="-1">
              <a:solidFill>
                <a:srgbClr val="000000"/>
              </a:solidFill>
              <a:latin typeface="Calibri"/>
            </a:endParaRPr>
          </a:p>
        </p:txBody>
      </p:sp>
      <p:sp>
        <p:nvSpPr>
          <p:cNvPr id="722" name="TextShape 2"/>
          <p:cNvSpPr txBox="1"/>
          <p:nvPr/>
        </p:nvSpPr>
        <p:spPr>
          <a:xfrm>
            <a:off x="1484280" y="2144880"/>
            <a:ext cx="10018440" cy="4071600"/>
          </a:xfrm>
          <a:prstGeom prst="rect">
            <a:avLst/>
          </a:prstGeom>
          <a:noFill/>
          <a:ln>
            <a:noFill/>
          </a:ln>
        </p:spPr>
        <p:txBody>
          <a:bodyPr>
            <a:normAutofit lnSpcReduction="10000"/>
          </a:bodyPr>
          <a:lstStyle/>
          <a:p>
            <a:pPr marL="228600" indent="-228240">
              <a:lnSpc>
                <a:spcPct val="100000"/>
              </a:lnSpc>
              <a:spcBef>
                <a:spcPts val="1001"/>
              </a:spcBef>
              <a:buClr>
                <a:srgbClr val="2F5597"/>
              </a:buClr>
              <a:buFont typeface="Arial"/>
              <a:buChar char="•"/>
            </a:pPr>
            <a:r>
              <a:rPr lang="pt-BR" sz="2200" b="0" strike="noStrike" spc="-1">
                <a:solidFill>
                  <a:srgbClr val="000000"/>
                </a:solidFill>
                <a:latin typeface="Calibri"/>
              </a:rPr>
              <a:t>Double-spending is the result of successfully spending digital money more than once</a:t>
            </a:r>
          </a:p>
          <a:p>
            <a:pPr>
              <a:lnSpc>
                <a:spcPct val="100000"/>
              </a:lnSpc>
              <a:spcBef>
                <a:spcPts val="1001"/>
              </a:spcBef>
            </a:pPr>
            <a:endParaRPr lang="pt-BR" sz="2200" b="0" strike="noStrike" spc="-1">
              <a:solidFill>
                <a:srgbClr val="000000"/>
              </a:solidFill>
              <a:latin typeface="Calibri"/>
            </a:endParaRPr>
          </a:p>
          <a:p>
            <a:pPr marL="228600" indent="-228240">
              <a:lnSpc>
                <a:spcPct val="100000"/>
              </a:lnSpc>
              <a:spcBef>
                <a:spcPts val="1001"/>
              </a:spcBef>
              <a:buClr>
                <a:srgbClr val="2F5597"/>
              </a:buClr>
              <a:buFont typeface="Arial"/>
              <a:buChar char="•"/>
            </a:pPr>
            <a:r>
              <a:rPr lang="pt-BR" sz="2200" b="0" strike="noStrike" spc="-1">
                <a:solidFill>
                  <a:srgbClr val="000000"/>
                </a:solidFill>
                <a:latin typeface="Calibri"/>
              </a:rPr>
              <a:t>Blockchain for bitcoin made it the first digital currency to solve the double spending problem without requiring a trusted administrator</a:t>
            </a:r>
          </a:p>
          <a:p>
            <a:pPr>
              <a:lnSpc>
                <a:spcPct val="100000"/>
              </a:lnSpc>
              <a:spcBef>
                <a:spcPts val="1001"/>
              </a:spcBef>
            </a:pPr>
            <a:endParaRPr lang="pt-BR" sz="2200" b="0" strike="noStrike" spc="-1">
              <a:solidFill>
                <a:srgbClr val="000000"/>
              </a:solidFill>
              <a:latin typeface="Calibri"/>
            </a:endParaRPr>
          </a:p>
          <a:p>
            <a:pPr marL="228600" indent="-228240">
              <a:lnSpc>
                <a:spcPct val="100000"/>
              </a:lnSpc>
              <a:spcBef>
                <a:spcPts val="1001"/>
              </a:spcBef>
              <a:buClr>
                <a:srgbClr val="2F5597"/>
              </a:buClr>
              <a:buFont typeface="Arial"/>
              <a:buChar char="•"/>
            </a:pPr>
            <a:r>
              <a:rPr lang="pt-BR" sz="2200" b="0" strike="noStrike" spc="-1">
                <a:solidFill>
                  <a:srgbClr val="000000"/>
                </a:solidFill>
                <a:latin typeface="Calibri"/>
              </a:rPr>
              <a:t>Protects against double spending by verifying each transaction added and ensuring that the inputs for the transaction had not previously already been spent</a:t>
            </a:r>
          </a:p>
          <a:p>
            <a:pPr>
              <a:lnSpc>
                <a:spcPct val="100000"/>
              </a:lnSpc>
              <a:spcBef>
                <a:spcPts val="1001"/>
              </a:spcBef>
            </a:pPr>
            <a:endParaRPr lang="pt-BR" sz="2200" b="0" strike="noStrike" spc="-1">
              <a:solidFill>
                <a:srgbClr val="000000"/>
              </a:solidFill>
              <a:latin typeface="Calibri"/>
            </a:endParaRPr>
          </a:p>
          <a:p>
            <a:pPr marL="228600" indent="-228240">
              <a:lnSpc>
                <a:spcPct val="100000"/>
              </a:lnSpc>
              <a:spcBef>
                <a:spcPts val="1001"/>
              </a:spcBef>
              <a:buClr>
                <a:srgbClr val="2F5597"/>
              </a:buClr>
              <a:buFont typeface="Arial"/>
              <a:buChar char="•"/>
            </a:pPr>
            <a:r>
              <a:rPr lang="pt-BR" sz="2200" b="0" strike="noStrike" spc="-1">
                <a:solidFill>
                  <a:srgbClr val="000000"/>
                </a:solidFill>
                <a:latin typeface="Calibri"/>
              </a:rPr>
              <a:t>Uses a decentralized system, where a consensus among nodes following the same protocol is substituted for a central authority</a:t>
            </a:r>
          </a:p>
          <a:p>
            <a:pPr>
              <a:lnSpc>
                <a:spcPct val="100000"/>
              </a:lnSpc>
              <a:spcBef>
                <a:spcPts val="1001"/>
              </a:spcBef>
            </a:pPr>
            <a:endParaRPr lang="pt-BR" sz="2200" b="0" strike="noStrike" spc="-1">
              <a:solidFill>
                <a:srgbClr val="000000"/>
              </a:solid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TextShape 1"/>
          <p:cNvSpPr txBox="1"/>
          <p:nvPr/>
        </p:nvSpPr>
        <p:spPr>
          <a:xfrm>
            <a:off x="1484280" y="196920"/>
            <a:ext cx="10018440" cy="1752120"/>
          </a:xfrm>
          <a:prstGeom prst="rect">
            <a:avLst/>
          </a:prstGeom>
          <a:noFill/>
          <a:ln>
            <a:noFill/>
          </a:ln>
        </p:spPr>
        <p:txBody>
          <a:bodyPr anchor="ctr"/>
          <a:lstStyle/>
          <a:p>
            <a:pPr>
              <a:lnSpc>
                <a:spcPct val="100000"/>
              </a:lnSpc>
            </a:pPr>
            <a:r>
              <a:rPr lang="pt-BR" sz="4400" b="0" strike="noStrike" spc="-1">
                <a:latin typeface="Calibri Light"/>
              </a:rPr>
              <a:t>Characteristics of blockchain</a:t>
            </a:r>
            <a:endParaRPr lang="pt-BR" sz="4400" b="0" strike="noStrike" spc="-1">
              <a:solidFill>
                <a:srgbClr val="000000"/>
              </a:solidFill>
              <a:latin typeface="Calibri"/>
            </a:endParaRPr>
          </a:p>
        </p:txBody>
      </p:sp>
      <p:sp>
        <p:nvSpPr>
          <p:cNvPr id="724" name="TextShape 2"/>
          <p:cNvSpPr txBox="1"/>
          <p:nvPr/>
        </p:nvSpPr>
        <p:spPr>
          <a:xfrm>
            <a:off x="1484280" y="2189160"/>
            <a:ext cx="10018440" cy="3900240"/>
          </a:xfrm>
          <a:prstGeom prst="rect">
            <a:avLst/>
          </a:prstGeom>
          <a:noFill/>
          <a:ln>
            <a:noFill/>
          </a:ln>
        </p:spPr>
        <p:txBody>
          <a:bodyPr>
            <a:normAutofit fontScale="85000" lnSpcReduction="20000"/>
          </a:bodyPr>
          <a:lstStyle/>
          <a:p>
            <a:pPr marL="228600" indent="-228240">
              <a:lnSpc>
                <a:spcPct val="100000"/>
              </a:lnSpc>
              <a:spcBef>
                <a:spcPts val="1001"/>
              </a:spcBef>
              <a:buClr>
                <a:srgbClr val="2F5597"/>
              </a:buClr>
              <a:buFont typeface="Arial"/>
              <a:buChar char="•"/>
            </a:pPr>
            <a:r>
              <a:rPr lang="pt-BR" sz="2800" b="0" strike="noStrike" spc="-1">
                <a:solidFill>
                  <a:srgbClr val="000000"/>
                </a:solidFill>
                <a:latin typeface="Calibri"/>
              </a:rPr>
              <a:t>Information held on a blockchain exists as a shared — and continually reconciled — distributed database</a:t>
            </a:r>
          </a:p>
          <a:p>
            <a:pPr>
              <a:lnSpc>
                <a:spcPct val="100000"/>
              </a:lnSpc>
              <a:spcBef>
                <a:spcPts val="1001"/>
              </a:spcBef>
            </a:pPr>
            <a:endParaRPr lang="pt-BR" sz="2800" b="0" strike="noStrike" spc="-1">
              <a:solidFill>
                <a:srgbClr val="000000"/>
              </a:solidFill>
              <a:latin typeface="Calibri"/>
            </a:endParaRPr>
          </a:p>
          <a:p>
            <a:pPr marL="228600" indent="-228240">
              <a:lnSpc>
                <a:spcPct val="100000"/>
              </a:lnSpc>
              <a:spcBef>
                <a:spcPts val="1001"/>
              </a:spcBef>
              <a:buClr>
                <a:srgbClr val="2F5597"/>
              </a:buClr>
              <a:buFont typeface="Arial"/>
              <a:buChar char="•"/>
            </a:pPr>
            <a:r>
              <a:rPr lang="pt-BR" sz="2800" b="0" strike="noStrike" spc="-1">
                <a:solidFill>
                  <a:srgbClr val="000000"/>
                </a:solidFill>
                <a:latin typeface="Calibri"/>
              </a:rPr>
              <a:t>The blockchain database isn’t stored in any single location, meaning the records it keeps are truly public and easily verifiable</a:t>
            </a:r>
          </a:p>
          <a:p>
            <a:pPr>
              <a:lnSpc>
                <a:spcPct val="100000"/>
              </a:lnSpc>
              <a:spcBef>
                <a:spcPts val="1001"/>
              </a:spcBef>
            </a:pPr>
            <a:endParaRPr lang="pt-BR" sz="2800" b="0" strike="noStrike" spc="-1">
              <a:solidFill>
                <a:srgbClr val="000000"/>
              </a:solidFill>
              <a:latin typeface="Calibri"/>
            </a:endParaRPr>
          </a:p>
          <a:p>
            <a:pPr marL="228600" indent="-228240">
              <a:lnSpc>
                <a:spcPct val="100000"/>
              </a:lnSpc>
              <a:spcBef>
                <a:spcPts val="1001"/>
              </a:spcBef>
              <a:buClr>
                <a:srgbClr val="2F5597"/>
              </a:buClr>
              <a:buFont typeface="Arial"/>
              <a:buChar char="•"/>
            </a:pPr>
            <a:r>
              <a:rPr lang="pt-BR" sz="2800" b="0" strike="noStrike" spc="-1">
                <a:solidFill>
                  <a:srgbClr val="000000"/>
                </a:solidFill>
                <a:latin typeface="Calibri"/>
              </a:rPr>
              <a:t>No centralized version of this information exists for a hacker to corrupt </a:t>
            </a:r>
          </a:p>
          <a:p>
            <a:pPr>
              <a:lnSpc>
                <a:spcPct val="100000"/>
              </a:lnSpc>
              <a:spcBef>
                <a:spcPts val="1001"/>
              </a:spcBef>
            </a:pPr>
            <a:endParaRPr lang="pt-BR" sz="2800" b="0" strike="noStrike" spc="-1">
              <a:solidFill>
                <a:srgbClr val="000000"/>
              </a:solidFill>
              <a:latin typeface="Calibri"/>
            </a:endParaRPr>
          </a:p>
          <a:p>
            <a:pPr marL="228600" indent="-228240">
              <a:lnSpc>
                <a:spcPct val="100000"/>
              </a:lnSpc>
              <a:spcBef>
                <a:spcPts val="1001"/>
              </a:spcBef>
              <a:buClr>
                <a:srgbClr val="2F5597"/>
              </a:buClr>
              <a:buFont typeface="Arial"/>
              <a:buChar char="•"/>
            </a:pPr>
            <a:r>
              <a:rPr lang="pt-BR" sz="2800" b="0" strike="noStrike" spc="-1">
                <a:solidFill>
                  <a:srgbClr val="000000"/>
                </a:solidFill>
                <a:latin typeface="Calibri"/>
              </a:rPr>
              <a:t>Hosted by millions of computers simultaneously, its data is accessible to anyone on the internet</a:t>
            </a:r>
          </a:p>
          <a:p>
            <a:pPr>
              <a:lnSpc>
                <a:spcPct val="100000"/>
              </a:lnSpc>
              <a:spcBef>
                <a:spcPts val="1001"/>
              </a:spcBef>
            </a:pPr>
            <a:endParaRPr lang="pt-BR" sz="2800" b="0" strike="noStrike" spc="-1">
              <a:solidFill>
                <a:srgbClr val="000000"/>
              </a:solid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TextShape 1"/>
          <p:cNvSpPr txBox="1"/>
          <p:nvPr/>
        </p:nvSpPr>
        <p:spPr>
          <a:xfrm>
            <a:off x="1484280" y="249120"/>
            <a:ext cx="10018440" cy="1752120"/>
          </a:xfrm>
          <a:prstGeom prst="rect">
            <a:avLst/>
          </a:prstGeom>
          <a:noFill/>
          <a:ln>
            <a:noFill/>
          </a:ln>
        </p:spPr>
        <p:txBody>
          <a:bodyPr anchor="ctr"/>
          <a:lstStyle/>
          <a:p>
            <a:pPr>
              <a:lnSpc>
                <a:spcPct val="100000"/>
              </a:lnSpc>
            </a:pPr>
            <a:r>
              <a:rPr lang="pt-BR" sz="4400" b="0" strike="noStrike" spc="-1">
                <a:latin typeface="Calibri Light"/>
              </a:rPr>
              <a:t>Characteristics of blockchain</a:t>
            </a:r>
            <a:endParaRPr lang="pt-BR" sz="4400" b="0" strike="noStrike" spc="-1">
              <a:solidFill>
                <a:srgbClr val="000000"/>
              </a:solidFill>
              <a:latin typeface="Calibri"/>
            </a:endParaRPr>
          </a:p>
        </p:txBody>
      </p:sp>
      <p:sp>
        <p:nvSpPr>
          <p:cNvPr id="726" name="TextShape 2"/>
          <p:cNvSpPr txBox="1"/>
          <p:nvPr/>
        </p:nvSpPr>
        <p:spPr>
          <a:xfrm>
            <a:off x="1484280" y="2438280"/>
            <a:ext cx="10018440" cy="3123720"/>
          </a:xfrm>
          <a:prstGeom prst="rect">
            <a:avLst/>
          </a:prstGeom>
          <a:noFill/>
          <a:ln>
            <a:noFill/>
          </a:ln>
        </p:spPr>
        <p:txBody>
          <a:bodyPr>
            <a:normAutofit fontScale="92500" lnSpcReduction="20000"/>
          </a:bodyPr>
          <a:lstStyle/>
          <a:p>
            <a:pPr marL="228600" indent="-228240">
              <a:lnSpc>
                <a:spcPct val="100000"/>
              </a:lnSpc>
              <a:spcBef>
                <a:spcPts val="1001"/>
              </a:spcBef>
              <a:buClr>
                <a:srgbClr val="000000"/>
              </a:buClr>
              <a:buFont typeface="Arial"/>
              <a:buChar char="•"/>
            </a:pPr>
            <a:r>
              <a:rPr lang="pt-BR" sz="2200" b="0" strike="noStrike" spc="-1">
                <a:solidFill>
                  <a:srgbClr val="000000"/>
                </a:solidFill>
                <a:latin typeface="Calibri"/>
              </a:rPr>
              <a:t>Decentralized nature prevents control by a single entity</a:t>
            </a:r>
          </a:p>
          <a:p>
            <a:pPr>
              <a:lnSpc>
                <a:spcPct val="100000"/>
              </a:lnSpc>
              <a:spcBef>
                <a:spcPts val="1001"/>
              </a:spcBef>
            </a:pPr>
            <a:endParaRPr lang="pt-BR" sz="2200" b="0" strike="noStrike" spc="-1">
              <a:solidFill>
                <a:srgbClr val="000000"/>
              </a:solidFill>
              <a:latin typeface="Calibri"/>
            </a:endParaRPr>
          </a:p>
          <a:p>
            <a:pPr marL="228600" indent="-228240">
              <a:lnSpc>
                <a:spcPct val="100000"/>
              </a:lnSpc>
              <a:spcBef>
                <a:spcPts val="1001"/>
              </a:spcBef>
              <a:buClr>
                <a:srgbClr val="000000"/>
              </a:buClr>
              <a:buFont typeface="Arial"/>
              <a:buChar char="•"/>
            </a:pPr>
            <a:r>
              <a:rPr lang="pt-BR" sz="2200" b="0" strike="noStrike" spc="-1">
                <a:solidFill>
                  <a:srgbClr val="000000"/>
                </a:solidFill>
                <a:latin typeface="Calibri"/>
              </a:rPr>
              <a:t>Transactions are immutable (unable to be changed) and exist forever</a:t>
            </a:r>
          </a:p>
          <a:p>
            <a:pPr>
              <a:lnSpc>
                <a:spcPct val="100000"/>
              </a:lnSpc>
              <a:spcBef>
                <a:spcPts val="1001"/>
              </a:spcBef>
            </a:pPr>
            <a:endParaRPr lang="pt-BR" sz="2200" b="0" strike="noStrike" spc="-1">
              <a:solidFill>
                <a:srgbClr val="000000"/>
              </a:solidFill>
              <a:latin typeface="Calibri"/>
            </a:endParaRPr>
          </a:p>
          <a:p>
            <a:pPr marL="228600" indent="-228240">
              <a:lnSpc>
                <a:spcPct val="100000"/>
              </a:lnSpc>
              <a:spcBef>
                <a:spcPts val="1001"/>
              </a:spcBef>
              <a:buClr>
                <a:srgbClr val="000000"/>
              </a:buClr>
              <a:buFont typeface="Arial"/>
              <a:buChar char="•"/>
            </a:pPr>
            <a:r>
              <a:rPr lang="pt-BR" sz="2200" b="0" strike="noStrike" spc="-1">
                <a:solidFill>
                  <a:srgbClr val="000000"/>
                </a:solidFill>
                <a:latin typeface="Calibri"/>
              </a:rPr>
              <a:t>The blockchain network lives in a state of consensus, one that automatically checks in with itself every ten minutes (new block creation)</a:t>
            </a:r>
          </a:p>
          <a:p>
            <a:pPr>
              <a:lnSpc>
                <a:spcPct val="100000"/>
              </a:lnSpc>
              <a:spcBef>
                <a:spcPts val="1001"/>
              </a:spcBef>
            </a:pPr>
            <a:endParaRPr lang="pt-BR" sz="2200" b="0" strike="noStrike" spc="-1">
              <a:solidFill>
                <a:srgbClr val="000000"/>
              </a:solidFill>
              <a:latin typeface="Calibri"/>
            </a:endParaRPr>
          </a:p>
          <a:p>
            <a:pPr marL="228600" indent="-228240">
              <a:lnSpc>
                <a:spcPct val="100000"/>
              </a:lnSpc>
              <a:spcBef>
                <a:spcPts val="1001"/>
              </a:spcBef>
              <a:buClr>
                <a:srgbClr val="000000"/>
              </a:buClr>
              <a:buFont typeface="Arial"/>
              <a:buChar char="•"/>
            </a:pPr>
            <a:r>
              <a:rPr lang="pt-BR" sz="2200" b="0" strike="noStrike" spc="-1">
                <a:solidFill>
                  <a:srgbClr val="000000"/>
                </a:solidFill>
                <a:latin typeface="Calibri"/>
              </a:rPr>
              <a:t>Eliminate third party intermediaries/overhead costs to reduce transaction fees, in addition to settling transactions 24/7</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 name="Picture 2"/>
          <p:cNvPicPr/>
          <p:nvPr/>
        </p:nvPicPr>
        <p:blipFill>
          <a:blip r:embed="rId2"/>
          <a:stretch/>
        </p:blipFill>
        <p:spPr>
          <a:xfrm>
            <a:off x="165240" y="363600"/>
            <a:ext cx="11794680" cy="6119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28" name="Picture 4"/>
          <p:cNvPicPr/>
          <p:nvPr/>
        </p:nvPicPr>
        <p:blipFill>
          <a:blip r:embed="rId2"/>
          <a:stretch/>
        </p:blipFill>
        <p:spPr>
          <a:xfrm>
            <a:off x="195120" y="187200"/>
            <a:ext cx="3838320" cy="6481440"/>
          </a:xfrm>
          <a:prstGeom prst="rect">
            <a:avLst/>
          </a:prstGeom>
          <a:ln>
            <a:noFill/>
          </a:ln>
        </p:spPr>
      </p:pic>
      <p:pic>
        <p:nvPicPr>
          <p:cNvPr id="729" name="Picture 2"/>
          <p:cNvPicPr/>
          <p:nvPr/>
        </p:nvPicPr>
        <p:blipFill>
          <a:blip r:embed="rId3"/>
          <a:stretch/>
        </p:blipFill>
        <p:spPr>
          <a:xfrm>
            <a:off x="4221000" y="187200"/>
            <a:ext cx="3717720" cy="6479640"/>
          </a:xfrm>
          <a:prstGeom prst="rect">
            <a:avLst/>
          </a:prstGeom>
          <a:ln>
            <a:noFill/>
          </a:ln>
        </p:spPr>
      </p:pic>
      <p:pic>
        <p:nvPicPr>
          <p:cNvPr id="730" name="Picture 5"/>
          <p:cNvPicPr/>
          <p:nvPr/>
        </p:nvPicPr>
        <p:blipFill>
          <a:blip r:embed="rId4"/>
          <a:stretch/>
        </p:blipFill>
        <p:spPr>
          <a:xfrm>
            <a:off x="8126280" y="187200"/>
            <a:ext cx="3855600" cy="6479640"/>
          </a:xfrm>
          <a:prstGeom prst="rect">
            <a:avLst/>
          </a:prstGeom>
          <a:ln>
            <a:noFill/>
          </a:ln>
        </p:spPr>
      </p:pic>
      <p:sp>
        <p:nvSpPr>
          <p:cNvPr id="731" name="CustomShape 1"/>
          <p:cNvSpPr/>
          <p:nvPr/>
        </p:nvSpPr>
        <p:spPr>
          <a:xfrm>
            <a:off x="3269880" y="3244680"/>
            <a:ext cx="5652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pt-BR" sz="1800" b="0" strike="noStrike" spc="-1">
                <a:solidFill>
                  <a:srgbClr val="000000"/>
                </a:solidFill>
                <a:latin typeface="Corbel"/>
              </a:rPr>
              <a:t>https://blockgeeks.com/guides/smart-contracts/</a:t>
            </a:r>
            <a:endParaRPr lang="pt-BR"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dirty="0">
                <a:solidFill>
                  <a:srgbClr val="000000"/>
                </a:solidFill>
              </a:rPr>
              <a:t>Sistemas de Decisão Descentralizados</a:t>
            </a:r>
          </a:p>
        </p:txBody>
      </p:sp>
      <p:sp>
        <p:nvSpPr>
          <p:cNvPr id="441" name="TextShape 2"/>
          <p:cNvSpPr txBox="1"/>
          <p:nvPr/>
        </p:nvSpPr>
        <p:spPr>
          <a:xfrm>
            <a:off x="838080" y="1825560"/>
            <a:ext cx="10515240" cy="4350960"/>
          </a:xfrm>
          <a:prstGeom prst="rect">
            <a:avLst/>
          </a:prstGeom>
          <a:noFill/>
          <a:ln>
            <a:noFill/>
          </a:ln>
        </p:spPr>
        <p:txBody>
          <a:bodyPr/>
          <a:lstStyle/>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Sistemas decentralizados para decisão são uma boa opção de governança</a:t>
            </a: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Suponha um bolo guardado em um cofre, 5 pessoas tem chaves parciais, somente a combinação de 3 das 5 chaves abre o cofre.</a:t>
            </a:r>
          </a:p>
          <a:p>
            <a:pPr marL="228600" indent="-228240" algn="just">
              <a:lnSpc>
                <a:spcPct val="90000"/>
              </a:lnSpc>
              <a:spcBef>
                <a:spcPts val="1001"/>
              </a:spcBef>
              <a:buClr>
                <a:srgbClr val="000000"/>
              </a:buClr>
              <a:buFont typeface="Arial"/>
              <a:buChar char="•"/>
            </a:pPr>
            <a:r>
              <a:rPr lang="pt-BR" sz="2800" b="0" strike="noStrike" spc="-1" dirty="0">
                <a:solidFill>
                  <a:srgbClr val="000000"/>
                </a:solidFill>
              </a:rPr>
              <a:t>Maioria permite que decisões cruciais não sejam tomadas de forma isolada</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TextShape 1"/>
          <p:cNvSpPr txBox="1"/>
          <p:nvPr/>
        </p:nvSpPr>
        <p:spPr>
          <a:xfrm>
            <a:off x="746280" y="612720"/>
            <a:ext cx="10018440" cy="1752120"/>
          </a:xfrm>
          <a:prstGeom prst="rect">
            <a:avLst/>
          </a:prstGeom>
          <a:noFill/>
          <a:ln>
            <a:noFill/>
          </a:ln>
        </p:spPr>
        <p:txBody>
          <a:bodyPr anchor="ctr"/>
          <a:lstStyle/>
          <a:p>
            <a:pPr>
              <a:lnSpc>
                <a:spcPct val="100000"/>
              </a:lnSpc>
            </a:pPr>
            <a:r>
              <a:rPr lang="pt-BR" sz="4400" b="0" strike="noStrike" spc="-1">
                <a:latin typeface="Calibri Light"/>
              </a:rPr>
              <a:t>How is the network powered? (Nodes)</a:t>
            </a:r>
            <a:endParaRPr lang="pt-BR" sz="4400" b="0" strike="noStrike" spc="-1">
              <a:solidFill>
                <a:srgbClr val="000000"/>
              </a:solidFill>
              <a:latin typeface="Calibri"/>
            </a:endParaRPr>
          </a:p>
        </p:txBody>
      </p:sp>
      <p:sp>
        <p:nvSpPr>
          <p:cNvPr id="733" name="TextShape 2"/>
          <p:cNvSpPr txBox="1"/>
          <p:nvPr/>
        </p:nvSpPr>
        <p:spPr>
          <a:xfrm>
            <a:off x="1359000" y="2806560"/>
            <a:ext cx="10018440" cy="3669840"/>
          </a:xfrm>
          <a:prstGeom prst="rect">
            <a:avLst/>
          </a:prstGeom>
          <a:noFill/>
          <a:ln>
            <a:noFill/>
          </a:ln>
        </p:spPr>
        <p:txBody>
          <a:bodyPr>
            <a:normAutofit/>
          </a:bodyPr>
          <a:lstStyle/>
          <a:p>
            <a:pPr marL="457200" indent="-457200">
              <a:lnSpc>
                <a:spcPct val="100000"/>
              </a:lnSpc>
              <a:spcBef>
                <a:spcPts val="1001"/>
              </a:spcBef>
              <a:buFont typeface="Arial" panose="020B0604020202020204" pitchFamily="34" charset="0"/>
              <a:buChar char="•"/>
            </a:pPr>
            <a:r>
              <a:rPr lang="pt-BR" sz="2800" spc="-1" dirty="0">
                <a:solidFill>
                  <a:srgbClr val="000000"/>
                </a:solidFill>
                <a:latin typeface="Calibri"/>
              </a:rPr>
              <a:t>Node – um computador conectado à rede de </a:t>
            </a:r>
            <a:r>
              <a:rPr lang="pt-BR" sz="2800" spc="-1" dirty="0" err="1">
                <a:solidFill>
                  <a:srgbClr val="000000"/>
                </a:solidFill>
                <a:latin typeface="Calibri"/>
              </a:rPr>
              <a:t>blockchain</a:t>
            </a:r>
            <a:r>
              <a:rPr lang="pt-BR" sz="2800" spc="-1" dirty="0">
                <a:solidFill>
                  <a:srgbClr val="000000"/>
                </a:solidFill>
                <a:latin typeface="Calibri"/>
              </a:rPr>
              <a:t> usando um cliente que executa a tarefa de validar e retransmitir transações) recebe uma cópia do </a:t>
            </a:r>
            <a:r>
              <a:rPr lang="pt-BR" sz="2800" spc="-1" dirty="0" err="1">
                <a:solidFill>
                  <a:srgbClr val="000000"/>
                </a:solidFill>
                <a:latin typeface="Calibri"/>
              </a:rPr>
              <a:t>blockchain</a:t>
            </a:r>
            <a:r>
              <a:rPr lang="pt-BR" sz="2800" spc="-1" dirty="0">
                <a:solidFill>
                  <a:srgbClr val="000000"/>
                </a:solidFill>
                <a:latin typeface="Calibri"/>
              </a:rPr>
              <a:t>, que é baixada automaticamente ao ingressar na rede </a:t>
            </a:r>
            <a:r>
              <a:rPr lang="pt-BR" sz="2800" spc="-1" dirty="0" err="1">
                <a:solidFill>
                  <a:srgbClr val="000000"/>
                </a:solidFill>
                <a:latin typeface="Calibri"/>
              </a:rPr>
              <a:t>blockchain</a:t>
            </a:r>
            <a:r>
              <a:rPr lang="pt-BR" sz="2800" spc="-1" dirty="0">
                <a:solidFill>
                  <a:srgbClr val="000000"/>
                </a:solidFill>
                <a:latin typeface="Calibri"/>
              </a:rPr>
              <a:t>
Cada nó é um "administrador" do </a:t>
            </a:r>
            <a:r>
              <a:rPr lang="pt-BR" sz="2800" spc="-1" dirty="0" err="1">
                <a:solidFill>
                  <a:srgbClr val="000000"/>
                </a:solidFill>
                <a:latin typeface="Calibri"/>
              </a:rPr>
              <a:t>blockchain</a:t>
            </a:r>
            <a:r>
              <a:rPr lang="pt-BR" sz="2800" spc="-1" dirty="0">
                <a:solidFill>
                  <a:srgbClr val="000000"/>
                </a:solidFill>
                <a:latin typeface="Calibri"/>
              </a:rPr>
              <a:t>, e junta-se voluntariamente à rede (neste sentido, a rede é descentralizada)</a:t>
            </a:r>
            <a:endParaRPr lang="pt-BR" sz="2800" b="0" strike="noStrike" spc="-1" dirty="0">
              <a:solidFill>
                <a:srgbClr val="000000"/>
              </a:solidFill>
              <a:latin typeface="Calibri"/>
            </a:endParaRPr>
          </a:p>
        </p:txBody>
      </p:sp>
      <p:pic>
        <p:nvPicPr>
          <p:cNvPr id="734" name="Picture 2"/>
          <p:cNvPicPr/>
          <p:nvPr/>
        </p:nvPicPr>
        <p:blipFill>
          <a:blip r:embed="rId2"/>
          <a:stretch/>
        </p:blipFill>
        <p:spPr>
          <a:xfrm>
            <a:off x="10125000" y="1158840"/>
            <a:ext cx="1523520" cy="16473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TextShape 1"/>
          <p:cNvSpPr txBox="1"/>
          <p:nvPr/>
        </p:nvSpPr>
        <p:spPr>
          <a:xfrm>
            <a:off x="1484280" y="217440"/>
            <a:ext cx="10018440" cy="1752120"/>
          </a:xfrm>
          <a:prstGeom prst="rect">
            <a:avLst/>
          </a:prstGeom>
          <a:noFill/>
          <a:ln>
            <a:noFill/>
          </a:ln>
        </p:spPr>
        <p:txBody>
          <a:bodyPr anchor="ctr"/>
          <a:lstStyle/>
          <a:p>
            <a:pPr>
              <a:lnSpc>
                <a:spcPct val="100000"/>
              </a:lnSpc>
            </a:pPr>
            <a:r>
              <a:rPr lang="pt-BR" sz="4400" spc="-1" dirty="0">
                <a:latin typeface="Calibri Light"/>
              </a:rPr>
              <a:t>Por que hospedar um nó?</a:t>
            </a:r>
            <a:endParaRPr lang="pt-BR" sz="4400" b="0" strike="noStrike" spc="-1" dirty="0">
              <a:solidFill>
                <a:srgbClr val="000000"/>
              </a:solidFill>
              <a:latin typeface="Calibri"/>
            </a:endParaRPr>
          </a:p>
        </p:txBody>
      </p:sp>
      <p:sp>
        <p:nvSpPr>
          <p:cNvPr id="736" name="TextShape 2"/>
          <p:cNvSpPr txBox="1"/>
          <p:nvPr/>
        </p:nvSpPr>
        <p:spPr>
          <a:xfrm>
            <a:off x="1484280" y="2084400"/>
            <a:ext cx="10018440" cy="3847680"/>
          </a:xfrm>
          <a:prstGeom prst="rect">
            <a:avLst/>
          </a:prstGeom>
          <a:noFill/>
          <a:ln>
            <a:noFill/>
          </a:ln>
        </p:spPr>
        <p:txBody>
          <a:bodyPr/>
          <a:lstStyle/>
          <a:p>
            <a:pPr marL="228600" indent="-228240">
              <a:lnSpc>
                <a:spcPct val="100000"/>
              </a:lnSpc>
              <a:spcBef>
                <a:spcPts val="1001"/>
              </a:spcBef>
              <a:buClr>
                <a:srgbClr val="2F5597"/>
              </a:buClr>
              <a:buFont typeface="Arial"/>
              <a:buChar char="•"/>
            </a:pPr>
            <a:r>
              <a:rPr lang="pt-BR" sz="2000" spc="-1" dirty="0">
                <a:solidFill>
                  <a:srgbClr val="000000"/>
                </a:solidFill>
                <a:latin typeface="Calibri"/>
              </a:rPr>
              <a:t>Incentivo: a chance de ganhar criptomoeda (prova de trabalho)
Os nós são ditos “mineradores" ao resolver enigmas computacionais e adicionar registros da transação ao </a:t>
            </a:r>
            <a:r>
              <a:rPr lang="pt-BR" sz="2000" spc="-1" dirty="0" err="1">
                <a:solidFill>
                  <a:srgbClr val="000000"/>
                </a:solidFill>
                <a:latin typeface="Calibri"/>
              </a:rPr>
              <a:t>blockchain</a:t>
            </a:r>
            <a:r>
              <a:rPr lang="pt-BR" sz="2000" spc="-1" dirty="0">
                <a:solidFill>
                  <a:srgbClr val="000000"/>
                </a:solidFill>
                <a:latin typeface="Calibri"/>
              </a:rPr>
              <a:t> (taxas)
Maneira inteligente de emitir a moeda (descentralizada) e cria um incentivo para que mais pessoas a </a:t>
            </a:r>
            <a:r>
              <a:rPr lang="pt-BR" sz="2000" spc="-1" dirty="0" err="1">
                <a:solidFill>
                  <a:srgbClr val="000000"/>
                </a:solidFill>
                <a:latin typeface="Calibri"/>
              </a:rPr>
              <a:t>blockchain</a:t>
            </a:r>
            <a:r>
              <a:rPr lang="pt-BR" sz="2000" spc="-1" dirty="0">
                <a:solidFill>
                  <a:srgbClr val="000000"/>
                </a:solidFill>
                <a:latin typeface="Calibri"/>
              </a:rPr>
              <a:t>
Os nós usam o </a:t>
            </a:r>
            <a:r>
              <a:rPr lang="pt-BR" sz="2000" spc="-1" dirty="0" err="1">
                <a:solidFill>
                  <a:srgbClr val="000000"/>
                </a:solidFill>
                <a:latin typeface="Calibri"/>
              </a:rPr>
              <a:t>blockchain</a:t>
            </a:r>
            <a:r>
              <a:rPr lang="pt-BR" sz="2000" spc="-1" dirty="0">
                <a:solidFill>
                  <a:srgbClr val="000000"/>
                </a:solidFill>
                <a:latin typeface="Calibri"/>
              </a:rPr>
              <a:t> para distinguir transações legítimas de tentativas de repassar moedas que já foram gastas em outro lugar</a:t>
            </a:r>
            <a:endParaRPr lang="pt-BR" sz="2000" b="0" strike="noStrike" spc="-1" dirty="0">
              <a:solidFill>
                <a:srgbClr val="000000"/>
              </a:solid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 name="Picture 4"/>
          <p:cNvPicPr/>
          <p:nvPr/>
        </p:nvPicPr>
        <p:blipFill>
          <a:blip r:embed="rId2"/>
          <a:stretch/>
        </p:blipFill>
        <p:spPr>
          <a:xfrm>
            <a:off x="1359000" y="103320"/>
            <a:ext cx="8853120" cy="6640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Shape 1"/>
          <p:cNvSpPr txBox="1"/>
          <p:nvPr/>
        </p:nvSpPr>
        <p:spPr>
          <a:xfrm>
            <a:off x="1484280" y="685800"/>
            <a:ext cx="10018440" cy="4768560"/>
          </a:xfrm>
          <a:prstGeom prst="rect">
            <a:avLst/>
          </a:prstGeom>
          <a:noFill/>
          <a:ln>
            <a:noFill/>
          </a:ln>
        </p:spPr>
        <p:txBody>
          <a:bodyPr anchor="ctr"/>
          <a:lstStyle/>
          <a:p>
            <a:pPr algn="just">
              <a:lnSpc>
                <a:spcPct val="90000"/>
              </a:lnSpc>
            </a:pPr>
            <a:r>
              <a:rPr lang="pt-BR" sz="3600" spc="-1" dirty="0">
                <a:latin typeface="Calibri Light"/>
              </a:rPr>
              <a:t>Bitcoin tem sido útil como uma moeda digital, mas se destaca como um "pônei de um truque". Uma ideia concebida para o </a:t>
            </a:r>
            <a:r>
              <a:rPr lang="pt-BR" sz="3600" spc="-1" dirty="0" err="1">
                <a:latin typeface="Calibri Light"/>
              </a:rPr>
              <a:t>blockchain</a:t>
            </a:r>
            <a:r>
              <a:rPr lang="pt-BR" sz="3600" spc="-1" dirty="0">
                <a:latin typeface="Calibri Light"/>
              </a:rPr>
              <a:t> é fornecer funcionalidade muito além da moeda.</a:t>
            </a:r>
          </a:p>
          <a:p>
            <a:pPr algn="just">
              <a:lnSpc>
                <a:spcPct val="90000"/>
              </a:lnSpc>
            </a:pPr>
            <a:br>
              <a:rPr lang="pt-BR" sz="3600" spc="-1" dirty="0">
                <a:latin typeface="Calibri Light"/>
              </a:rPr>
            </a:br>
            <a:r>
              <a:rPr lang="pt-BR" sz="3600" spc="-1" dirty="0">
                <a:latin typeface="Calibri Light"/>
              </a:rPr>
              <a:t>Entra </a:t>
            </a:r>
            <a:r>
              <a:rPr lang="pt-BR" sz="3600" spc="-1" dirty="0" err="1">
                <a:latin typeface="Calibri Light"/>
              </a:rPr>
              <a:t>Ethereum</a:t>
            </a:r>
            <a:r>
              <a:rPr lang="pt-BR" sz="3600" spc="-1" dirty="0">
                <a:latin typeface="Calibri Light"/>
              </a:rPr>
              <a:t> e </a:t>
            </a:r>
            <a:r>
              <a:rPr lang="pt-BR" sz="3600" spc="-1" dirty="0" err="1">
                <a:latin typeface="Calibri Light"/>
              </a:rPr>
              <a:t>smart</a:t>
            </a:r>
            <a:r>
              <a:rPr lang="pt-BR" sz="3600" spc="-1" dirty="0">
                <a:latin typeface="Calibri Light"/>
              </a:rPr>
              <a:t> </a:t>
            </a:r>
            <a:r>
              <a:rPr lang="pt-BR" sz="3600" spc="-1" dirty="0" err="1">
                <a:latin typeface="Calibri Light"/>
              </a:rPr>
              <a:t>contracts</a:t>
            </a:r>
            <a:r>
              <a:rPr lang="pt-BR" sz="3600" spc="-1" dirty="0">
                <a:latin typeface="Calibri Light"/>
              </a:rPr>
              <a:t>
</a:t>
            </a:r>
            <a:endParaRPr lang="pt-BR" sz="3600" b="0" strike="noStrike" spc="-1" dirty="0">
              <a:solidFill>
                <a:srgbClr val="000000"/>
              </a:solid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9" name="Picture 3"/>
          <p:cNvPicPr/>
          <p:nvPr/>
        </p:nvPicPr>
        <p:blipFill>
          <a:blip r:embed="rId2"/>
          <a:stretch/>
        </p:blipFill>
        <p:spPr>
          <a:xfrm>
            <a:off x="0" y="789120"/>
            <a:ext cx="12191760" cy="5419440"/>
          </a:xfrm>
          <a:prstGeom prst="rect">
            <a:avLst/>
          </a:prstGeom>
          <a:ln>
            <a:noFill/>
          </a:ln>
        </p:spPr>
      </p:pic>
      <p:pic>
        <p:nvPicPr>
          <p:cNvPr id="740" name="Picture 6"/>
          <p:cNvPicPr/>
          <p:nvPr/>
        </p:nvPicPr>
        <p:blipFill>
          <a:blip r:embed="rId3"/>
          <a:stretch/>
        </p:blipFill>
        <p:spPr>
          <a:xfrm>
            <a:off x="0" y="0"/>
            <a:ext cx="12191760" cy="6857640"/>
          </a:xfrm>
          <a:prstGeom prst="rect">
            <a:avLst/>
          </a:prstGeom>
          <a:ln>
            <a:noFill/>
          </a:ln>
        </p:spPr>
      </p:pic>
      <p:sp>
        <p:nvSpPr>
          <p:cNvPr id="741" name="CustomShape 1"/>
          <p:cNvSpPr/>
          <p:nvPr/>
        </p:nvSpPr>
        <p:spPr>
          <a:xfrm>
            <a:off x="115920" y="139680"/>
            <a:ext cx="2511000" cy="374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pt-BR" sz="4000" b="0" strike="noStrike" spc="-1" dirty="0">
                <a:solidFill>
                  <a:srgbClr val="FFFFFF"/>
                </a:solidFill>
                <a:latin typeface="Corbel"/>
              </a:rPr>
              <a:t>The future </a:t>
            </a:r>
            <a:r>
              <a:rPr lang="pt-BR" sz="4000" b="0" strike="noStrike" spc="-1" dirty="0" err="1">
                <a:solidFill>
                  <a:srgbClr val="FFFFFF"/>
                </a:solidFill>
                <a:latin typeface="Corbel"/>
              </a:rPr>
              <a:t>is</a:t>
            </a:r>
            <a:r>
              <a:rPr lang="pt-BR" sz="4000" b="0" strike="noStrike" spc="-1" dirty="0">
                <a:solidFill>
                  <a:srgbClr val="FFFFFF"/>
                </a:solidFill>
                <a:latin typeface="Corbel"/>
              </a:rPr>
              <a:t> </a:t>
            </a:r>
            <a:r>
              <a:rPr lang="pt-BR" sz="4000" b="0" strike="noStrike" spc="-1" dirty="0" err="1">
                <a:solidFill>
                  <a:srgbClr val="FFFFFF"/>
                </a:solidFill>
                <a:latin typeface="Corbel"/>
              </a:rPr>
              <a:t>being</a:t>
            </a:r>
            <a:r>
              <a:rPr lang="pt-BR" sz="4000" b="0" strike="noStrike" spc="-1" dirty="0">
                <a:solidFill>
                  <a:srgbClr val="FFFFFF"/>
                </a:solidFill>
                <a:latin typeface="Corbel"/>
              </a:rPr>
              <a:t> </a:t>
            </a:r>
            <a:r>
              <a:rPr lang="pt-BR" sz="4000" b="0" strike="noStrike" spc="-1" dirty="0" err="1">
                <a:solidFill>
                  <a:srgbClr val="FFFFFF"/>
                </a:solidFill>
                <a:latin typeface="Corbel"/>
              </a:rPr>
              <a:t>built</a:t>
            </a:r>
            <a:r>
              <a:rPr lang="pt-BR" sz="4000" b="0" strike="noStrike" spc="-1" dirty="0">
                <a:solidFill>
                  <a:srgbClr val="FFFFFF"/>
                </a:solidFill>
                <a:latin typeface="Corbel"/>
              </a:rPr>
              <a:t> as </a:t>
            </a:r>
            <a:r>
              <a:rPr lang="pt-BR" sz="4000" b="0" strike="noStrike" spc="-1" dirty="0" err="1">
                <a:solidFill>
                  <a:srgbClr val="FFFFFF"/>
                </a:solidFill>
                <a:latin typeface="Corbel"/>
              </a:rPr>
              <a:t>we</a:t>
            </a:r>
            <a:r>
              <a:rPr lang="pt-BR" sz="4000" b="0" strike="noStrike" spc="-1" dirty="0">
                <a:solidFill>
                  <a:srgbClr val="FFFFFF"/>
                </a:solidFill>
                <a:latin typeface="Corbel"/>
              </a:rPr>
              <a:t> </a:t>
            </a:r>
            <a:r>
              <a:rPr lang="pt-BR" sz="4000" b="0" strike="noStrike" spc="-1" dirty="0" err="1">
                <a:solidFill>
                  <a:srgbClr val="FFFFFF"/>
                </a:solidFill>
                <a:latin typeface="Corbel"/>
              </a:rPr>
              <a:t>speak</a:t>
            </a:r>
            <a:endParaRPr lang="pt-BR" sz="4000" b="0" strike="noStrike" spc="-1" dirty="0">
              <a:latin typeface="Arial"/>
            </a:endParaRPr>
          </a:p>
        </p:txBody>
      </p:sp>
      <p:sp>
        <p:nvSpPr>
          <p:cNvPr id="742" name="CustomShape 2"/>
          <p:cNvSpPr/>
          <p:nvPr/>
        </p:nvSpPr>
        <p:spPr>
          <a:xfrm>
            <a:off x="9155160" y="1916280"/>
            <a:ext cx="2626920" cy="313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pt-BR" sz="4000" b="0" strike="noStrike" spc="-1" dirty="0" err="1">
                <a:solidFill>
                  <a:srgbClr val="FFFFFF"/>
                </a:solidFill>
                <a:latin typeface="Corbel"/>
              </a:rPr>
              <a:t>And</a:t>
            </a:r>
            <a:r>
              <a:rPr lang="pt-BR" sz="4000" b="0" strike="noStrike" spc="-1" dirty="0">
                <a:solidFill>
                  <a:srgbClr val="FFFFFF"/>
                </a:solidFill>
                <a:latin typeface="Corbel"/>
              </a:rPr>
              <a:t> it </a:t>
            </a:r>
            <a:r>
              <a:rPr lang="pt-BR" sz="4000" b="0" strike="noStrike" spc="-1" dirty="0" err="1">
                <a:solidFill>
                  <a:srgbClr val="FFFFFF"/>
                </a:solidFill>
                <a:latin typeface="Corbel"/>
              </a:rPr>
              <a:t>is</a:t>
            </a:r>
            <a:r>
              <a:rPr lang="pt-BR" sz="4000" b="0" strike="noStrike" spc="-1" dirty="0">
                <a:solidFill>
                  <a:srgbClr val="FFFFFF"/>
                </a:solidFill>
                <a:latin typeface="Corbel"/>
              </a:rPr>
              <a:t> </a:t>
            </a:r>
            <a:r>
              <a:rPr lang="pt-BR" sz="4000" b="0" strike="noStrike" spc="-1" dirty="0" err="1">
                <a:solidFill>
                  <a:srgbClr val="FFFFFF"/>
                </a:solidFill>
                <a:latin typeface="Corbel"/>
              </a:rPr>
              <a:t>being</a:t>
            </a:r>
            <a:r>
              <a:rPr lang="pt-BR" sz="4000" b="0" strike="noStrike" spc="-1" dirty="0">
                <a:solidFill>
                  <a:srgbClr val="FFFFFF"/>
                </a:solidFill>
                <a:latin typeface="Corbel"/>
              </a:rPr>
              <a:t> </a:t>
            </a:r>
            <a:r>
              <a:rPr lang="pt-BR" sz="4000" b="0" strike="noStrike" spc="-1" dirty="0" err="1">
                <a:solidFill>
                  <a:srgbClr val="FFFFFF"/>
                </a:solidFill>
                <a:latin typeface="Corbel"/>
              </a:rPr>
              <a:t>built</a:t>
            </a:r>
            <a:r>
              <a:rPr lang="pt-BR" sz="4000" b="0" strike="noStrike" spc="-1" dirty="0">
                <a:solidFill>
                  <a:srgbClr val="FFFFFF"/>
                </a:solidFill>
                <a:latin typeface="Corbel"/>
              </a:rPr>
              <a:t> </a:t>
            </a:r>
            <a:r>
              <a:rPr lang="pt-BR" sz="4000" b="0" strike="noStrike" spc="-1" dirty="0" err="1">
                <a:solidFill>
                  <a:srgbClr val="FFFFFF"/>
                </a:solidFill>
                <a:latin typeface="Corbel"/>
              </a:rPr>
              <a:t>on</a:t>
            </a:r>
            <a:r>
              <a:rPr lang="pt-BR" sz="4000" b="0" strike="noStrike" spc="-1" dirty="0">
                <a:solidFill>
                  <a:srgbClr val="FFFFFF"/>
                </a:solidFill>
                <a:latin typeface="Corbel"/>
              </a:rPr>
              <a:t> </a:t>
            </a:r>
            <a:r>
              <a:rPr lang="pt-BR" sz="4000" b="0" strike="noStrike" spc="-1" dirty="0" err="1">
                <a:solidFill>
                  <a:srgbClr val="FFFFFF"/>
                </a:solidFill>
                <a:latin typeface="Corbel"/>
              </a:rPr>
              <a:t>Ethereum</a:t>
            </a:r>
            <a:endParaRPr lang="pt-BR" sz="4000" b="0" strike="noStrike" spc="-1" dirty="0">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TextShape 1"/>
          <p:cNvSpPr txBox="1"/>
          <p:nvPr/>
        </p:nvSpPr>
        <p:spPr>
          <a:xfrm>
            <a:off x="1598760" y="479520"/>
            <a:ext cx="6256080" cy="5432040"/>
          </a:xfrm>
          <a:prstGeom prst="rect">
            <a:avLst/>
          </a:prstGeom>
          <a:noFill/>
          <a:ln>
            <a:noFill/>
          </a:ln>
        </p:spPr>
        <p:txBody>
          <a:bodyPr/>
          <a:lstStyle/>
          <a:p>
            <a:pPr algn="ctr">
              <a:lnSpc>
                <a:spcPct val="100000"/>
              </a:lnSpc>
              <a:spcBef>
                <a:spcPts val="1001"/>
              </a:spcBef>
            </a:pPr>
            <a:r>
              <a:rPr lang="pt-BR" sz="3000" b="1" strike="noStrike" spc="-1" dirty="0">
                <a:solidFill>
                  <a:srgbClr val="000000"/>
                </a:solidFill>
                <a:latin typeface="Calibri"/>
              </a:rPr>
              <a:t>Build </a:t>
            </a:r>
            <a:r>
              <a:rPr lang="pt-BR" sz="3000" b="1" strike="noStrike" spc="-1" dirty="0" err="1">
                <a:solidFill>
                  <a:srgbClr val="000000"/>
                </a:solidFill>
                <a:latin typeface="Calibri"/>
              </a:rPr>
              <a:t>unstoppable</a:t>
            </a:r>
            <a:r>
              <a:rPr lang="pt-BR" sz="3000" b="1" strike="noStrike" spc="-1" dirty="0">
                <a:solidFill>
                  <a:srgbClr val="000000"/>
                </a:solidFill>
                <a:latin typeface="Calibri"/>
              </a:rPr>
              <a:t> </a:t>
            </a:r>
            <a:r>
              <a:rPr lang="pt-BR" sz="3000" b="1" strike="noStrike" spc="-1" dirty="0" err="1">
                <a:solidFill>
                  <a:srgbClr val="000000"/>
                </a:solidFill>
                <a:latin typeface="Calibri"/>
              </a:rPr>
              <a:t>applications</a:t>
            </a:r>
            <a:endParaRPr lang="pt-BR" sz="3000" b="0" strike="noStrike" spc="-1" dirty="0">
              <a:solidFill>
                <a:srgbClr val="000000"/>
              </a:solidFill>
              <a:latin typeface="Calibri"/>
            </a:endParaRPr>
          </a:p>
          <a:p>
            <a:pPr algn="ctr">
              <a:lnSpc>
                <a:spcPct val="100000"/>
              </a:lnSpc>
              <a:spcBef>
                <a:spcPts val="1001"/>
              </a:spcBef>
            </a:pPr>
            <a:endParaRPr lang="pt-BR" sz="3000" b="0" strike="noStrike" spc="-1" dirty="0">
              <a:solidFill>
                <a:srgbClr val="000000"/>
              </a:solidFill>
              <a:latin typeface="Calibri"/>
            </a:endParaRPr>
          </a:p>
          <a:p>
            <a:pPr marL="228600" indent="-228240">
              <a:lnSpc>
                <a:spcPct val="100000"/>
              </a:lnSpc>
              <a:spcBef>
                <a:spcPts val="1001"/>
              </a:spcBef>
              <a:buClr>
                <a:srgbClr val="000000"/>
              </a:buClr>
              <a:buFont typeface="Arial"/>
              <a:buChar char="•"/>
            </a:pPr>
            <a:r>
              <a:rPr lang="pt-BR" sz="1600" b="0" strike="noStrike" spc="-1" dirty="0" err="1">
                <a:solidFill>
                  <a:srgbClr val="000000"/>
                </a:solidFill>
                <a:latin typeface="Calibri"/>
              </a:rPr>
              <a:t>Ethereum</a:t>
            </a:r>
            <a:r>
              <a:rPr lang="pt-BR" sz="1600" b="0" strike="noStrike" spc="-1" dirty="0">
                <a:solidFill>
                  <a:srgbClr val="000000"/>
                </a:solidFill>
                <a:latin typeface="Calibri"/>
              </a:rPr>
              <a:t> </a:t>
            </a:r>
            <a:r>
              <a:rPr lang="pt-BR" sz="1600" b="0" strike="noStrike" spc="-1" dirty="0" err="1">
                <a:solidFill>
                  <a:srgbClr val="000000"/>
                </a:solidFill>
                <a:latin typeface="Calibri"/>
              </a:rPr>
              <a:t>is</a:t>
            </a:r>
            <a:r>
              <a:rPr lang="pt-BR" sz="1600" b="0" strike="noStrike" spc="-1" dirty="0">
                <a:solidFill>
                  <a:srgbClr val="000000"/>
                </a:solidFill>
                <a:latin typeface="Calibri"/>
              </a:rPr>
              <a:t> a </a:t>
            </a:r>
            <a:r>
              <a:rPr lang="pt-BR" sz="1600" b="0" strike="noStrike" spc="-1" dirty="0" err="1">
                <a:solidFill>
                  <a:srgbClr val="000000"/>
                </a:solidFill>
                <a:latin typeface="Calibri"/>
              </a:rPr>
              <a:t>decentralized</a:t>
            </a:r>
            <a:r>
              <a:rPr lang="pt-BR" sz="1600" b="0" strike="noStrike" spc="-1" dirty="0">
                <a:solidFill>
                  <a:srgbClr val="000000"/>
                </a:solidFill>
                <a:latin typeface="Calibri"/>
              </a:rPr>
              <a:t> </a:t>
            </a:r>
            <a:r>
              <a:rPr lang="pt-BR" sz="1600" b="0" strike="noStrike" spc="-1" dirty="0" err="1">
                <a:solidFill>
                  <a:srgbClr val="000000"/>
                </a:solidFill>
                <a:latin typeface="Calibri"/>
              </a:rPr>
              <a:t>platform</a:t>
            </a:r>
            <a:r>
              <a:rPr lang="pt-BR" sz="1600" b="0" strike="noStrike" spc="-1" dirty="0">
                <a:solidFill>
                  <a:srgbClr val="000000"/>
                </a:solidFill>
                <a:latin typeface="Calibri"/>
              </a:rPr>
              <a:t> </a:t>
            </a:r>
            <a:r>
              <a:rPr lang="pt-BR" sz="1600" b="0" strike="noStrike" spc="-1" dirty="0" err="1">
                <a:solidFill>
                  <a:srgbClr val="000000"/>
                </a:solidFill>
                <a:latin typeface="Calibri"/>
              </a:rPr>
              <a:t>that</a:t>
            </a:r>
            <a:r>
              <a:rPr lang="pt-BR" sz="1600" b="0" strike="noStrike" spc="-1" dirty="0">
                <a:solidFill>
                  <a:srgbClr val="000000"/>
                </a:solidFill>
                <a:latin typeface="Calibri"/>
              </a:rPr>
              <a:t> runs </a:t>
            </a:r>
            <a:r>
              <a:rPr lang="pt-BR" sz="1600" b="1" strike="noStrike" spc="-1" dirty="0" err="1">
                <a:solidFill>
                  <a:srgbClr val="000000"/>
                </a:solidFill>
                <a:latin typeface="Calibri"/>
              </a:rPr>
              <a:t>smart</a:t>
            </a:r>
            <a:r>
              <a:rPr lang="pt-BR" sz="1600" b="1" strike="noStrike" spc="-1" dirty="0">
                <a:solidFill>
                  <a:srgbClr val="000000"/>
                </a:solidFill>
                <a:latin typeface="Calibri"/>
              </a:rPr>
              <a:t> </a:t>
            </a:r>
            <a:r>
              <a:rPr lang="pt-BR" sz="1600" b="1" strike="noStrike" spc="-1" dirty="0" err="1">
                <a:solidFill>
                  <a:srgbClr val="000000"/>
                </a:solidFill>
                <a:latin typeface="Calibri"/>
              </a:rPr>
              <a:t>contracts</a:t>
            </a:r>
            <a:r>
              <a:rPr lang="pt-BR" sz="1600" b="0" strike="noStrike" spc="-1" dirty="0">
                <a:solidFill>
                  <a:srgbClr val="000000"/>
                </a:solidFill>
                <a:latin typeface="Calibri"/>
              </a:rPr>
              <a:t>: </a:t>
            </a:r>
            <a:r>
              <a:rPr lang="pt-BR" sz="1600" b="0" strike="noStrike" spc="-1" dirty="0" err="1">
                <a:solidFill>
                  <a:srgbClr val="000000"/>
                </a:solidFill>
                <a:latin typeface="Calibri"/>
              </a:rPr>
              <a:t>applications</a:t>
            </a:r>
            <a:r>
              <a:rPr lang="pt-BR" sz="1600" b="0" strike="noStrike" spc="-1" dirty="0">
                <a:solidFill>
                  <a:srgbClr val="000000"/>
                </a:solidFill>
                <a:latin typeface="Calibri"/>
              </a:rPr>
              <a:t> </a:t>
            </a:r>
            <a:r>
              <a:rPr lang="pt-BR" sz="1600" b="0" strike="noStrike" spc="-1" dirty="0" err="1">
                <a:solidFill>
                  <a:srgbClr val="000000"/>
                </a:solidFill>
                <a:latin typeface="Calibri"/>
              </a:rPr>
              <a:t>that</a:t>
            </a:r>
            <a:r>
              <a:rPr lang="pt-BR" sz="1600" b="0" strike="noStrike" spc="-1" dirty="0">
                <a:solidFill>
                  <a:srgbClr val="000000"/>
                </a:solidFill>
                <a:latin typeface="Calibri"/>
              </a:rPr>
              <a:t> </a:t>
            </a:r>
            <a:r>
              <a:rPr lang="pt-BR" sz="1600" b="0" strike="noStrike" spc="-1" dirty="0" err="1">
                <a:solidFill>
                  <a:srgbClr val="000000"/>
                </a:solidFill>
                <a:latin typeface="Calibri"/>
              </a:rPr>
              <a:t>run</a:t>
            </a:r>
            <a:r>
              <a:rPr lang="pt-BR" sz="1600" b="0" strike="noStrike" spc="-1" dirty="0">
                <a:solidFill>
                  <a:srgbClr val="000000"/>
                </a:solidFill>
                <a:latin typeface="Calibri"/>
              </a:rPr>
              <a:t> </a:t>
            </a:r>
            <a:r>
              <a:rPr lang="pt-BR" sz="1600" b="0" strike="noStrike" spc="-1" dirty="0" err="1">
                <a:solidFill>
                  <a:srgbClr val="000000"/>
                </a:solidFill>
                <a:latin typeface="Calibri"/>
              </a:rPr>
              <a:t>exactly</a:t>
            </a:r>
            <a:r>
              <a:rPr lang="pt-BR" sz="1600" b="0" strike="noStrike" spc="-1" dirty="0">
                <a:solidFill>
                  <a:srgbClr val="000000"/>
                </a:solidFill>
                <a:latin typeface="Calibri"/>
              </a:rPr>
              <a:t> as </a:t>
            </a:r>
            <a:r>
              <a:rPr lang="pt-BR" sz="1600" b="0" strike="noStrike" spc="-1" dirty="0" err="1">
                <a:solidFill>
                  <a:srgbClr val="000000"/>
                </a:solidFill>
                <a:latin typeface="Calibri"/>
              </a:rPr>
              <a:t>programmed</a:t>
            </a:r>
            <a:r>
              <a:rPr lang="pt-BR" sz="1600" b="0" strike="noStrike" spc="-1" dirty="0">
                <a:solidFill>
                  <a:srgbClr val="000000"/>
                </a:solidFill>
                <a:latin typeface="Calibri"/>
              </a:rPr>
              <a:t> </a:t>
            </a:r>
            <a:r>
              <a:rPr lang="pt-BR" sz="1600" b="0" strike="noStrike" spc="-1" dirty="0" err="1">
                <a:solidFill>
                  <a:srgbClr val="000000"/>
                </a:solidFill>
                <a:latin typeface="Calibri"/>
              </a:rPr>
              <a:t>without</a:t>
            </a:r>
            <a:r>
              <a:rPr lang="pt-BR" sz="1600" b="0" strike="noStrike" spc="-1" dirty="0">
                <a:solidFill>
                  <a:srgbClr val="000000"/>
                </a:solidFill>
                <a:latin typeface="Calibri"/>
              </a:rPr>
              <a:t> </a:t>
            </a:r>
            <a:r>
              <a:rPr lang="pt-BR" sz="1600" b="0" strike="noStrike" spc="-1" dirty="0" err="1">
                <a:solidFill>
                  <a:srgbClr val="000000"/>
                </a:solidFill>
                <a:latin typeface="Calibri"/>
              </a:rPr>
              <a:t>any</a:t>
            </a:r>
            <a:r>
              <a:rPr lang="pt-BR" sz="1600" b="0" strike="noStrike" spc="-1" dirty="0">
                <a:solidFill>
                  <a:srgbClr val="000000"/>
                </a:solidFill>
                <a:latin typeface="Calibri"/>
              </a:rPr>
              <a:t> </a:t>
            </a:r>
            <a:r>
              <a:rPr lang="pt-BR" sz="1600" b="0" strike="noStrike" spc="-1" dirty="0" err="1">
                <a:solidFill>
                  <a:srgbClr val="000000"/>
                </a:solidFill>
                <a:latin typeface="Calibri"/>
              </a:rPr>
              <a:t>possibility</a:t>
            </a:r>
            <a:r>
              <a:rPr lang="pt-BR" sz="1600" b="0" strike="noStrike" spc="-1" dirty="0">
                <a:solidFill>
                  <a:srgbClr val="000000"/>
                </a:solidFill>
                <a:latin typeface="Calibri"/>
              </a:rPr>
              <a:t> </a:t>
            </a:r>
            <a:r>
              <a:rPr lang="pt-BR" sz="1600" b="0" strike="noStrike" spc="-1" dirty="0" err="1">
                <a:solidFill>
                  <a:srgbClr val="000000"/>
                </a:solidFill>
                <a:latin typeface="Calibri"/>
              </a:rPr>
              <a:t>of</a:t>
            </a:r>
            <a:r>
              <a:rPr lang="pt-BR" sz="1600" b="0" strike="noStrike" spc="-1" dirty="0">
                <a:solidFill>
                  <a:srgbClr val="000000"/>
                </a:solidFill>
                <a:latin typeface="Calibri"/>
              </a:rPr>
              <a:t> </a:t>
            </a:r>
            <a:r>
              <a:rPr lang="pt-BR" sz="1600" b="0" strike="noStrike" spc="-1" dirty="0" err="1">
                <a:solidFill>
                  <a:srgbClr val="000000"/>
                </a:solidFill>
                <a:latin typeface="Calibri"/>
              </a:rPr>
              <a:t>downtime</a:t>
            </a:r>
            <a:r>
              <a:rPr lang="pt-BR" sz="1600" b="0" strike="noStrike" spc="-1" dirty="0">
                <a:solidFill>
                  <a:srgbClr val="000000"/>
                </a:solidFill>
                <a:latin typeface="Calibri"/>
              </a:rPr>
              <a:t>, </a:t>
            </a:r>
            <a:r>
              <a:rPr lang="pt-BR" sz="1600" b="0" strike="noStrike" spc="-1" dirty="0" err="1">
                <a:solidFill>
                  <a:srgbClr val="000000"/>
                </a:solidFill>
                <a:latin typeface="Calibri"/>
              </a:rPr>
              <a:t>censorship</a:t>
            </a:r>
            <a:r>
              <a:rPr lang="pt-BR" sz="1600" b="0" strike="noStrike" spc="-1" dirty="0">
                <a:solidFill>
                  <a:srgbClr val="000000"/>
                </a:solidFill>
                <a:latin typeface="Calibri"/>
              </a:rPr>
              <a:t>, </a:t>
            </a:r>
            <a:r>
              <a:rPr lang="pt-BR" sz="1600" b="0" strike="noStrike" spc="-1" dirty="0" err="1">
                <a:solidFill>
                  <a:srgbClr val="000000"/>
                </a:solidFill>
                <a:latin typeface="Calibri"/>
              </a:rPr>
              <a:t>fraud</a:t>
            </a:r>
            <a:r>
              <a:rPr lang="pt-BR" sz="1600" b="0" strike="noStrike" spc="-1" dirty="0">
                <a:solidFill>
                  <a:srgbClr val="000000"/>
                </a:solidFill>
                <a:latin typeface="Calibri"/>
              </a:rPr>
              <a:t> </a:t>
            </a:r>
            <a:r>
              <a:rPr lang="pt-BR" sz="1600" b="0" strike="noStrike" spc="-1" dirty="0" err="1">
                <a:solidFill>
                  <a:srgbClr val="000000"/>
                </a:solidFill>
                <a:latin typeface="Calibri"/>
              </a:rPr>
              <a:t>or</a:t>
            </a:r>
            <a:r>
              <a:rPr lang="pt-BR" sz="1600" b="0" strike="noStrike" spc="-1" dirty="0">
                <a:solidFill>
                  <a:srgbClr val="000000"/>
                </a:solidFill>
                <a:latin typeface="Calibri"/>
              </a:rPr>
              <a:t> </a:t>
            </a:r>
            <a:r>
              <a:rPr lang="pt-BR" sz="1600" b="0" strike="noStrike" spc="-1" dirty="0" err="1">
                <a:solidFill>
                  <a:srgbClr val="000000"/>
                </a:solidFill>
                <a:latin typeface="Calibri"/>
              </a:rPr>
              <a:t>third</a:t>
            </a:r>
            <a:r>
              <a:rPr lang="pt-BR" sz="1600" b="0" strike="noStrike" spc="-1" dirty="0">
                <a:solidFill>
                  <a:srgbClr val="000000"/>
                </a:solidFill>
                <a:latin typeface="Calibri"/>
              </a:rPr>
              <a:t> </a:t>
            </a:r>
            <a:r>
              <a:rPr lang="pt-BR" sz="1600" b="0" strike="noStrike" spc="-1" dirty="0" err="1">
                <a:solidFill>
                  <a:srgbClr val="000000"/>
                </a:solidFill>
                <a:latin typeface="Calibri"/>
              </a:rPr>
              <a:t>party</a:t>
            </a:r>
            <a:r>
              <a:rPr lang="pt-BR" sz="1600" b="0" strike="noStrike" spc="-1" dirty="0">
                <a:solidFill>
                  <a:srgbClr val="000000"/>
                </a:solidFill>
                <a:latin typeface="Calibri"/>
              </a:rPr>
              <a:t> </a:t>
            </a:r>
            <a:r>
              <a:rPr lang="pt-BR" sz="1600" b="0" strike="noStrike" spc="-1" dirty="0" err="1">
                <a:solidFill>
                  <a:srgbClr val="000000"/>
                </a:solidFill>
                <a:latin typeface="Calibri"/>
              </a:rPr>
              <a:t>interference</a:t>
            </a:r>
            <a:r>
              <a:rPr lang="pt-BR" sz="1600" b="0" strike="noStrike" spc="-1" dirty="0">
                <a:solidFill>
                  <a:srgbClr val="000000"/>
                </a:solidFill>
                <a:latin typeface="Calibri"/>
              </a:rPr>
              <a:t>.</a:t>
            </a:r>
          </a:p>
          <a:p>
            <a:pPr>
              <a:lnSpc>
                <a:spcPct val="100000"/>
              </a:lnSpc>
              <a:spcBef>
                <a:spcPts val="1001"/>
              </a:spcBef>
            </a:pPr>
            <a:endParaRPr lang="pt-BR" sz="1600" b="0" strike="noStrike" spc="-1" dirty="0">
              <a:solidFill>
                <a:srgbClr val="000000"/>
              </a:solidFill>
              <a:latin typeface="Calibri"/>
            </a:endParaRPr>
          </a:p>
          <a:p>
            <a:pPr marL="228600" indent="-228240">
              <a:lnSpc>
                <a:spcPct val="100000"/>
              </a:lnSpc>
              <a:spcBef>
                <a:spcPts val="1001"/>
              </a:spcBef>
              <a:buClr>
                <a:srgbClr val="000000"/>
              </a:buClr>
              <a:buFont typeface="Arial"/>
              <a:buChar char="•"/>
            </a:pPr>
            <a:r>
              <a:rPr lang="pt-BR" sz="1600" b="0" strike="noStrike" spc="-1" dirty="0" err="1">
                <a:solidFill>
                  <a:srgbClr val="000000"/>
                </a:solidFill>
                <a:latin typeface="Calibri"/>
              </a:rPr>
              <a:t>These</a:t>
            </a:r>
            <a:r>
              <a:rPr lang="pt-BR" sz="1600" b="0" strike="noStrike" spc="-1" dirty="0">
                <a:solidFill>
                  <a:srgbClr val="000000"/>
                </a:solidFill>
                <a:latin typeface="Calibri"/>
              </a:rPr>
              <a:t> apps </a:t>
            </a:r>
            <a:r>
              <a:rPr lang="pt-BR" sz="1600" b="0" strike="noStrike" spc="-1" dirty="0" err="1">
                <a:solidFill>
                  <a:srgbClr val="000000"/>
                </a:solidFill>
                <a:latin typeface="Calibri"/>
              </a:rPr>
              <a:t>run</a:t>
            </a:r>
            <a:r>
              <a:rPr lang="pt-BR" sz="1600" b="0" strike="noStrike" spc="-1" dirty="0">
                <a:solidFill>
                  <a:srgbClr val="000000"/>
                </a:solidFill>
                <a:latin typeface="Calibri"/>
              </a:rPr>
              <a:t> </a:t>
            </a:r>
            <a:r>
              <a:rPr lang="pt-BR" sz="1600" b="0" strike="noStrike" spc="-1" dirty="0" err="1">
                <a:solidFill>
                  <a:srgbClr val="000000"/>
                </a:solidFill>
                <a:latin typeface="Calibri"/>
              </a:rPr>
              <a:t>on</a:t>
            </a:r>
            <a:r>
              <a:rPr lang="pt-BR" sz="1600" b="0" strike="noStrike" spc="-1" dirty="0">
                <a:solidFill>
                  <a:srgbClr val="000000"/>
                </a:solidFill>
                <a:latin typeface="Calibri"/>
              </a:rPr>
              <a:t> a </a:t>
            </a:r>
            <a:r>
              <a:rPr lang="pt-BR" sz="1600" b="0" strike="noStrike" spc="-1" dirty="0" err="1">
                <a:solidFill>
                  <a:srgbClr val="000000"/>
                </a:solidFill>
                <a:latin typeface="Calibri"/>
              </a:rPr>
              <a:t>custom</a:t>
            </a:r>
            <a:r>
              <a:rPr lang="pt-BR" sz="1600" b="0" strike="noStrike" spc="-1" dirty="0">
                <a:solidFill>
                  <a:srgbClr val="000000"/>
                </a:solidFill>
                <a:latin typeface="Calibri"/>
              </a:rPr>
              <a:t> </a:t>
            </a:r>
            <a:r>
              <a:rPr lang="pt-BR" sz="1600" b="0" strike="noStrike" spc="-1" dirty="0" err="1">
                <a:solidFill>
                  <a:srgbClr val="000000"/>
                </a:solidFill>
                <a:latin typeface="Calibri"/>
              </a:rPr>
              <a:t>built</a:t>
            </a:r>
            <a:r>
              <a:rPr lang="pt-BR" sz="1600" b="0" strike="noStrike" spc="-1" dirty="0">
                <a:solidFill>
                  <a:srgbClr val="000000"/>
                </a:solidFill>
                <a:latin typeface="Calibri"/>
              </a:rPr>
              <a:t> </a:t>
            </a:r>
            <a:r>
              <a:rPr lang="pt-BR" sz="1600" b="0" strike="noStrike" spc="-1" dirty="0" err="1">
                <a:solidFill>
                  <a:srgbClr val="000000"/>
                </a:solidFill>
                <a:latin typeface="Calibri"/>
              </a:rPr>
              <a:t>blockchain</a:t>
            </a:r>
            <a:r>
              <a:rPr lang="pt-BR" sz="1600" b="0" strike="noStrike" spc="-1" dirty="0">
                <a:solidFill>
                  <a:srgbClr val="000000"/>
                </a:solidFill>
                <a:latin typeface="Calibri"/>
              </a:rPr>
              <a:t>, </a:t>
            </a:r>
            <a:r>
              <a:rPr lang="pt-BR" sz="1600" b="0" strike="noStrike" spc="-1" dirty="0" err="1">
                <a:solidFill>
                  <a:srgbClr val="000000"/>
                </a:solidFill>
                <a:latin typeface="Calibri"/>
              </a:rPr>
              <a:t>an</a:t>
            </a:r>
            <a:r>
              <a:rPr lang="pt-BR" sz="1600" b="0" strike="noStrike" spc="-1" dirty="0">
                <a:solidFill>
                  <a:srgbClr val="000000"/>
                </a:solidFill>
                <a:latin typeface="Calibri"/>
              </a:rPr>
              <a:t> </a:t>
            </a:r>
            <a:r>
              <a:rPr lang="pt-BR" sz="1600" b="0" strike="noStrike" spc="-1" dirty="0" err="1">
                <a:solidFill>
                  <a:srgbClr val="000000"/>
                </a:solidFill>
                <a:latin typeface="Calibri"/>
              </a:rPr>
              <a:t>enormously</a:t>
            </a:r>
            <a:r>
              <a:rPr lang="pt-BR" sz="1600" b="0" strike="noStrike" spc="-1" dirty="0">
                <a:solidFill>
                  <a:srgbClr val="000000"/>
                </a:solidFill>
                <a:latin typeface="Calibri"/>
              </a:rPr>
              <a:t> </a:t>
            </a:r>
            <a:r>
              <a:rPr lang="pt-BR" sz="1600" b="0" strike="noStrike" spc="-1" dirty="0" err="1">
                <a:solidFill>
                  <a:srgbClr val="000000"/>
                </a:solidFill>
                <a:latin typeface="Calibri"/>
              </a:rPr>
              <a:t>powerful</a:t>
            </a:r>
            <a:r>
              <a:rPr lang="pt-BR" sz="1600" b="0" strike="noStrike" spc="-1" dirty="0">
                <a:solidFill>
                  <a:srgbClr val="000000"/>
                </a:solidFill>
                <a:latin typeface="Calibri"/>
              </a:rPr>
              <a:t> </a:t>
            </a:r>
            <a:r>
              <a:rPr lang="pt-BR" sz="1600" b="0" strike="noStrike" spc="-1" dirty="0" err="1">
                <a:solidFill>
                  <a:srgbClr val="000000"/>
                </a:solidFill>
                <a:latin typeface="Calibri"/>
              </a:rPr>
              <a:t>shared</a:t>
            </a:r>
            <a:r>
              <a:rPr lang="pt-BR" sz="1600" b="0" strike="noStrike" spc="-1" dirty="0">
                <a:solidFill>
                  <a:srgbClr val="000000"/>
                </a:solidFill>
                <a:latin typeface="Calibri"/>
              </a:rPr>
              <a:t> global </a:t>
            </a:r>
            <a:r>
              <a:rPr lang="pt-BR" sz="1600" b="0" strike="noStrike" spc="-1" dirty="0" err="1">
                <a:solidFill>
                  <a:srgbClr val="000000"/>
                </a:solidFill>
                <a:latin typeface="Calibri"/>
              </a:rPr>
              <a:t>infrastructure</a:t>
            </a:r>
            <a:r>
              <a:rPr lang="pt-BR" sz="1600" b="0" strike="noStrike" spc="-1" dirty="0">
                <a:solidFill>
                  <a:srgbClr val="000000"/>
                </a:solidFill>
                <a:latin typeface="Calibri"/>
              </a:rPr>
              <a:t> </a:t>
            </a:r>
            <a:r>
              <a:rPr lang="pt-BR" sz="1600" b="0" strike="noStrike" spc="-1" dirty="0" err="1">
                <a:solidFill>
                  <a:srgbClr val="000000"/>
                </a:solidFill>
                <a:latin typeface="Calibri"/>
              </a:rPr>
              <a:t>that</a:t>
            </a:r>
            <a:r>
              <a:rPr lang="pt-BR" sz="1600" b="0" strike="noStrike" spc="-1" dirty="0">
                <a:solidFill>
                  <a:srgbClr val="000000"/>
                </a:solidFill>
                <a:latin typeface="Calibri"/>
              </a:rPr>
              <a:t> </a:t>
            </a:r>
            <a:r>
              <a:rPr lang="pt-BR" sz="1600" b="0" strike="noStrike" spc="-1" dirty="0" err="1">
                <a:solidFill>
                  <a:srgbClr val="000000"/>
                </a:solidFill>
                <a:latin typeface="Calibri"/>
              </a:rPr>
              <a:t>can</a:t>
            </a:r>
            <a:r>
              <a:rPr lang="pt-BR" sz="1600" b="0" strike="noStrike" spc="-1" dirty="0">
                <a:solidFill>
                  <a:srgbClr val="000000"/>
                </a:solidFill>
                <a:latin typeface="Calibri"/>
              </a:rPr>
              <a:t> move </a:t>
            </a:r>
            <a:r>
              <a:rPr lang="pt-BR" sz="1600" b="0" strike="noStrike" spc="-1" dirty="0" err="1">
                <a:solidFill>
                  <a:srgbClr val="000000"/>
                </a:solidFill>
                <a:latin typeface="Calibri"/>
              </a:rPr>
              <a:t>value</a:t>
            </a:r>
            <a:r>
              <a:rPr lang="pt-BR" sz="1600" b="0" strike="noStrike" spc="-1" dirty="0">
                <a:solidFill>
                  <a:srgbClr val="000000"/>
                </a:solidFill>
                <a:latin typeface="Calibri"/>
              </a:rPr>
              <a:t> </a:t>
            </a:r>
            <a:r>
              <a:rPr lang="pt-BR" sz="1600" b="0" strike="noStrike" spc="-1" dirty="0" err="1">
                <a:solidFill>
                  <a:srgbClr val="000000"/>
                </a:solidFill>
                <a:latin typeface="Calibri"/>
              </a:rPr>
              <a:t>around</a:t>
            </a:r>
            <a:r>
              <a:rPr lang="pt-BR" sz="1600" b="0" strike="noStrike" spc="-1" dirty="0">
                <a:solidFill>
                  <a:srgbClr val="000000"/>
                </a:solidFill>
                <a:latin typeface="Calibri"/>
              </a:rPr>
              <a:t> </a:t>
            </a:r>
            <a:r>
              <a:rPr lang="pt-BR" sz="1600" b="0" strike="noStrike" spc="-1" dirty="0" err="1">
                <a:solidFill>
                  <a:srgbClr val="000000"/>
                </a:solidFill>
                <a:latin typeface="Calibri"/>
              </a:rPr>
              <a:t>and</a:t>
            </a:r>
            <a:r>
              <a:rPr lang="pt-BR" sz="1600" b="0" strike="noStrike" spc="-1" dirty="0">
                <a:solidFill>
                  <a:srgbClr val="000000"/>
                </a:solidFill>
                <a:latin typeface="Calibri"/>
              </a:rPr>
              <a:t> </a:t>
            </a:r>
            <a:r>
              <a:rPr lang="pt-BR" sz="1600" b="0" strike="noStrike" spc="-1" dirty="0" err="1">
                <a:solidFill>
                  <a:srgbClr val="000000"/>
                </a:solidFill>
                <a:latin typeface="Calibri"/>
              </a:rPr>
              <a:t>represent</a:t>
            </a:r>
            <a:r>
              <a:rPr lang="pt-BR" sz="1600" b="0" strike="noStrike" spc="-1" dirty="0">
                <a:solidFill>
                  <a:srgbClr val="000000"/>
                </a:solidFill>
                <a:latin typeface="Calibri"/>
              </a:rPr>
              <a:t> </a:t>
            </a:r>
            <a:r>
              <a:rPr lang="pt-BR" sz="1600" b="0" strike="noStrike" spc="-1" dirty="0" err="1">
                <a:solidFill>
                  <a:srgbClr val="000000"/>
                </a:solidFill>
                <a:latin typeface="Calibri"/>
              </a:rPr>
              <a:t>the</a:t>
            </a:r>
            <a:r>
              <a:rPr lang="pt-BR" sz="1600" b="0" strike="noStrike" spc="-1" dirty="0">
                <a:solidFill>
                  <a:srgbClr val="000000"/>
                </a:solidFill>
                <a:latin typeface="Calibri"/>
              </a:rPr>
              <a:t> </a:t>
            </a:r>
            <a:r>
              <a:rPr lang="pt-BR" sz="1600" b="0" strike="noStrike" spc="-1" dirty="0" err="1">
                <a:solidFill>
                  <a:srgbClr val="000000"/>
                </a:solidFill>
                <a:latin typeface="Calibri"/>
              </a:rPr>
              <a:t>ownership</a:t>
            </a:r>
            <a:r>
              <a:rPr lang="pt-BR" sz="1600" b="0" strike="noStrike" spc="-1" dirty="0">
                <a:solidFill>
                  <a:srgbClr val="000000"/>
                </a:solidFill>
                <a:latin typeface="Calibri"/>
              </a:rPr>
              <a:t> </a:t>
            </a:r>
            <a:r>
              <a:rPr lang="pt-BR" sz="1600" b="0" strike="noStrike" spc="-1" dirty="0" err="1">
                <a:solidFill>
                  <a:srgbClr val="000000"/>
                </a:solidFill>
                <a:latin typeface="Calibri"/>
              </a:rPr>
              <a:t>of</a:t>
            </a:r>
            <a:r>
              <a:rPr lang="pt-BR" sz="1600" b="0" strike="noStrike" spc="-1" dirty="0">
                <a:solidFill>
                  <a:srgbClr val="000000"/>
                </a:solidFill>
                <a:latin typeface="Calibri"/>
              </a:rPr>
              <a:t> </a:t>
            </a:r>
            <a:r>
              <a:rPr lang="pt-BR" sz="1600" b="0" strike="noStrike" spc="-1" dirty="0" err="1">
                <a:solidFill>
                  <a:srgbClr val="000000"/>
                </a:solidFill>
                <a:latin typeface="Calibri"/>
              </a:rPr>
              <a:t>property</a:t>
            </a:r>
            <a:r>
              <a:rPr lang="pt-BR" sz="1600" b="0" strike="noStrike" spc="-1" dirty="0">
                <a:solidFill>
                  <a:srgbClr val="000000"/>
                </a:solidFill>
                <a:latin typeface="Calibri"/>
              </a:rPr>
              <a:t>. </a:t>
            </a:r>
          </a:p>
          <a:p>
            <a:pPr>
              <a:lnSpc>
                <a:spcPct val="100000"/>
              </a:lnSpc>
              <a:spcBef>
                <a:spcPts val="1001"/>
              </a:spcBef>
            </a:pPr>
            <a:endParaRPr lang="pt-BR" sz="1600" b="0" strike="noStrike" spc="-1" dirty="0">
              <a:solidFill>
                <a:srgbClr val="000000"/>
              </a:solidFill>
              <a:latin typeface="Calibri"/>
            </a:endParaRPr>
          </a:p>
          <a:p>
            <a:pPr marL="228600" indent="-228240">
              <a:lnSpc>
                <a:spcPct val="100000"/>
              </a:lnSpc>
              <a:spcBef>
                <a:spcPts val="1001"/>
              </a:spcBef>
              <a:buClr>
                <a:srgbClr val="000000"/>
              </a:buClr>
              <a:buFont typeface="Arial"/>
              <a:buChar char="•"/>
            </a:pPr>
            <a:r>
              <a:rPr lang="pt-BR" sz="1600" b="0" strike="noStrike" spc="-1" dirty="0" err="1">
                <a:solidFill>
                  <a:srgbClr val="000000"/>
                </a:solidFill>
                <a:latin typeface="Calibri"/>
              </a:rPr>
              <a:t>This</a:t>
            </a:r>
            <a:r>
              <a:rPr lang="pt-BR" sz="1600" b="0" strike="noStrike" spc="-1" dirty="0">
                <a:solidFill>
                  <a:srgbClr val="000000"/>
                </a:solidFill>
                <a:latin typeface="Calibri"/>
              </a:rPr>
              <a:t> </a:t>
            </a:r>
            <a:r>
              <a:rPr lang="pt-BR" sz="1600" b="0" strike="noStrike" spc="-1" dirty="0" err="1">
                <a:solidFill>
                  <a:srgbClr val="000000"/>
                </a:solidFill>
                <a:latin typeface="Calibri"/>
              </a:rPr>
              <a:t>enables</a:t>
            </a:r>
            <a:r>
              <a:rPr lang="pt-BR" sz="1600" b="0" strike="noStrike" spc="-1" dirty="0">
                <a:solidFill>
                  <a:srgbClr val="000000"/>
                </a:solidFill>
                <a:latin typeface="Calibri"/>
              </a:rPr>
              <a:t> </a:t>
            </a:r>
            <a:r>
              <a:rPr lang="pt-BR" sz="1600" b="0" strike="noStrike" spc="-1" dirty="0" err="1">
                <a:solidFill>
                  <a:srgbClr val="000000"/>
                </a:solidFill>
                <a:latin typeface="Calibri"/>
              </a:rPr>
              <a:t>developers</a:t>
            </a:r>
            <a:r>
              <a:rPr lang="pt-BR" sz="1600" b="0" strike="noStrike" spc="-1" dirty="0">
                <a:solidFill>
                  <a:srgbClr val="000000"/>
                </a:solidFill>
                <a:latin typeface="Calibri"/>
              </a:rPr>
              <a:t> </a:t>
            </a:r>
            <a:r>
              <a:rPr lang="pt-BR" sz="1600" b="0" strike="noStrike" spc="-1" dirty="0" err="1">
                <a:solidFill>
                  <a:srgbClr val="000000"/>
                </a:solidFill>
                <a:latin typeface="Calibri"/>
              </a:rPr>
              <a:t>to</a:t>
            </a:r>
            <a:r>
              <a:rPr lang="pt-BR" sz="1600" b="0" strike="noStrike" spc="-1" dirty="0">
                <a:solidFill>
                  <a:srgbClr val="000000"/>
                </a:solidFill>
                <a:latin typeface="Calibri"/>
              </a:rPr>
              <a:t> </a:t>
            </a:r>
            <a:r>
              <a:rPr lang="pt-BR" sz="1600" b="0" strike="noStrike" spc="-1" dirty="0" err="1">
                <a:solidFill>
                  <a:srgbClr val="000000"/>
                </a:solidFill>
                <a:latin typeface="Calibri"/>
              </a:rPr>
              <a:t>create</a:t>
            </a:r>
            <a:r>
              <a:rPr lang="pt-BR" sz="1600" b="0" strike="noStrike" spc="-1" dirty="0">
                <a:solidFill>
                  <a:srgbClr val="000000"/>
                </a:solidFill>
                <a:latin typeface="Calibri"/>
              </a:rPr>
              <a:t> </a:t>
            </a:r>
            <a:r>
              <a:rPr lang="pt-BR" sz="1600" b="0" strike="noStrike" spc="-1" dirty="0" err="1">
                <a:solidFill>
                  <a:srgbClr val="000000"/>
                </a:solidFill>
                <a:latin typeface="Calibri"/>
              </a:rPr>
              <a:t>markets</a:t>
            </a:r>
            <a:r>
              <a:rPr lang="pt-BR" sz="1600" b="0" strike="noStrike" spc="-1" dirty="0">
                <a:solidFill>
                  <a:srgbClr val="000000"/>
                </a:solidFill>
                <a:latin typeface="Calibri"/>
              </a:rPr>
              <a:t>, store registries </a:t>
            </a:r>
            <a:r>
              <a:rPr lang="pt-BR" sz="1600" b="0" strike="noStrike" spc="-1" dirty="0" err="1">
                <a:solidFill>
                  <a:srgbClr val="000000"/>
                </a:solidFill>
                <a:latin typeface="Calibri"/>
              </a:rPr>
              <a:t>of</a:t>
            </a:r>
            <a:r>
              <a:rPr lang="pt-BR" sz="1600" b="0" strike="noStrike" spc="-1" dirty="0">
                <a:solidFill>
                  <a:srgbClr val="000000"/>
                </a:solidFill>
                <a:latin typeface="Calibri"/>
              </a:rPr>
              <a:t> </a:t>
            </a:r>
            <a:r>
              <a:rPr lang="pt-BR" sz="1600" b="0" strike="noStrike" spc="-1" dirty="0" err="1">
                <a:solidFill>
                  <a:srgbClr val="000000"/>
                </a:solidFill>
                <a:latin typeface="Calibri"/>
              </a:rPr>
              <a:t>debts</a:t>
            </a:r>
            <a:r>
              <a:rPr lang="pt-BR" sz="1600" b="0" strike="noStrike" spc="-1" dirty="0">
                <a:solidFill>
                  <a:srgbClr val="000000"/>
                </a:solidFill>
                <a:latin typeface="Calibri"/>
              </a:rPr>
              <a:t> </a:t>
            </a:r>
            <a:r>
              <a:rPr lang="pt-BR" sz="1600" b="0" strike="noStrike" spc="-1" dirty="0" err="1">
                <a:solidFill>
                  <a:srgbClr val="000000"/>
                </a:solidFill>
                <a:latin typeface="Calibri"/>
              </a:rPr>
              <a:t>or</a:t>
            </a:r>
            <a:r>
              <a:rPr lang="pt-BR" sz="1600" b="0" strike="noStrike" spc="-1" dirty="0">
                <a:solidFill>
                  <a:srgbClr val="000000"/>
                </a:solidFill>
                <a:latin typeface="Calibri"/>
              </a:rPr>
              <a:t> </a:t>
            </a:r>
            <a:r>
              <a:rPr lang="pt-BR" sz="1600" b="0" strike="noStrike" spc="-1" dirty="0" err="1">
                <a:solidFill>
                  <a:srgbClr val="000000"/>
                </a:solidFill>
                <a:latin typeface="Calibri"/>
              </a:rPr>
              <a:t>promises</a:t>
            </a:r>
            <a:r>
              <a:rPr lang="pt-BR" sz="1600" b="0" strike="noStrike" spc="-1" dirty="0">
                <a:solidFill>
                  <a:srgbClr val="000000"/>
                </a:solidFill>
                <a:latin typeface="Calibri"/>
              </a:rPr>
              <a:t>, move </a:t>
            </a:r>
            <a:r>
              <a:rPr lang="pt-BR" sz="1600" b="0" strike="noStrike" spc="-1" dirty="0" err="1">
                <a:solidFill>
                  <a:srgbClr val="000000"/>
                </a:solidFill>
                <a:latin typeface="Calibri"/>
              </a:rPr>
              <a:t>funds</a:t>
            </a:r>
            <a:r>
              <a:rPr lang="pt-BR" sz="1600" b="0" strike="noStrike" spc="-1" dirty="0">
                <a:solidFill>
                  <a:srgbClr val="000000"/>
                </a:solidFill>
                <a:latin typeface="Calibri"/>
              </a:rPr>
              <a:t> in </a:t>
            </a:r>
            <a:r>
              <a:rPr lang="pt-BR" sz="1600" b="0" strike="noStrike" spc="-1" dirty="0" err="1">
                <a:solidFill>
                  <a:srgbClr val="000000"/>
                </a:solidFill>
                <a:latin typeface="Calibri"/>
              </a:rPr>
              <a:t>accordance</a:t>
            </a:r>
            <a:r>
              <a:rPr lang="pt-BR" sz="1600" b="0" strike="noStrike" spc="-1" dirty="0">
                <a:solidFill>
                  <a:srgbClr val="000000"/>
                </a:solidFill>
                <a:latin typeface="Calibri"/>
              </a:rPr>
              <a:t> </a:t>
            </a:r>
            <a:r>
              <a:rPr lang="pt-BR" sz="1600" b="0" strike="noStrike" spc="-1" dirty="0" err="1">
                <a:solidFill>
                  <a:srgbClr val="000000"/>
                </a:solidFill>
                <a:latin typeface="Calibri"/>
              </a:rPr>
              <a:t>with</a:t>
            </a:r>
            <a:r>
              <a:rPr lang="pt-BR" sz="1600" b="0" strike="noStrike" spc="-1" dirty="0">
                <a:solidFill>
                  <a:srgbClr val="000000"/>
                </a:solidFill>
                <a:latin typeface="Calibri"/>
              </a:rPr>
              <a:t> </a:t>
            </a:r>
            <a:r>
              <a:rPr lang="pt-BR" sz="1600" b="0" strike="noStrike" spc="-1" dirty="0" err="1">
                <a:solidFill>
                  <a:srgbClr val="000000"/>
                </a:solidFill>
                <a:latin typeface="Calibri"/>
              </a:rPr>
              <a:t>instructions</a:t>
            </a:r>
            <a:r>
              <a:rPr lang="pt-BR" sz="1600" b="0" strike="noStrike" spc="-1" dirty="0">
                <a:solidFill>
                  <a:srgbClr val="000000"/>
                </a:solidFill>
                <a:latin typeface="Calibri"/>
              </a:rPr>
              <a:t> </a:t>
            </a:r>
            <a:r>
              <a:rPr lang="pt-BR" sz="1600" b="0" strike="noStrike" spc="-1" dirty="0" err="1">
                <a:solidFill>
                  <a:srgbClr val="000000"/>
                </a:solidFill>
                <a:latin typeface="Calibri"/>
              </a:rPr>
              <a:t>given</a:t>
            </a:r>
            <a:r>
              <a:rPr lang="pt-BR" sz="1600" b="0" strike="noStrike" spc="-1" dirty="0">
                <a:solidFill>
                  <a:srgbClr val="000000"/>
                </a:solidFill>
                <a:latin typeface="Calibri"/>
              </a:rPr>
              <a:t> </a:t>
            </a:r>
            <a:r>
              <a:rPr lang="pt-BR" sz="1600" b="0" strike="noStrike" spc="-1" dirty="0" err="1">
                <a:solidFill>
                  <a:srgbClr val="000000"/>
                </a:solidFill>
                <a:latin typeface="Calibri"/>
              </a:rPr>
              <a:t>long</a:t>
            </a:r>
            <a:r>
              <a:rPr lang="pt-BR" sz="1600" b="0" strike="noStrike" spc="-1" dirty="0">
                <a:solidFill>
                  <a:srgbClr val="000000"/>
                </a:solidFill>
                <a:latin typeface="Calibri"/>
              </a:rPr>
              <a:t> in </a:t>
            </a:r>
            <a:r>
              <a:rPr lang="pt-BR" sz="1600" b="0" strike="noStrike" spc="-1" dirty="0" err="1">
                <a:solidFill>
                  <a:srgbClr val="000000"/>
                </a:solidFill>
                <a:latin typeface="Calibri"/>
              </a:rPr>
              <a:t>the</a:t>
            </a:r>
            <a:r>
              <a:rPr lang="pt-BR" sz="1600" b="0" strike="noStrike" spc="-1" dirty="0">
                <a:solidFill>
                  <a:srgbClr val="000000"/>
                </a:solidFill>
                <a:latin typeface="Calibri"/>
              </a:rPr>
              <a:t> </a:t>
            </a:r>
            <a:r>
              <a:rPr lang="pt-BR" sz="1600" b="0" strike="noStrike" spc="-1" dirty="0" err="1">
                <a:solidFill>
                  <a:srgbClr val="000000"/>
                </a:solidFill>
                <a:latin typeface="Calibri"/>
              </a:rPr>
              <a:t>past</a:t>
            </a:r>
            <a:r>
              <a:rPr lang="pt-BR" sz="1600" b="0" strike="noStrike" spc="-1" dirty="0">
                <a:solidFill>
                  <a:srgbClr val="000000"/>
                </a:solidFill>
                <a:latin typeface="Calibri"/>
              </a:rPr>
              <a:t> (like a </a:t>
            </a:r>
            <a:r>
              <a:rPr lang="pt-BR" sz="1600" b="0" strike="noStrike" spc="-1" dirty="0" err="1">
                <a:solidFill>
                  <a:srgbClr val="000000"/>
                </a:solidFill>
                <a:latin typeface="Calibri"/>
              </a:rPr>
              <a:t>will</a:t>
            </a:r>
            <a:r>
              <a:rPr lang="pt-BR" sz="1600" b="0" strike="noStrike" spc="-1" dirty="0">
                <a:solidFill>
                  <a:srgbClr val="000000"/>
                </a:solidFill>
                <a:latin typeface="Calibri"/>
              </a:rPr>
              <a:t> </a:t>
            </a:r>
            <a:r>
              <a:rPr lang="pt-BR" sz="1600" b="0" strike="noStrike" spc="-1" dirty="0" err="1">
                <a:solidFill>
                  <a:srgbClr val="000000"/>
                </a:solidFill>
                <a:latin typeface="Calibri"/>
              </a:rPr>
              <a:t>or</a:t>
            </a:r>
            <a:r>
              <a:rPr lang="pt-BR" sz="1600" b="0" strike="noStrike" spc="-1" dirty="0">
                <a:solidFill>
                  <a:srgbClr val="000000"/>
                </a:solidFill>
                <a:latin typeface="Calibri"/>
              </a:rPr>
              <a:t> a futures </a:t>
            </a:r>
            <a:r>
              <a:rPr lang="pt-BR" sz="1600" b="0" strike="noStrike" spc="-1" dirty="0" err="1">
                <a:solidFill>
                  <a:srgbClr val="000000"/>
                </a:solidFill>
                <a:latin typeface="Calibri"/>
              </a:rPr>
              <a:t>contract</a:t>
            </a:r>
            <a:r>
              <a:rPr lang="pt-BR" sz="1600" b="0" strike="noStrike" spc="-1" dirty="0">
                <a:solidFill>
                  <a:srgbClr val="000000"/>
                </a:solidFill>
                <a:latin typeface="Calibri"/>
              </a:rPr>
              <a:t>) </a:t>
            </a:r>
            <a:r>
              <a:rPr lang="pt-BR" sz="1600" b="0" strike="noStrike" spc="-1" dirty="0" err="1">
                <a:solidFill>
                  <a:srgbClr val="000000"/>
                </a:solidFill>
                <a:latin typeface="Calibri"/>
              </a:rPr>
              <a:t>and</a:t>
            </a:r>
            <a:r>
              <a:rPr lang="pt-BR" sz="1600" b="0" strike="noStrike" spc="-1" dirty="0">
                <a:solidFill>
                  <a:srgbClr val="000000"/>
                </a:solidFill>
                <a:latin typeface="Calibri"/>
              </a:rPr>
              <a:t> </a:t>
            </a:r>
            <a:r>
              <a:rPr lang="pt-BR" sz="1600" b="0" strike="noStrike" spc="-1" dirty="0" err="1">
                <a:solidFill>
                  <a:srgbClr val="000000"/>
                </a:solidFill>
                <a:latin typeface="Calibri"/>
              </a:rPr>
              <a:t>many</a:t>
            </a:r>
            <a:r>
              <a:rPr lang="pt-BR" sz="1600" b="0" strike="noStrike" spc="-1" dirty="0">
                <a:solidFill>
                  <a:srgbClr val="000000"/>
                </a:solidFill>
                <a:latin typeface="Calibri"/>
              </a:rPr>
              <a:t> </a:t>
            </a:r>
            <a:r>
              <a:rPr lang="pt-BR" sz="1600" b="0" strike="noStrike" spc="-1" dirty="0" err="1">
                <a:solidFill>
                  <a:srgbClr val="000000"/>
                </a:solidFill>
                <a:latin typeface="Calibri"/>
              </a:rPr>
              <a:t>things</a:t>
            </a:r>
            <a:r>
              <a:rPr lang="pt-BR" sz="1600" b="0" strike="noStrike" spc="-1" dirty="0">
                <a:solidFill>
                  <a:srgbClr val="000000"/>
                </a:solidFill>
                <a:latin typeface="Calibri"/>
              </a:rPr>
              <a:t> </a:t>
            </a:r>
            <a:r>
              <a:rPr lang="pt-BR" sz="1600" b="0" strike="noStrike" spc="-1" dirty="0" err="1">
                <a:solidFill>
                  <a:srgbClr val="000000"/>
                </a:solidFill>
                <a:latin typeface="Calibri"/>
              </a:rPr>
              <a:t>that</a:t>
            </a:r>
            <a:r>
              <a:rPr lang="pt-BR" sz="1600" b="0" strike="noStrike" spc="-1" dirty="0">
                <a:solidFill>
                  <a:srgbClr val="000000"/>
                </a:solidFill>
                <a:latin typeface="Calibri"/>
              </a:rPr>
              <a:t> </a:t>
            </a:r>
            <a:r>
              <a:rPr lang="pt-BR" sz="1600" b="0" strike="noStrike" spc="-1" dirty="0" err="1">
                <a:solidFill>
                  <a:srgbClr val="000000"/>
                </a:solidFill>
                <a:latin typeface="Calibri"/>
              </a:rPr>
              <a:t>have</a:t>
            </a:r>
            <a:r>
              <a:rPr lang="pt-BR" sz="1600" b="0" strike="noStrike" spc="-1" dirty="0">
                <a:solidFill>
                  <a:srgbClr val="000000"/>
                </a:solidFill>
                <a:latin typeface="Calibri"/>
              </a:rPr>
              <a:t> </a:t>
            </a:r>
            <a:r>
              <a:rPr lang="pt-BR" sz="1600" b="0" strike="noStrike" spc="-1" dirty="0" err="1">
                <a:solidFill>
                  <a:srgbClr val="000000"/>
                </a:solidFill>
                <a:latin typeface="Calibri"/>
              </a:rPr>
              <a:t>not</a:t>
            </a:r>
            <a:r>
              <a:rPr lang="pt-BR" sz="1600" b="0" strike="noStrike" spc="-1" dirty="0">
                <a:solidFill>
                  <a:srgbClr val="000000"/>
                </a:solidFill>
                <a:latin typeface="Calibri"/>
              </a:rPr>
              <a:t> </a:t>
            </a:r>
            <a:r>
              <a:rPr lang="pt-BR" sz="1600" b="0" strike="noStrike" spc="-1" dirty="0" err="1">
                <a:solidFill>
                  <a:srgbClr val="000000"/>
                </a:solidFill>
                <a:latin typeface="Calibri"/>
              </a:rPr>
              <a:t>been</a:t>
            </a:r>
            <a:r>
              <a:rPr lang="pt-BR" sz="1600" b="0" strike="noStrike" spc="-1" dirty="0">
                <a:solidFill>
                  <a:srgbClr val="000000"/>
                </a:solidFill>
                <a:latin typeface="Calibri"/>
              </a:rPr>
              <a:t> </a:t>
            </a:r>
            <a:r>
              <a:rPr lang="pt-BR" sz="1600" b="0" strike="noStrike" spc="-1" dirty="0" err="1">
                <a:solidFill>
                  <a:srgbClr val="000000"/>
                </a:solidFill>
                <a:latin typeface="Calibri"/>
              </a:rPr>
              <a:t>invented</a:t>
            </a:r>
            <a:r>
              <a:rPr lang="pt-BR" sz="1600" b="0" strike="noStrike" spc="-1" dirty="0">
                <a:solidFill>
                  <a:srgbClr val="000000"/>
                </a:solidFill>
                <a:latin typeface="Calibri"/>
              </a:rPr>
              <a:t> </a:t>
            </a:r>
            <a:r>
              <a:rPr lang="pt-BR" sz="1600" b="0" strike="noStrike" spc="-1" dirty="0" err="1">
                <a:solidFill>
                  <a:srgbClr val="000000"/>
                </a:solidFill>
                <a:latin typeface="Calibri"/>
              </a:rPr>
              <a:t>yet</a:t>
            </a:r>
            <a:r>
              <a:rPr lang="pt-BR" sz="1600" b="0" strike="noStrike" spc="-1" dirty="0">
                <a:solidFill>
                  <a:srgbClr val="000000"/>
                </a:solidFill>
                <a:latin typeface="Calibri"/>
              </a:rPr>
              <a:t>, </a:t>
            </a:r>
            <a:r>
              <a:rPr lang="pt-BR" sz="1600" b="0" strike="noStrike" spc="-1" dirty="0" err="1">
                <a:solidFill>
                  <a:srgbClr val="000000"/>
                </a:solidFill>
                <a:latin typeface="Calibri"/>
              </a:rPr>
              <a:t>all</a:t>
            </a:r>
            <a:r>
              <a:rPr lang="pt-BR" sz="1600" b="0" strike="noStrike" spc="-1" dirty="0">
                <a:solidFill>
                  <a:srgbClr val="000000"/>
                </a:solidFill>
                <a:latin typeface="Calibri"/>
              </a:rPr>
              <a:t> </a:t>
            </a:r>
            <a:r>
              <a:rPr lang="pt-BR" sz="1600" b="0" strike="noStrike" spc="-1" dirty="0" err="1">
                <a:solidFill>
                  <a:srgbClr val="000000"/>
                </a:solidFill>
                <a:latin typeface="Calibri"/>
              </a:rPr>
              <a:t>without</a:t>
            </a:r>
            <a:r>
              <a:rPr lang="pt-BR" sz="1600" b="0" strike="noStrike" spc="-1" dirty="0">
                <a:solidFill>
                  <a:srgbClr val="000000"/>
                </a:solidFill>
                <a:latin typeface="Calibri"/>
              </a:rPr>
              <a:t> a </a:t>
            </a:r>
            <a:r>
              <a:rPr lang="pt-BR" sz="1600" b="0" strike="noStrike" spc="-1" dirty="0" err="1">
                <a:solidFill>
                  <a:srgbClr val="000000"/>
                </a:solidFill>
                <a:latin typeface="Calibri"/>
              </a:rPr>
              <a:t>middle</a:t>
            </a:r>
            <a:r>
              <a:rPr lang="pt-BR" sz="1600" b="0" strike="noStrike" spc="-1" dirty="0">
                <a:solidFill>
                  <a:srgbClr val="000000"/>
                </a:solidFill>
                <a:latin typeface="Calibri"/>
              </a:rPr>
              <a:t> </a:t>
            </a:r>
            <a:r>
              <a:rPr lang="pt-BR" sz="1600" b="0" strike="noStrike" spc="-1" dirty="0" err="1">
                <a:solidFill>
                  <a:srgbClr val="000000"/>
                </a:solidFill>
                <a:latin typeface="Calibri"/>
              </a:rPr>
              <a:t>man</a:t>
            </a:r>
            <a:r>
              <a:rPr lang="pt-BR" sz="1600" b="0" strike="noStrike" spc="-1" dirty="0">
                <a:solidFill>
                  <a:srgbClr val="000000"/>
                </a:solidFill>
                <a:latin typeface="Calibri"/>
              </a:rPr>
              <a:t> </a:t>
            </a:r>
            <a:r>
              <a:rPr lang="pt-BR" sz="1600" b="0" strike="noStrike" spc="-1" dirty="0" err="1">
                <a:solidFill>
                  <a:srgbClr val="000000"/>
                </a:solidFill>
                <a:latin typeface="Calibri"/>
              </a:rPr>
              <a:t>or</a:t>
            </a:r>
            <a:r>
              <a:rPr lang="pt-BR" sz="1600" b="0" strike="noStrike" spc="-1" dirty="0">
                <a:solidFill>
                  <a:srgbClr val="000000"/>
                </a:solidFill>
                <a:latin typeface="Calibri"/>
              </a:rPr>
              <a:t> </a:t>
            </a:r>
            <a:r>
              <a:rPr lang="pt-BR" sz="1600" b="0" strike="noStrike" spc="-1" dirty="0" err="1">
                <a:solidFill>
                  <a:srgbClr val="000000"/>
                </a:solidFill>
                <a:latin typeface="Calibri"/>
              </a:rPr>
              <a:t>counterparty</a:t>
            </a:r>
            <a:r>
              <a:rPr lang="pt-BR" sz="1600" b="0" strike="noStrike" spc="-1" dirty="0">
                <a:solidFill>
                  <a:srgbClr val="000000"/>
                </a:solidFill>
                <a:latin typeface="Calibri"/>
              </a:rPr>
              <a:t> </a:t>
            </a:r>
            <a:r>
              <a:rPr lang="pt-BR" sz="1600" b="0" strike="noStrike" spc="-1" dirty="0" err="1">
                <a:solidFill>
                  <a:srgbClr val="000000"/>
                </a:solidFill>
                <a:latin typeface="Calibri"/>
              </a:rPr>
              <a:t>risk</a:t>
            </a:r>
            <a:r>
              <a:rPr lang="pt-BR" sz="1600" b="0" strike="noStrike" spc="-1" dirty="0">
                <a:solidFill>
                  <a:srgbClr val="000000"/>
                </a:solidFill>
                <a:latin typeface="Calibri"/>
              </a:rPr>
              <a:t>.</a:t>
            </a:r>
          </a:p>
        </p:txBody>
      </p:sp>
      <p:pic>
        <p:nvPicPr>
          <p:cNvPr id="744" name="Picture 3"/>
          <p:cNvPicPr/>
          <p:nvPr/>
        </p:nvPicPr>
        <p:blipFill>
          <a:blip r:embed="rId2"/>
          <a:stretch/>
        </p:blipFill>
        <p:spPr>
          <a:xfrm>
            <a:off x="8367840" y="1790640"/>
            <a:ext cx="2857320" cy="2809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5" name="Picture 2"/>
          <p:cNvPicPr/>
          <p:nvPr/>
        </p:nvPicPr>
        <p:blipFill>
          <a:blip r:embed="rId2"/>
          <a:stretch/>
        </p:blipFill>
        <p:spPr>
          <a:xfrm>
            <a:off x="2543040" y="477720"/>
            <a:ext cx="6840000" cy="5954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TextShape 1"/>
          <p:cNvSpPr txBox="1"/>
          <p:nvPr/>
        </p:nvSpPr>
        <p:spPr>
          <a:xfrm>
            <a:off x="1484280" y="179280"/>
            <a:ext cx="10018440" cy="1752120"/>
          </a:xfrm>
          <a:prstGeom prst="rect">
            <a:avLst/>
          </a:prstGeom>
          <a:noFill/>
          <a:ln>
            <a:noFill/>
          </a:ln>
        </p:spPr>
        <p:txBody>
          <a:bodyPr anchor="ctr"/>
          <a:lstStyle/>
          <a:p>
            <a:pPr>
              <a:lnSpc>
                <a:spcPct val="90000"/>
              </a:lnSpc>
            </a:pPr>
            <a:r>
              <a:rPr lang="pt-BR" sz="4400" b="0" strike="noStrike" spc="-1">
                <a:latin typeface="Calibri Light"/>
              </a:rPr>
              <a:t>What are smart contracts?</a:t>
            </a:r>
            <a:endParaRPr lang="pt-BR" sz="4400" b="0" strike="noStrike" spc="-1">
              <a:solidFill>
                <a:srgbClr val="000000"/>
              </a:solidFill>
              <a:latin typeface="Calibri"/>
            </a:endParaRPr>
          </a:p>
        </p:txBody>
      </p:sp>
      <p:sp>
        <p:nvSpPr>
          <p:cNvPr id="747" name="TextShape 2"/>
          <p:cNvSpPr txBox="1"/>
          <p:nvPr/>
        </p:nvSpPr>
        <p:spPr>
          <a:xfrm>
            <a:off x="1484280" y="1620720"/>
            <a:ext cx="10018440" cy="4768560"/>
          </a:xfrm>
          <a:prstGeom prst="rect">
            <a:avLst/>
          </a:prstGeom>
          <a:noFill/>
          <a:ln>
            <a:noFill/>
          </a:ln>
        </p:spPr>
        <p:txBody>
          <a:bodyPr>
            <a:normAutofit lnSpcReduction="10000"/>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Computer protocols that facilitate, verify, or enforce the negotiation or performance of a contract, or that make a contractual clause unnecessary</a:t>
            </a:r>
          </a:p>
          <a:p>
            <a:pPr>
              <a:lnSpc>
                <a:spcPct val="90000"/>
              </a:lnSpc>
              <a:spcBef>
                <a:spcPts val="1001"/>
              </a:spcBef>
            </a:pPr>
            <a:endParaRPr lang="pt-BR"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Help you exchange money, property, shares, or anything of value in a transparent, conflict-free way, while avoiding the services of a middleman</a:t>
            </a:r>
          </a:p>
          <a:p>
            <a:pPr>
              <a:lnSpc>
                <a:spcPct val="90000"/>
              </a:lnSpc>
              <a:spcBef>
                <a:spcPts val="1001"/>
              </a:spcBef>
            </a:pPr>
            <a:endParaRPr lang="pt-BR"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Define the rules and penalties around an agreement in the same way that a traditional contract does, but also automatically enforce those obligations (code is law)</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8" name="Content Placeholder 3"/>
          <p:cNvPicPr/>
          <p:nvPr/>
        </p:nvPicPr>
        <p:blipFill>
          <a:blip r:embed="rId2"/>
          <a:stretch/>
        </p:blipFill>
        <p:spPr>
          <a:xfrm>
            <a:off x="880920" y="735120"/>
            <a:ext cx="10382040" cy="5570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TextShape 1"/>
          <p:cNvSpPr txBox="1"/>
          <p:nvPr/>
        </p:nvSpPr>
        <p:spPr>
          <a:xfrm>
            <a:off x="1442880" y="117360"/>
            <a:ext cx="10018440" cy="1752120"/>
          </a:xfrm>
          <a:prstGeom prst="rect">
            <a:avLst/>
          </a:prstGeom>
          <a:noFill/>
          <a:ln>
            <a:noFill/>
          </a:ln>
        </p:spPr>
        <p:txBody>
          <a:bodyPr anchor="ctr">
            <a:normAutofit fontScale="92500" lnSpcReduction="20000"/>
          </a:bodyPr>
          <a:lstStyle/>
          <a:p>
            <a:pPr>
              <a:lnSpc>
                <a:spcPct val="100000"/>
              </a:lnSpc>
            </a:pPr>
            <a:r>
              <a:rPr lang="pt-BR" sz="4400" b="0" strike="noStrike" spc="-1">
                <a:solidFill>
                  <a:srgbClr val="000000"/>
                </a:solidFill>
                <a:latin typeface="Calibri Light"/>
              </a:rPr>
              <a:t>The disconnected nature of un-trusted systems manifests itself in the time required to fully close out transactions</a:t>
            </a:r>
            <a:endParaRPr lang="pt-BR" sz="4400" b="0" strike="noStrike" spc="-1">
              <a:solidFill>
                <a:srgbClr val="000000"/>
              </a:solidFill>
              <a:latin typeface="Calibri"/>
            </a:endParaRPr>
          </a:p>
        </p:txBody>
      </p:sp>
      <p:sp>
        <p:nvSpPr>
          <p:cNvPr id="750" name="TextShape 2"/>
          <p:cNvSpPr txBox="1"/>
          <p:nvPr/>
        </p:nvSpPr>
        <p:spPr>
          <a:xfrm>
            <a:off x="8610480" y="6356520"/>
            <a:ext cx="2742840" cy="364680"/>
          </a:xfrm>
          <a:prstGeom prst="rect">
            <a:avLst/>
          </a:prstGeom>
          <a:noFill/>
          <a:ln>
            <a:noFill/>
          </a:ln>
        </p:spPr>
        <p:txBody>
          <a:bodyPr anchor="ctr"/>
          <a:lstStyle/>
          <a:p>
            <a:pPr algn="r">
              <a:lnSpc>
                <a:spcPct val="100000"/>
              </a:lnSpc>
            </a:pPr>
            <a:fld id="{6813E8A1-4E3C-4908-AF4B-BF0BCC07479E}" type="slidenum">
              <a:rPr lang="pt-BR" sz="1200" b="0" strike="noStrike" spc="-1">
                <a:solidFill>
                  <a:srgbClr val="8B8B8B"/>
                </a:solidFill>
                <a:latin typeface="Calibri"/>
              </a:rPr>
              <a:t>79</a:t>
            </a:fld>
            <a:endParaRPr lang="pt-BR" sz="1200" b="0" strike="noStrike" spc="-1">
              <a:latin typeface="Times New Roman"/>
            </a:endParaRPr>
          </a:p>
        </p:txBody>
      </p:sp>
      <p:pic>
        <p:nvPicPr>
          <p:cNvPr id="751" name="Imagem 750"/>
          <p:cNvPicPr/>
          <p:nvPr/>
        </p:nvPicPr>
        <p:blipFill>
          <a:blip r:embed="rId2"/>
          <a:stretch/>
        </p:blipFill>
        <p:spPr>
          <a:xfrm>
            <a:off x="1384200" y="1968480"/>
            <a:ext cx="11074320" cy="4940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rPr>
              <a:t>Sistema Monetário Descentralizado</a:t>
            </a:r>
          </a:p>
        </p:txBody>
      </p:sp>
      <p:sp>
        <p:nvSpPr>
          <p:cNvPr id="443"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a:solidFill>
                  <a:srgbClr val="000000"/>
                </a:solidFill>
              </a:rPr>
              <a:t>Moeda emitida por Governos implica em uma Política Monetária</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Dinheiro pode ser emitido fora do Estado ou dos bancos?</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Constituição  única moeda nacional (na maioria dos casos)</a:t>
            </a:r>
          </a:p>
          <a:p>
            <a:pPr>
              <a:lnSpc>
                <a:spcPct val="90000"/>
              </a:lnSpc>
              <a:spcBef>
                <a:spcPts val="1001"/>
              </a:spcBef>
            </a:pPr>
            <a:endParaRPr lang="pt-BR" sz="2800" b="0" strike="noStrike" spc="-1">
              <a:solidFill>
                <a:srgbClr val="000000"/>
              </a:solidFill>
            </a:endParaRPr>
          </a:p>
          <a:p>
            <a:pPr>
              <a:lnSpc>
                <a:spcPct val="90000"/>
              </a:lnSpc>
              <a:spcBef>
                <a:spcPts val="1001"/>
              </a:spcBef>
            </a:pPr>
            <a:endParaRPr lang="pt-BR" sz="2800" b="0" strike="noStrike" spc="-1">
              <a:solidFill>
                <a:srgbClr val="000000"/>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extShape 1"/>
          <p:cNvSpPr txBox="1"/>
          <p:nvPr/>
        </p:nvSpPr>
        <p:spPr>
          <a:xfrm>
            <a:off x="1155600" y="297000"/>
            <a:ext cx="10018440" cy="636120"/>
          </a:xfrm>
          <a:prstGeom prst="rect">
            <a:avLst/>
          </a:prstGeom>
          <a:noFill/>
          <a:ln>
            <a:noFill/>
          </a:ln>
        </p:spPr>
        <p:txBody>
          <a:bodyPr anchor="ctr">
            <a:normAutofit fontScale="55000" lnSpcReduction="20000"/>
          </a:bodyPr>
          <a:lstStyle/>
          <a:p>
            <a:pPr>
              <a:lnSpc>
                <a:spcPct val="90000"/>
              </a:lnSpc>
            </a:pPr>
            <a:r>
              <a:rPr lang="pt-BR" sz="4400" b="0" strike="noStrike" spc="-1">
                <a:latin typeface="Calibri Light"/>
              </a:rPr>
              <a:t>With blockchains, the future of finance is embedded in business process everywhere.</a:t>
            </a:r>
            <a:endParaRPr lang="pt-BR" sz="4400" b="0" strike="noStrike" spc="-1">
              <a:solidFill>
                <a:srgbClr val="000000"/>
              </a:solidFill>
              <a:latin typeface="Calibri"/>
            </a:endParaRPr>
          </a:p>
        </p:txBody>
      </p:sp>
      <p:sp>
        <p:nvSpPr>
          <p:cNvPr id="753" name="TextShape 2"/>
          <p:cNvSpPr txBox="1"/>
          <p:nvPr/>
        </p:nvSpPr>
        <p:spPr>
          <a:xfrm>
            <a:off x="8610480" y="6356520"/>
            <a:ext cx="2742840" cy="364680"/>
          </a:xfrm>
          <a:prstGeom prst="rect">
            <a:avLst/>
          </a:prstGeom>
          <a:noFill/>
          <a:ln>
            <a:noFill/>
          </a:ln>
        </p:spPr>
        <p:txBody>
          <a:bodyPr anchor="ctr"/>
          <a:lstStyle/>
          <a:p>
            <a:pPr algn="r">
              <a:lnSpc>
                <a:spcPct val="100000"/>
              </a:lnSpc>
            </a:pPr>
            <a:fld id="{10250CDE-A0BC-4268-8D05-566EAAC995B7}" type="slidenum">
              <a:rPr lang="pt-BR" sz="1200" b="0" strike="noStrike" spc="-1">
                <a:solidFill>
                  <a:srgbClr val="8B8B8B"/>
                </a:solidFill>
                <a:latin typeface="Calibri"/>
              </a:rPr>
              <a:t>80</a:t>
            </a:fld>
            <a:endParaRPr lang="pt-BR" sz="1200" b="0" strike="noStrike" spc="-1">
              <a:latin typeface="Times New Roman"/>
            </a:endParaRPr>
          </a:p>
        </p:txBody>
      </p:sp>
      <p:pic>
        <p:nvPicPr>
          <p:cNvPr id="754" name="pasted-image.pdf"/>
          <p:cNvPicPr/>
          <p:nvPr/>
        </p:nvPicPr>
        <p:blipFill>
          <a:blip r:embed="rId2"/>
          <a:stretch/>
        </p:blipFill>
        <p:spPr>
          <a:xfrm>
            <a:off x="5033880" y="1387440"/>
            <a:ext cx="983880" cy="985320"/>
          </a:xfrm>
          <a:prstGeom prst="rect">
            <a:avLst/>
          </a:prstGeom>
          <a:ln>
            <a:noFill/>
          </a:ln>
        </p:spPr>
      </p:pic>
      <p:pic>
        <p:nvPicPr>
          <p:cNvPr id="755" name="pasted-image.pdf"/>
          <p:cNvPicPr/>
          <p:nvPr/>
        </p:nvPicPr>
        <p:blipFill>
          <a:blip r:embed="rId2"/>
          <a:stretch/>
        </p:blipFill>
        <p:spPr>
          <a:xfrm>
            <a:off x="5016600" y="4862520"/>
            <a:ext cx="985320" cy="983880"/>
          </a:xfrm>
          <a:prstGeom prst="rect">
            <a:avLst/>
          </a:prstGeom>
          <a:ln>
            <a:noFill/>
          </a:ln>
        </p:spPr>
      </p:pic>
      <p:pic>
        <p:nvPicPr>
          <p:cNvPr id="756" name="pasted-image.pdf"/>
          <p:cNvPicPr/>
          <p:nvPr/>
        </p:nvPicPr>
        <p:blipFill>
          <a:blip r:embed="rId2"/>
          <a:stretch/>
        </p:blipFill>
        <p:spPr>
          <a:xfrm>
            <a:off x="6926400" y="3867120"/>
            <a:ext cx="985320" cy="985320"/>
          </a:xfrm>
          <a:prstGeom prst="rect">
            <a:avLst/>
          </a:prstGeom>
          <a:ln>
            <a:noFill/>
          </a:ln>
        </p:spPr>
      </p:pic>
      <p:pic>
        <p:nvPicPr>
          <p:cNvPr id="757" name="pasted-image.pdf"/>
          <p:cNvPicPr/>
          <p:nvPr/>
        </p:nvPicPr>
        <p:blipFill>
          <a:blip r:embed="rId2"/>
          <a:stretch/>
        </p:blipFill>
        <p:spPr>
          <a:xfrm>
            <a:off x="6943680" y="2325600"/>
            <a:ext cx="983880" cy="983880"/>
          </a:xfrm>
          <a:prstGeom prst="rect">
            <a:avLst/>
          </a:prstGeom>
          <a:ln>
            <a:noFill/>
          </a:ln>
        </p:spPr>
      </p:pic>
      <p:pic>
        <p:nvPicPr>
          <p:cNvPr id="758" name="pasted-image.pdf"/>
          <p:cNvPicPr/>
          <p:nvPr/>
        </p:nvPicPr>
        <p:blipFill>
          <a:blip r:embed="rId2"/>
          <a:stretch/>
        </p:blipFill>
        <p:spPr>
          <a:xfrm>
            <a:off x="3124080" y="2325600"/>
            <a:ext cx="983880" cy="983880"/>
          </a:xfrm>
          <a:prstGeom prst="rect">
            <a:avLst/>
          </a:prstGeom>
          <a:ln>
            <a:noFill/>
          </a:ln>
        </p:spPr>
      </p:pic>
      <p:pic>
        <p:nvPicPr>
          <p:cNvPr id="759" name="pasted-image.pdf"/>
          <p:cNvPicPr/>
          <p:nvPr/>
        </p:nvPicPr>
        <p:blipFill>
          <a:blip r:embed="rId2"/>
          <a:stretch/>
        </p:blipFill>
        <p:spPr>
          <a:xfrm>
            <a:off x="3106800" y="3867120"/>
            <a:ext cx="985320" cy="985320"/>
          </a:xfrm>
          <a:prstGeom prst="rect">
            <a:avLst/>
          </a:prstGeom>
          <a:ln>
            <a:noFill/>
          </a:ln>
        </p:spPr>
      </p:pic>
      <p:sp>
        <p:nvSpPr>
          <p:cNvPr id="760" name="CustomShape 3"/>
          <p:cNvSpPr/>
          <p:nvPr/>
        </p:nvSpPr>
        <p:spPr>
          <a:xfrm>
            <a:off x="4210200" y="26179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61" name="CustomShape 4"/>
          <p:cNvSpPr/>
          <p:nvPr/>
        </p:nvSpPr>
        <p:spPr>
          <a:xfrm>
            <a:off x="4302000" y="26179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62" name="CustomShape 5"/>
          <p:cNvSpPr/>
          <p:nvPr/>
        </p:nvSpPr>
        <p:spPr>
          <a:xfrm>
            <a:off x="4483080" y="26179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63" name="CustomShape 6"/>
          <p:cNvSpPr/>
          <p:nvPr/>
        </p:nvSpPr>
        <p:spPr>
          <a:xfrm>
            <a:off x="4392720" y="26179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64" name="CustomShape 7"/>
          <p:cNvSpPr/>
          <p:nvPr/>
        </p:nvSpPr>
        <p:spPr>
          <a:xfrm>
            <a:off x="4573440" y="26179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65" name="CustomShape 8"/>
          <p:cNvSpPr/>
          <p:nvPr/>
        </p:nvSpPr>
        <p:spPr>
          <a:xfrm>
            <a:off x="4664160" y="26179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66" name="CustomShape 9"/>
          <p:cNvSpPr/>
          <p:nvPr/>
        </p:nvSpPr>
        <p:spPr>
          <a:xfrm>
            <a:off x="4754520" y="26179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67" name="CustomShape 10"/>
          <p:cNvSpPr/>
          <p:nvPr/>
        </p:nvSpPr>
        <p:spPr>
          <a:xfrm>
            <a:off x="4844880" y="26179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68" name="CustomShape 11"/>
          <p:cNvSpPr/>
          <p:nvPr/>
        </p:nvSpPr>
        <p:spPr>
          <a:xfrm>
            <a:off x="4937040" y="26179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69" name="CustomShape 12"/>
          <p:cNvSpPr/>
          <p:nvPr/>
        </p:nvSpPr>
        <p:spPr>
          <a:xfrm>
            <a:off x="5027760" y="26179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70" name="CustomShape 13"/>
          <p:cNvSpPr/>
          <p:nvPr/>
        </p:nvSpPr>
        <p:spPr>
          <a:xfrm>
            <a:off x="4211640" y="27558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71" name="CustomShape 14"/>
          <p:cNvSpPr/>
          <p:nvPr/>
        </p:nvSpPr>
        <p:spPr>
          <a:xfrm>
            <a:off x="4302000" y="27558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72" name="CustomShape 15"/>
          <p:cNvSpPr/>
          <p:nvPr/>
        </p:nvSpPr>
        <p:spPr>
          <a:xfrm>
            <a:off x="4483080" y="275580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73" name="CustomShape 16"/>
          <p:cNvSpPr/>
          <p:nvPr/>
        </p:nvSpPr>
        <p:spPr>
          <a:xfrm>
            <a:off x="4392720" y="275580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74" name="CustomShape 17"/>
          <p:cNvSpPr/>
          <p:nvPr/>
        </p:nvSpPr>
        <p:spPr>
          <a:xfrm>
            <a:off x="4575240" y="27558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75" name="CustomShape 18"/>
          <p:cNvSpPr/>
          <p:nvPr/>
        </p:nvSpPr>
        <p:spPr>
          <a:xfrm>
            <a:off x="4665600" y="27558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76" name="CustomShape 19"/>
          <p:cNvSpPr/>
          <p:nvPr/>
        </p:nvSpPr>
        <p:spPr>
          <a:xfrm>
            <a:off x="4756320" y="27558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77" name="CustomShape 20"/>
          <p:cNvSpPr/>
          <p:nvPr/>
        </p:nvSpPr>
        <p:spPr>
          <a:xfrm>
            <a:off x="4846680" y="27558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78" name="CustomShape 21"/>
          <p:cNvSpPr/>
          <p:nvPr/>
        </p:nvSpPr>
        <p:spPr>
          <a:xfrm>
            <a:off x="4937040" y="275580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79" name="CustomShape 22"/>
          <p:cNvSpPr/>
          <p:nvPr/>
        </p:nvSpPr>
        <p:spPr>
          <a:xfrm>
            <a:off x="5027760" y="275580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80" name="CustomShape 23"/>
          <p:cNvSpPr/>
          <p:nvPr/>
        </p:nvSpPr>
        <p:spPr>
          <a:xfrm>
            <a:off x="4211640" y="2903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81" name="CustomShape 24"/>
          <p:cNvSpPr/>
          <p:nvPr/>
        </p:nvSpPr>
        <p:spPr>
          <a:xfrm>
            <a:off x="4302000" y="2903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82" name="CustomShape 25"/>
          <p:cNvSpPr/>
          <p:nvPr/>
        </p:nvSpPr>
        <p:spPr>
          <a:xfrm>
            <a:off x="4483080" y="290340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83" name="CustomShape 26"/>
          <p:cNvSpPr/>
          <p:nvPr/>
        </p:nvSpPr>
        <p:spPr>
          <a:xfrm>
            <a:off x="4392720" y="290340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84" name="CustomShape 27"/>
          <p:cNvSpPr/>
          <p:nvPr/>
        </p:nvSpPr>
        <p:spPr>
          <a:xfrm>
            <a:off x="4575240" y="2903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85" name="CustomShape 28"/>
          <p:cNvSpPr/>
          <p:nvPr/>
        </p:nvSpPr>
        <p:spPr>
          <a:xfrm>
            <a:off x="4665600" y="2903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86" name="CustomShape 29"/>
          <p:cNvSpPr/>
          <p:nvPr/>
        </p:nvSpPr>
        <p:spPr>
          <a:xfrm>
            <a:off x="4756320" y="2903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87" name="CustomShape 30"/>
          <p:cNvSpPr/>
          <p:nvPr/>
        </p:nvSpPr>
        <p:spPr>
          <a:xfrm>
            <a:off x="4846680" y="2903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88" name="CustomShape 31"/>
          <p:cNvSpPr/>
          <p:nvPr/>
        </p:nvSpPr>
        <p:spPr>
          <a:xfrm>
            <a:off x="4937040" y="290340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89" name="CustomShape 32"/>
          <p:cNvSpPr/>
          <p:nvPr/>
        </p:nvSpPr>
        <p:spPr>
          <a:xfrm>
            <a:off x="5027760" y="290340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90" name="CustomShape 33"/>
          <p:cNvSpPr/>
          <p:nvPr/>
        </p:nvSpPr>
        <p:spPr>
          <a:xfrm>
            <a:off x="419400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91" name="CustomShape 34"/>
          <p:cNvSpPr/>
          <p:nvPr/>
        </p:nvSpPr>
        <p:spPr>
          <a:xfrm>
            <a:off x="428472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92" name="CustomShape 35"/>
          <p:cNvSpPr/>
          <p:nvPr/>
        </p:nvSpPr>
        <p:spPr>
          <a:xfrm>
            <a:off x="446724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93" name="CustomShape 36"/>
          <p:cNvSpPr/>
          <p:nvPr/>
        </p:nvSpPr>
        <p:spPr>
          <a:xfrm>
            <a:off x="4375080" y="41590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94" name="CustomShape 37"/>
          <p:cNvSpPr/>
          <p:nvPr/>
        </p:nvSpPr>
        <p:spPr>
          <a:xfrm>
            <a:off x="455760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95" name="CustomShape 38"/>
          <p:cNvSpPr/>
          <p:nvPr/>
        </p:nvSpPr>
        <p:spPr>
          <a:xfrm>
            <a:off x="464832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96" name="CustomShape 39"/>
          <p:cNvSpPr/>
          <p:nvPr/>
        </p:nvSpPr>
        <p:spPr>
          <a:xfrm>
            <a:off x="473868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97" name="CustomShape 40"/>
          <p:cNvSpPr/>
          <p:nvPr/>
        </p:nvSpPr>
        <p:spPr>
          <a:xfrm>
            <a:off x="482904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98" name="CustomShape 41"/>
          <p:cNvSpPr/>
          <p:nvPr/>
        </p:nvSpPr>
        <p:spPr>
          <a:xfrm>
            <a:off x="4919760" y="41590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799" name="CustomShape 42"/>
          <p:cNvSpPr/>
          <p:nvPr/>
        </p:nvSpPr>
        <p:spPr>
          <a:xfrm>
            <a:off x="5010120" y="41590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00" name="CustomShape 43"/>
          <p:cNvSpPr/>
          <p:nvPr/>
        </p:nvSpPr>
        <p:spPr>
          <a:xfrm>
            <a:off x="419580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01" name="CustomShape 44"/>
          <p:cNvSpPr/>
          <p:nvPr/>
        </p:nvSpPr>
        <p:spPr>
          <a:xfrm>
            <a:off x="428616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02" name="CustomShape 45"/>
          <p:cNvSpPr/>
          <p:nvPr/>
        </p:nvSpPr>
        <p:spPr>
          <a:xfrm>
            <a:off x="446724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03" name="CustomShape 46"/>
          <p:cNvSpPr/>
          <p:nvPr/>
        </p:nvSpPr>
        <p:spPr>
          <a:xfrm>
            <a:off x="437688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04" name="CustomShape 47"/>
          <p:cNvSpPr/>
          <p:nvPr/>
        </p:nvSpPr>
        <p:spPr>
          <a:xfrm>
            <a:off x="4557600" y="42991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05" name="CustomShape 48"/>
          <p:cNvSpPr/>
          <p:nvPr/>
        </p:nvSpPr>
        <p:spPr>
          <a:xfrm>
            <a:off x="4648320" y="42991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06" name="CustomShape 49"/>
          <p:cNvSpPr/>
          <p:nvPr/>
        </p:nvSpPr>
        <p:spPr>
          <a:xfrm>
            <a:off x="474012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07" name="CustomShape 50"/>
          <p:cNvSpPr/>
          <p:nvPr/>
        </p:nvSpPr>
        <p:spPr>
          <a:xfrm>
            <a:off x="483084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08" name="CustomShape 51"/>
          <p:cNvSpPr/>
          <p:nvPr/>
        </p:nvSpPr>
        <p:spPr>
          <a:xfrm>
            <a:off x="492120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09" name="CustomShape 52"/>
          <p:cNvSpPr/>
          <p:nvPr/>
        </p:nvSpPr>
        <p:spPr>
          <a:xfrm>
            <a:off x="501156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10" name="CustomShape 53"/>
          <p:cNvSpPr/>
          <p:nvPr/>
        </p:nvSpPr>
        <p:spPr>
          <a:xfrm>
            <a:off x="419580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11" name="CustomShape 54"/>
          <p:cNvSpPr/>
          <p:nvPr/>
        </p:nvSpPr>
        <p:spPr>
          <a:xfrm>
            <a:off x="428616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12" name="CustomShape 55"/>
          <p:cNvSpPr/>
          <p:nvPr/>
        </p:nvSpPr>
        <p:spPr>
          <a:xfrm>
            <a:off x="446724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13" name="CustomShape 56"/>
          <p:cNvSpPr/>
          <p:nvPr/>
        </p:nvSpPr>
        <p:spPr>
          <a:xfrm>
            <a:off x="437688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14" name="CustomShape 57"/>
          <p:cNvSpPr/>
          <p:nvPr/>
        </p:nvSpPr>
        <p:spPr>
          <a:xfrm>
            <a:off x="4557600" y="44467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15" name="CustomShape 58"/>
          <p:cNvSpPr/>
          <p:nvPr/>
        </p:nvSpPr>
        <p:spPr>
          <a:xfrm>
            <a:off x="4648320" y="44467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16" name="CustomShape 59"/>
          <p:cNvSpPr/>
          <p:nvPr/>
        </p:nvSpPr>
        <p:spPr>
          <a:xfrm>
            <a:off x="474012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17" name="CustomShape 60"/>
          <p:cNvSpPr/>
          <p:nvPr/>
        </p:nvSpPr>
        <p:spPr>
          <a:xfrm>
            <a:off x="483084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18" name="CustomShape 61"/>
          <p:cNvSpPr/>
          <p:nvPr/>
        </p:nvSpPr>
        <p:spPr>
          <a:xfrm>
            <a:off x="492120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19" name="CustomShape 62"/>
          <p:cNvSpPr/>
          <p:nvPr/>
        </p:nvSpPr>
        <p:spPr>
          <a:xfrm>
            <a:off x="501156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20" name="CustomShape 63"/>
          <p:cNvSpPr/>
          <p:nvPr/>
        </p:nvSpPr>
        <p:spPr>
          <a:xfrm>
            <a:off x="801684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21" name="CustomShape 64"/>
          <p:cNvSpPr/>
          <p:nvPr/>
        </p:nvSpPr>
        <p:spPr>
          <a:xfrm>
            <a:off x="810720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22" name="CustomShape 65"/>
          <p:cNvSpPr/>
          <p:nvPr/>
        </p:nvSpPr>
        <p:spPr>
          <a:xfrm>
            <a:off x="8288280" y="41590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23" name="CustomShape 66"/>
          <p:cNvSpPr/>
          <p:nvPr/>
        </p:nvSpPr>
        <p:spPr>
          <a:xfrm>
            <a:off x="8197920" y="41590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24" name="CustomShape 67"/>
          <p:cNvSpPr/>
          <p:nvPr/>
        </p:nvSpPr>
        <p:spPr>
          <a:xfrm>
            <a:off x="838044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25" name="CustomShape 68"/>
          <p:cNvSpPr/>
          <p:nvPr/>
        </p:nvSpPr>
        <p:spPr>
          <a:xfrm>
            <a:off x="847080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26" name="CustomShape 69"/>
          <p:cNvSpPr/>
          <p:nvPr/>
        </p:nvSpPr>
        <p:spPr>
          <a:xfrm>
            <a:off x="856152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27" name="CustomShape 70"/>
          <p:cNvSpPr/>
          <p:nvPr/>
        </p:nvSpPr>
        <p:spPr>
          <a:xfrm>
            <a:off x="865188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28" name="CustomShape 71"/>
          <p:cNvSpPr/>
          <p:nvPr/>
        </p:nvSpPr>
        <p:spPr>
          <a:xfrm>
            <a:off x="8742240" y="41590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29" name="CustomShape 72"/>
          <p:cNvSpPr/>
          <p:nvPr/>
        </p:nvSpPr>
        <p:spPr>
          <a:xfrm>
            <a:off x="8832960" y="41590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30" name="CustomShape 73"/>
          <p:cNvSpPr/>
          <p:nvPr/>
        </p:nvSpPr>
        <p:spPr>
          <a:xfrm>
            <a:off x="8016840" y="42991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31" name="CustomShape 74"/>
          <p:cNvSpPr/>
          <p:nvPr/>
        </p:nvSpPr>
        <p:spPr>
          <a:xfrm>
            <a:off x="810900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32" name="CustomShape 75"/>
          <p:cNvSpPr/>
          <p:nvPr/>
        </p:nvSpPr>
        <p:spPr>
          <a:xfrm>
            <a:off x="829008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33" name="CustomShape 76"/>
          <p:cNvSpPr/>
          <p:nvPr/>
        </p:nvSpPr>
        <p:spPr>
          <a:xfrm>
            <a:off x="819936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34" name="CustomShape 77"/>
          <p:cNvSpPr/>
          <p:nvPr/>
        </p:nvSpPr>
        <p:spPr>
          <a:xfrm>
            <a:off x="838044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35" name="CustomShape 78"/>
          <p:cNvSpPr/>
          <p:nvPr/>
        </p:nvSpPr>
        <p:spPr>
          <a:xfrm>
            <a:off x="8470800" y="42991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36" name="CustomShape 79"/>
          <p:cNvSpPr/>
          <p:nvPr/>
        </p:nvSpPr>
        <p:spPr>
          <a:xfrm>
            <a:off x="8561520" y="42991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37" name="CustomShape 80"/>
          <p:cNvSpPr/>
          <p:nvPr/>
        </p:nvSpPr>
        <p:spPr>
          <a:xfrm>
            <a:off x="865332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38" name="CustomShape 81"/>
          <p:cNvSpPr/>
          <p:nvPr/>
        </p:nvSpPr>
        <p:spPr>
          <a:xfrm>
            <a:off x="874404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39" name="CustomShape 82"/>
          <p:cNvSpPr/>
          <p:nvPr/>
        </p:nvSpPr>
        <p:spPr>
          <a:xfrm>
            <a:off x="8834400" y="42991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40" name="CustomShape 83"/>
          <p:cNvSpPr/>
          <p:nvPr/>
        </p:nvSpPr>
        <p:spPr>
          <a:xfrm>
            <a:off x="8016840" y="44467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41" name="CustomShape 84"/>
          <p:cNvSpPr/>
          <p:nvPr/>
        </p:nvSpPr>
        <p:spPr>
          <a:xfrm>
            <a:off x="810900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42" name="CustomShape 85"/>
          <p:cNvSpPr/>
          <p:nvPr/>
        </p:nvSpPr>
        <p:spPr>
          <a:xfrm>
            <a:off x="829008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43" name="CustomShape 86"/>
          <p:cNvSpPr/>
          <p:nvPr/>
        </p:nvSpPr>
        <p:spPr>
          <a:xfrm>
            <a:off x="819936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44" name="CustomShape 87"/>
          <p:cNvSpPr/>
          <p:nvPr/>
        </p:nvSpPr>
        <p:spPr>
          <a:xfrm>
            <a:off x="838044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45" name="CustomShape 88"/>
          <p:cNvSpPr/>
          <p:nvPr/>
        </p:nvSpPr>
        <p:spPr>
          <a:xfrm>
            <a:off x="8470800" y="44467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46" name="CustomShape 89"/>
          <p:cNvSpPr/>
          <p:nvPr/>
        </p:nvSpPr>
        <p:spPr>
          <a:xfrm>
            <a:off x="8561520" y="44467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47" name="CustomShape 90"/>
          <p:cNvSpPr/>
          <p:nvPr/>
        </p:nvSpPr>
        <p:spPr>
          <a:xfrm>
            <a:off x="865332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48" name="CustomShape 91"/>
          <p:cNvSpPr/>
          <p:nvPr/>
        </p:nvSpPr>
        <p:spPr>
          <a:xfrm>
            <a:off x="874404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49" name="CustomShape 92"/>
          <p:cNvSpPr/>
          <p:nvPr/>
        </p:nvSpPr>
        <p:spPr>
          <a:xfrm>
            <a:off x="8834400" y="4446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50" name="CustomShape 93"/>
          <p:cNvSpPr/>
          <p:nvPr/>
        </p:nvSpPr>
        <p:spPr>
          <a:xfrm>
            <a:off x="8032680" y="25876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51" name="CustomShape 94"/>
          <p:cNvSpPr/>
          <p:nvPr/>
        </p:nvSpPr>
        <p:spPr>
          <a:xfrm>
            <a:off x="8123400" y="25876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52" name="CustomShape 95"/>
          <p:cNvSpPr/>
          <p:nvPr/>
        </p:nvSpPr>
        <p:spPr>
          <a:xfrm>
            <a:off x="8305920" y="25876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53" name="CustomShape 96"/>
          <p:cNvSpPr/>
          <p:nvPr/>
        </p:nvSpPr>
        <p:spPr>
          <a:xfrm>
            <a:off x="8215200" y="25876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54" name="CustomShape 97"/>
          <p:cNvSpPr/>
          <p:nvPr/>
        </p:nvSpPr>
        <p:spPr>
          <a:xfrm>
            <a:off x="8396280" y="25876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55" name="CustomShape 98"/>
          <p:cNvSpPr/>
          <p:nvPr/>
        </p:nvSpPr>
        <p:spPr>
          <a:xfrm>
            <a:off x="8486640" y="25876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56" name="CustomShape 99"/>
          <p:cNvSpPr/>
          <p:nvPr/>
        </p:nvSpPr>
        <p:spPr>
          <a:xfrm>
            <a:off x="8577360" y="25876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57" name="CustomShape 100"/>
          <p:cNvSpPr/>
          <p:nvPr/>
        </p:nvSpPr>
        <p:spPr>
          <a:xfrm>
            <a:off x="8667720" y="25876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58" name="CustomShape 101"/>
          <p:cNvSpPr/>
          <p:nvPr/>
        </p:nvSpPr>
        <p:spPr>
          <a:xfrm>
            <a:off x="8759880" y="25876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59" name="CustomShape 102"/>
          <p:cNvSpPr/>
          <p:nvPr/>
        </p:nvSpPr>
        <p:spPr>
          <a:xfrm>
            <a:off x="8850240" y="25876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60" name="CustomShape 103"/>
          <p:cNvSpPr/>
          <p:nvPr/>
        </p:nvSpPr>
        <p:spPr>
          <a:xfrm>
            <a:off x="8034480" y="27273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61" name="CustomShape 104"/>
          <p:cNvSpPr/>
          <p:nvPr/>
        </p:nvSpPr>
        <p:spPr>
          <a:xfrm>
            <a:off x="8124840" y="27273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62" name="CustomShape 105"/>
          <p:cNvSpPr/>
          <p:nvPr/>
        </p:nvSpPr>
        <p:spPr>
          <a:xfrm>
            <a:off x="8305920" y="272736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63" name="CustomShape 106"/>
          <p:cNvSpPr/>
          <p:nvPr/>
        </p:nvSpPr>
        <p:spPr>
          <a:xfrm>
            <a:off x="8215200" y="27273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64" name="CustomShape 107"/>
          <p:cNvSpPr/>
          <p:nvPr/>
        </p:nvSpPr>
        <p:spPr>
          <a:xfrm>
            <a:off x="8396280" y="272736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65" name="CustomShape 108"/>
          <p:cNvSpPr/>
          <p:nvPr/>
        </p:nvSpPr>
        <p:spPr>
          <a:xfrm>
            <a:off x="8488440" y="27273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66" name="CustomShape 109"/>
          <p:cNvSpPr/>
          <p:nvPr/>
        </p:nvSpPr>
        <p:spPr>
          <a:xfrm>
            <a:off x="8578800" y="27273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67" name="CustomShape 110"/>
          <p:cNvSpPr/>
          <p:nvPr/>
        </p:nvSpPr>
        <p:spPr>
          <a:xfrm>
            <a:off x="8669160" y="27273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68" name="CustomShape 111"/>
          <p:cNvSpPr/>
          <p:nvPr/>
        </p:nvSpPr>
        <p:spPr>
          <a:xfrm>
            <a:off x="8759880" y="27273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69" name="CustomShape 112"/>
          <p:cNvSpPr/>
          <p:nvPr/>
        </p:nvSpPr>
        <p:spPr>
          <a:xfrm>
            <a:off x="8850240" y="272736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70" name="CustomShape 113"/>
          <p:cNvSpPr/>
          <p:nvPr/>
        </p:nvSpPr>
        <p:spPr>
          <a:xfrm>
            <a:off x="8034480" y="28749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71" name="CustomShape 114"/>
          <p:cNvSpPr/>
          <p:nvPr/>
        </p:nvSpPr>
        <p:spPr>
          <a:xfrm>
            <a:off x="8124840" y="28749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72" name="CustomShape 115"/>
          <p:cNvSpPr/>
          <p:nvPr/>
        </p:nvSpPr>
        <p:spPr>
          <a:xfrm>
            <a:off x="8305920" y="287496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73" name="CustomShape 116"/>
          <p:cNvSpPr/>
          <p:nvPr/>
        </p:nvSpPr>
        <p:spPr>
          <a:xfrm>
            <a:off x="8215200" y="28749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74" name="CustomShape 117"/>
          <p:cNvSpPr/>
          <p:nvPr/>
        </p:nvSpPr>
        <p:spPr>
          <a:xfrm>
            <a:off x="8396280" y="287496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75" name="CustomShape 118"/>
          <p:cNvSpPr/>
          <p:nvPr/>
        </p:nvSpPr>
        <p:spPr>
          <a:xfrm>
            <a:off x="8488440" y="28749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76" name="CustomShape 119"/>
          <p:cNvSpPr/>
          <p:nvPr/>
        </p:nvSpPr>
        <p:spPr>
          <a:xfrm>
            <a:off x="8578800" y="28749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77" name="CustomShape 120"/>
          <p:cNvSpPr/>
          <p:nvPr/>
        </p:nvSpPr>
        <p:spPr>
          <a:xfrm>
            <a:off x="8669160" y="28749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78" name="CustomShape 121"/>
          <p:cNvSpPr/>
          <p:nvPr/>
        </p:nvSpPr>
        <p:spPr>
          <a:xfrm>
            <a:off x="8759880" y="287496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79" name="CustomShape 122"/>
          <p:cNvSpPr/>
          <p:nvPr/>
        </p:nvSpPr>
        <p:spPr>
          <a:xfrm>
            <a:off x="8850240" y="287496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80" name="CustomShape 123"/>
          <p:cNvSpPr/>
          <p:nvPr/>
        </p:nvSpPr>
        <p:spPr>
          <a:xfrm>
            <a:off x="6134040" y="1679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81" name="CustomShape 124"/>
          <p:cNvSpPr/>
          <p:nvPr/>
        </p:nvSpPr>
        <p:spPr>
          <a:xfrm>
            <a:off x="6224760" y="1679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82" name="CustomShape 125"/>
          <p:cNvSpPr/>
          <p:nvPr/>
        </p:nvSpPr>
        <p:spPr>
          <a:xfrm>
            <a:off x="6405480" y="1679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83" name="CustomShape 126"/>
          <p:cNvSpPr/>
          <p:nvPr/>
        </p:nvSpPr>
        <p:spPr>
          <a:xfrm>
            <a:off x="6315120" y="1679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84" name="CustomShape 127"/>
          <p:cNvSpPr/>
          <p:nvPr/>
        </p:nvSpPr>
        <p:spPr>
          <a:xfrm>
            <a:off x="6496200" y="167940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85" name="CustomShape 128"/>
          <p:cNvSpPr/>
          <p:nvPr/>
        </p:nvSpPr>
        <p:spPr>
          <a:xfrm>
            <a:off x="6586560" y="167940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86" name="CustomShape 129"/>
          <p:cNvSpPr/>
          <p:nvPr/>
        </p:nvSpPr>
        <p:spPr>
          <a:xfrm>
            <a:off x="6678720" y="1679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87" name="CustomShape 130"/>
          <p:cNvSpPr/>
          <p:nvPr/>
        </p:nvSpPr>
        <p:spPr>
          <a:xfrm>
            <a:off x="6769080" y="1679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88" name="CustomShape 131"/>
          <p:cNvSpPr/>
          <p:nvPr/>
        </p:nvSpPr>
        <p:spPr>
          <a:xfrm>
            <a:off x="6859440" y="1679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89" name="CustomShape 132"/>
          <p:cNvSpPr/>
          <p:nvPr/>
        </p:nvSpPr>
        <p:spPr>
          <a:xfrm>
            <a:off x="6950160" y="167940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90" name="CustomShape 133"/>
          <p:cNvSpPr/>
          <p:nvPr/>
        </p:nvSpPr>
        <p:spPr>
          <a:xfrm>
            <a:off x="6134040" y="18194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91" name="CustomShape 134"/>
          <p:cNvSpPr/>
          <p:nvPr/>
        </p:nvSpPr>
        <p:spPr>
          <a:xfrm>
            <a:off x="6224760" y="181944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92" name="CustomShape 135"/>
          <p:cNvSpPr/>
          <p:nvPr/>
        </p:nvSpPr>
        <p:spPr>
          <a:xfrm>
            <a:off x="6407280" y="18194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93" name="CustomShape 136"/>
          <p:cNvSpPr/>
          <p:nvPr/>
        </p:nvSpPr>
        <p:spPr>
          <a:xfrm>
            <a:off x="6315120" y="181944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94" name="CustomShape 137"/>
          <p:cNvSpPr/>
          <p:nvPr/>
        </p:nvSpPr>
        <p:spPr>
          <a:xfrm>
            <a:off x="6497640" y="18194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95" name="CustomShape 138"/>
          <p:cNvSpPr/>
          <p:nvPr/>
        </p:nvSpPr>
        <p:spPr>
          <a:xfrm>
            <a:off x="6588000" y="18194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96" name="CustomShape 139"/>
          <p:cNvSpPr/>
          <p:nvPr/>
        </p:nvSpPr>
        <p:spPr>
          <a:xfrm>
            <a:off x="6678720" y="18194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97" name="CustomShape 140"/>
          <p:cNvSpPr/>
          <p:nvPr/>
        </p:nvSpPr>
        <p:spPr>
          <a:xfrm>
            <a:off x="6769080" y="181944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98" name="CustomShape 141"/>
          <p:cNvSpPr/>
          <p:nvPr/>
        </p:nvSpPr>
        <p:spPr>
          <a:xfrm>
            <a:off x="6859440" y="181944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899" name="CustomShape 142"/>
          <p:cNvSpPr/>
          <p:nvPr/>
        </p:nvSpPr>
        <p:spPr>
          <a:xfrm>
            <a:off x="6951600" y="18194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00" name="CustomShape 143"/>
          <p:cNvSpPr/>
          <p:nvPr/>
        </p:nvSpPr>
        <p:spPr>
          <a:xfrm>
            <a:off x="6134040" y="19670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01" name="CustomShape 144"/>
          <p:cNvSpPr/>
          <p:nvPr/>
        </p:nvSpPr>
        <p:spPr>
          <a:xfrm>
            <a:off x="6224760" y="196704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02" name="CustomShape 145"/>
          <p:cNvSpPr/>
          <p:nvPr/>
        </p:nvSpPr>
        <p:spPr>
          <a:xfrm>
            <a:off x="6407280" y="19670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03" name="CustomShape 146"/>
          <p:cNvSpPr/>
          <p:nvPr/>
        </p:nvSpPr>
        <p:spPr>
          <a:xfrm>
            <a:off x="6315120" y="196704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04" name="CustomShape 147"/>
          <p:cNvSpPr/>
          <p:nvPr/>
        </p:nvSpPr>
        <p:spPr>
          <a:xfrm>
            <a:off x="6497640" y="19670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05" name="CustomShape 148"/>
          <p:cNvSpPr/>
          <p:nvPr/>
        </p:nvSpPr>
        <p:spPr>
          <a:xfrm>
            <a:off x="6588000" y="19670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06" name="CustomShape 149"/>
          <p:cNvSpPr/>
          <p:nvPr/>
        </p:nvSpPr>
        <p:spPr>
          <a:xfrm>
            <a:off x="6678720" y="19670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07" name="CustomShape 150"/>
          <p:cNvSpPr/>
          <p:nvPr/>
        </p:nvSpPr>
        <p:spPr>
          <a:xfrm>
            <a:off x="6769080" y="196704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08" name="CustomShape 151"/>
          <p:cNvSpPr/>
          <p:nvPr/>
        </p:nvSpPr>
        <p:spPr>
          <a:xfrm>
            <a:off x="6859440" y="196704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09" name="CustomShape 152"/>
          <p:cNvSpPr/>
          <p:nvPr/>
        </p:nvSpPr>
        <p:spPr>
          <a:xfrm>
            <a:off x="6951600" y="196704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10" name="CustomShape 153"/>
          <p:cNvSpPr/>
          <p:nvPr/>
        </p:nvSpPr>
        <p:spPr>
          <a:xfrm>
            <a:off x="6116760" y="51544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11" name="CustomShape 154"/>
          <p:cNvSpPr/>
          <p:nvPr/>
        </p:nvSpPr>
        <p:spPr>
          <a:xfrm>
            <a:off x="6207120" y="51544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12" name="CustomShape 155"/>
          <p:cNvSpPr/>
          <p:nvPr/>
        </p:nvSpPr>
        <p:spPr>
          <a:xfrm>
            <a:off x="6389640" y="51544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13" name="CustomShape 156"/>
          <p:cNvSpPr/>
          <p:nvPr/>
        </p:nvSpPr>
        <p:spPr>
          <a:xfrm>
            <a:off x="6299280" y="51544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14" name="CustomShape 157"/>
          <p:cNvSpPr/>
          <p:nvPr/>
        </p:nvSpPr>
        <p:spPr>
          <a:xfrm>
            <a:off x="6480000" y="51544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15" name="CustomShape 158"/>
          <p:cNvSpPr/>
          <p:nvPr/>
        </p:nvSpPr>
        <p:spPr>
          <a:xfrm>
            <a:off x="6570720" y="51544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16" name="CustomShape 159"/>
          <p:cNvSpPr/>
          <p:nvPr/>
        </p:nvSpPr>
        <p:spPr>
          <a:xfrm>
            <a:off x="6661080" y="51544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17" name="CustomShape 160"/>
          <p:cNvSpPr/>
          <p:nvPr/>
        </p:nvSpPr>
        <p:spPr>
          <a:xfrm>
            <a:off x="6751800" y="51544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18" name="CustomShape 161"/>
          <p:cNvSpPr/>
          <p:nvPr/>
        </p:nvSpPr>
        <p:spPr>
          <a:xfrm>
            <a:off x="6842160" y="515448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19" name="CustomShape 162"/>
          <p:cNvSpPr/>
          <p:nvPr/>
        </p:nvSpPr>
        <p:spPr>
          <a:xfrm>
            <a:off x="6934320" y="515448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20" name="CustomShape 163"/>
          <p:cNvSpPr/>
          <p:nvPr/>
        </p:nvSpPr>
        <p:spPr>
          <a:xfrm>
            <a:off x="6118200" y="5292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21" name="CustomShape 164"/>
          <p:cNvSpPr/>
          <p:nvPr/>
        </p:nvSpPr>
        <p:spPr>
          <a:xfrm>
            <a:off x="6208560" y="5292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22" name="CustomShape 165"/>
          <p:cNvSpPr/>
          <p:nvPr/>
        </p:nvSpPr>
        <p:spPr>
          <a:xfrm>
            <a:off x="6389640" y="52927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23" name="CustomShape 166"/>
          <p:cNvSpPr/>
          <p:nvPr/>
        </p:nvSpPr>
        <p:spPr>
          <a:xfrm>
            <a:off x="6299280" y="5292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24" name="CustomShape 167"/>
          <p:cNvSpPr/>
          <p:nvPr/>
        </p:nvSpPr>
        <p:spPr>
          <a:xfrm>
            <a:off x="6480000" y="52927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25" name="CustomShape 168"/>
          <p:cNvSpPr/>
          <p:nvPr/>
        </p:nvSpPr>
        <p:spPr>
          <a:xfrm>
            <a:off x="6572160" y="5292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26" name="CustomShape 169"/>
          <p:cNvSpPr/>
          <p:nvPr/>
        </p:nvSpPr>
        <p:spPr>
          <a:xfrm>
            <a:off x="6662880" y="5292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27" name="CustomShape 170"/>
          <p:cNvSpPr/>
          <p:nvPr/>
        </p:nvSpPr>
        <p:spPr>
          <a:xfrm>
            <a:off x="6753240" y="5292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28" name="CustomShape 171"/>
          <p:cNvSpPr/>
          <p:nvPr/>
        </p:nvSpPr>
        <p:spPr>
          <a:xfrm>
            <a:off x="6843600" y="52927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29" name="CustomShape 172"/>
          <p:cNvSpPr/>
          <p:nvPr/>
        </p:nvSpPr>
        <p:spPr>
          <a:xfrm>
            <a:off x="6934320" y="52927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30" name="CustomShape 173"/>
          <p:cNvSpPr/>
          <p:nvPr/>
        </p:nvSpPr>
        <p:spPr>
          <a:xfrm>
            <a:off x="6118200" y="54403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31" name="CustomShape 174"/>
          <p:cNvSpPr/>
          <p:nvPr/>
        </p:nvSpPr>
        <p:spPr>
          <a:xfrm>
            <a:off x="6208560" y="54403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32" name="CustomShape 175"/>
          <p:cNvSpPr/>
          <p:nvPr/>
        </p:nvSpPr>
        <p:spPr>
          <a:xfrm>
            <a:off x="6389640" y="54403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33" name="CustomShape 176"/>
          <p:cNvSpPr/>
          <p:nvPr/>
        </p:nvSpPr>
        <p:spPr>
          <a:xfrm>
            <a:off x="6299280" y="54403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34" name="CustomShape 177"/>
          <p:cNvSpPr/>
          <p:nvPr/>
        </p:nvSpPr>
        <p:spPr>
          <a:xfrm>
            <a:off x="6480000" y="54403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35" name="CustomShape 178"/>
          <p:cNvSpPr/>
          <p:nvPr/>
        </p:nvSpPr>
        <p:spPr>
          <a:xfrm>
            <a:off x="6572160" y="54403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36" name="CustomShape 179"/>
          <p:cNvSpPr/>
          <p:nvPr/>
        </p:nvSpPr>
        <p:spPr>
          <a:xfrm>
            <a:off x="6662880" y="54403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37" name="CustomShape 180"/>
          <p:cNvSpPr/>
          <p:nvPr/>
        </p:nvSpPr>
        <p:spPr>
          <a:xfrm>
            <a:off x="6753240" y="54403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38" name="CustomShape 181"/>
          <p:cNvSpPr/>
          <p:nvPr/>
        </p:nvSpPr>
        <p:spPr>
          <a:xfrm>
            <a:off x="6843600" y="5440320"/>
            <a:ext cx="6156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39" name="CustomShape 182"/>
          <p:cNvSpPr/>
          <p:nvPr/>
        </p:nvSpPr>
        <p:spPr>
          <a:xfrm>
            <a:off x="6934320" y="5440320"/>
            <a:ext cx="63000" cy="114120"/>
          </a:xfrm>
          <a:prstGeom prst="rect">
            <a:avLst/>
          </a:prstGeom>
          <a:solidFill>
            <a:schemeClr val="accent4">
              <a:lumOff val="2994"/>
            </a:schemeClr>
          </a:solidFill>
          <a:ln cap="rnd">
            <a:solidFill>
              <a:schemeClr val="accent1"/>
            </a:solidFill>
            <a:custDash/>
          </a:ln>
        </p:spPr>
        <p:style>
          <a:lnRef idx="0">
            <a:scrgbClr r="0" g="0" b="0"/>
          </a:lnRef>
          <a:fillRef idx="0">
            <a:scrgbClr r="0" g="0" b="0"/>
          </a:fillRef>
          <a:effectRef idx="0">
            <a:scrgbClr r="0" g="0" b="0"/>
          </a:effectRef>
          <a:fontRef idx="minor"/>
        </p:style>
      </p:sp>
      <p:sp>
        <p:nvSpPr>
          <p:cNvPr id="940" name="CustomShape 183"/>
          <p:cNvSpPr/>
          <p:nvPr/>
        </p:nvSpPr>
        <p:spPr>
          <a:xfrm>
            <a:off x="3233880" y="2435400"/>
            <a:ext cx="764640" cy="763200"/>
          </a:xfrm>
          <a:prstGeom prst="ellipse">
            <a:avLst/>
          </a:prstGeom>
          <a:solidFill>
            <a:srgbClr val="FFFFFF"/>
          </a:solidFill>
          <a:ln w="12600">
            <a:noFil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41" name="CustomShape 184"/>
          <p:cNvSpPr/>
          <p:nvPr/>
        </p:nvSpPr>
        <p:spPr>
          <a:xfrm>
            <a:off x="7037280" y="3976560"/>
            <a:ext cx="763200" cy="763200"/>
          </a:xfrm>
          <a:prstGeom prst="ellipse">
            <a:avLst/>
          </a:prstGeom>
          <a:solidFill>
            <a:srgbClr val="FFFFFF"/>
          </a:solidFill>
          <a:ln w="12600">
            <a:noFil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42" name="CustomShape 185"/>
          <p:cNvSpPr/>
          <p:nvPr/>
        </p:nvSpPr>
        <p:spPr>
          <a:xfrm>
            <a:off x="5143680" y="1498680"/>
            <a:ext cx="764640" cy="763200"/>
          </a:xfrm>
          <a:prstGeom prst="ellipse">
            <a:avLst/>
          </a:prstGeom>
          <a:solidFill>
            <a:srgbClr val="FFFFFF"/>
          </a:solidFill>
          <a:ln w="12600">
            <a:noFil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43" name="CustomShape 186"/>
          <p:cNvSpPr/>
          <p:nvPr/>
        </p:nvSpPr>
        <p:spPr>
          <a:xfrm>
            <a:off x="7053120" y="2435400"/>
            <a:ext cx="764640" cy="763200"/>
          </a:xfrm>
          <a:prstGeom prst="ellipse">
            <a:avLst/>
          </a:prstGeom>
          <a:solidFill>
            <a:srgbClr val="FFFFFF"/>
          </a:solidFill>
          <a:ln w="12600">
            <a:noFil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44" name="CustomShape 187"/>
          <p:cNvSpPr/>
          <p:nvPr/>
        </p:nvSpPr>
        <p:spPr>
          <a:xfrm>
            <a:off x="3222720" y="3978360"/>
            <a:ext cx="763200" cy="763200"/>
          </a:xfrm>
          <a:prstGeom prst="ellipse">
            <a:avLst/>
          </a:prstGeom>
          <a:solidFill>
            <a:srgbClr val="FFFFFF"/>
          </a:solidFill>
          <a:ln w="12600">
            <a:noFil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45" name="CustomShape 188"/>
          <p:cNvSpPr/>
          <p:nvPr/>
        </p:nvSpPr>
        <p:spPr>
          <a:xfrm>
            <a:off x="5127480" y="4971960"/>
            <a:ext cx="763200" cy="763200"/>
          </a:xfrm>
          <a:prstGeom prst="ellipse">
            <a:avLst/>
          </a:prstGeom>
          <a:solidFill>
            <a:srgbClr val="FFFFFF"/>
          </a:solidFill>
          <a:ln w="12600">
            <a:noFil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46" name="CustomShape 189"/>
          <p:cNvSpPr/>
          <p:nvPr/>
        </p:nvSpPr>
        <p:spPr>
          <a:xfrm>
            <a:off x="5081760" y="2997360"/>
            <a:ext cx="153720" cy="153720"/>
          </a:xfrm>
          <a:prstGeom prst="ellipse">
            <a:avLst/>
          </a:prstGeom>
          <a:solidFill>
            <a:srgbClr val="FFFFFF"/>
          </a:solidFill>
          <a:ln w="25560">
            <a:solidFill>
              <a:schemeClr val="accent1"/>
            </a:solidFill>
            <a:bevel/>
          </a:ln>
        </p:spPr>
        <p:style>
          <a:lnRef idx="0">
            <a:scrgbClr r="0" g="0" b="0"/>
          </a:lnRef>
          <a:fillRef idx="0">
            <a:scrgbClr r="0" g="0" b="0"/>
          </a:fillRef>
          <a:effectRef idx="0">
            <a:scrgbClr r="0" g="0" b="0"/>
          </a:effectRef>
          <a:fontRef idx="minor"/>
        </p:style>
      </p:sp>
      <p:pic>
        <p:nvPicPr>
          <p:cNvPr id="947" name="noun_299.jpg"/>
          <p:cNvPicPr/>
          <p:nvPr/>
        </p:nvPicPr>
        <p:blipFill>
          <a:blip r:embed="rId3"/>
          <a:stretch/>
        </p:blipFill>
        <p:spPr>
          <a:xfrm>
            <a:off x="5107320" y="3042720"/>
            <a:ext cx="42120" cy="62640"/>
          </a:xfrm>
          <a:prstGeom prst="rect">
            <a:avLst/>
          </a:prstGeom>
          <a:ln w="12600">
            <a:noFill/>
          </a:ln>
        </p:spPr>
      </p:pic>
      <p:sp>
        <p:nvSpPr>
          <p:cNvPr id="948" name="CustomShape 190"/>
          <p:cNvSpPr/>
          <p:nvPr/>
        </p:nvSpPr>
        <p:spPr>
          <a:xfrm>
            <a:off x="5156640" y="3030120"/>
            <a:ext cx="45000" cy="8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600" b="1" strike="noStrike" spc="-1">
                <a:solidFill>
                  <a:srgbClr val="000000"/>
                </a:solidFill>
                <a:latin typeface="Corbel"/>
              </a:rPr>
              <a:t>#</a:t>
            </a:r>
            <a:endParaRPr lang="pt-BR" sz="600" b="0" strike="noStrike" spc="-1">
              <a:latin typeface="Arial"/>
            </a:endParaRPr>
          </a:p>
        </p:txBody>
      </p:sp>
      <p:sp>
        <p:nvSpPr>
          <p:cNvPr id="949" name="CustomShape 191"/>
          <p:cNvSpPr/>
          <p:nvPr/>
        </p:nvSpPr>
        <p:spPr>
          <a:xfrm>
            <a:off x="5065560" y="4565520"/>
            <a:ext cx="153720" cy="153720"/>
          </a:xfrm>
          <a:prstGeom prst="ellipse">
            <a:avLst/>
          </a:prstGeom>
          <a:solidFill>
            <a:srgbClr val="FFFFFF"/>
          </a:solidFill>
          <a:ln w="25560">
            <a:solidFill>
              <a:schemeClr val="accent1"/>
            </a:solidFill>
            <a:bevel/>
          </a:ln>
        </p:spPr>
        <p:style>
          <a:lnRef idx="0">
            <a:scrgbClr r="0" g="0" b="0"/>
          </a:lnRef>
          <a:fillRef idx="0">
            <a:scrgbClr r="0" g="0" b="0"/>
          </a:fillRef>
          <a:effectRef idx="0">
            <a:scrgbClr r="0" g="0" b="0"/>
          </a:effectRef>
          <a:fontRef idx="minor"/>
        </p:style>
      </p:sp>
      <p:pic>
        <p:nvPicPr>
          <p:cNvPr id="950" name="noun_299.jpg"/>
          <p:cNvPicPr/>
          <p:nvPr/>
        </p:nvPicPr>
        <p:blipFill>
          <a:blip r:embed="rId3"/>
          <a:stretch/>
        </p:blipFill>
        <p:spPr>
          <a:xfrm>
            <a:off x="5091480" y="4611240"/>
            <a:ext cx="42120" cy="62640"/>
          </a:xfrm>
          <a:prstGeom prst="rect">
            <a:avLst/>
          </a:prstGeom>
          <a:ln w="12600">
            <a:noFill/>
          </a:ln>
        </p:spPr>
      </p:pic>
      <p:sp>
        <p:nvSpPr>
          <p:cNvPr id="951" name="CustomShape 192"/>
          <p:cNvSpPr/>
          <p:nvPr/>
        </p:nvSpPr>
        <p:spPr>
          <a:xfrm>
            <a:off x="5140800" y="4598640"/>
            <a:ext cx="45000" cy="8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600" b="1" strike="noStrike" spc="-1">
                <a:solidFill>
                  <a:srgbClr val="000000"/>
                </a:solidFill>
                <a:latin typeface="Corbel"/>
              </a:rPr>
              <a:t>#</a:t>
            </a:r>
            <a:endParaRPr lang="pt-BR" sz="600" b="0" strike="noStrike" spc="-1">
              <a:latin typeface="Arial"/>
            </a:endParaRPr>
          </a:p>
        </p:txBody>
      </p:sp>
      <p:sp>
        <p:nvSpPr>
          <p:cNvPr id="952" name="CustomShape 193"/>
          <p:cNvSpPr/>
          <p:nvPr/>
        </p:nvSpPr>
        <p:spPr>
          <a:xfrm>
            <a:off x="8864640" y="2997360"/>
            <a:ext cx="153720" cy="153720"/>
          </a:xfrm>
          <a:prstGeom prst="ellipse">
            <a:avLst/>
          </a:prstGeom>
          <a:solidFill>
            <a:srgbClr val="FFFFFF"/>
          </a:solidFill>
          <a:ln w="25560">
            <a:solidFill>
              <a:schemeClr val="accent1"/>
            </a:solidFill>
            <a:bevel/>
          </a:ln>
        </p:spPr>
        <p:style>
          <a:lnRef idx="0">
            <a:scrgbClr r="0" g="0" b="0"/>
          </a:lnRef>
          <a:fillRef idx="0">
            <a:scrgbClr r="0" g="0" b="0"/>
          </a:fillRef>
          <a:effectRef idx="0">
            <a:scrgbClr r="0" g="0" b="0"/>
          </a:effectRef>
          <a:fontRef idx="minor"/>
        </p:style>
      </p:sp>
      <p:pic>
        <p:nvPicPr>
          <p:cNvPr id="953" name="noun_299.jpg"/>
          <p:cNvPicPr/>
          <p:nvPr/>
        </p:nvPicPr>
        <p:blipFill>
          <a:blip r:embed="rId3"/>
          <a:stretch/>
        </p:blipFill>
        <p:spPr>
          <a:xfrm>
            <a:off x="8890200" y="3042720"/>
            <a:ext cx="42120" cy="62640"/>
          </a:xfrm>
          <a:prstGeom prst="rect">
            <a:avLst/>
          </a:prstGeom>
          <a:ln w="12600">
            <a:noFill/>
          </a:ln>
        </p:spPr>
      </p:pic>
      <p:sp>
        <p:nvSpPr>
          <p:cNvPr id="954" name="CustomShape 194"/>
          <p:cNvSpPr/>
          <p:nvPr/>
        </p:nvSpPr>
        <p:spPr>
          <a:xfrm>
            <a:off x="8939880" y="3030120"/>
            <a:ext cx="45000" cy="8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600" b="1" strike="noStrike" spc="-1">
                <a:solidFill>
                  <a:srgbClr val="000000"/>
                </a:solidFill>
                <a:latin typeface="Corbel"/>
              </a:rPr>
              <a:t>#</a:t>
            </a:r>
            <a:endParaRPr lang="pt-BR" sz="600" b="0" strike="noStrike" spc="-1">
              <a:latin typeface="Arial"/>
            </a:endParaRPr>
          </a:p>
        </p:txBody>
      </p:sp>
      <p:sp>
        <p:nvSpPr>
          <p:cNvPr id="955" name="CustomShape 195"/>
          <p:cNvSpPr/>
          <p:nvPr/>
        </p:nvSpPr>
        <p:spPr>
          <a:xfrm>
            <a:off x="8848800" y="4565520"/>
            <a:ext cx="151920" cy="153720"/>
          </a:xfrm>
          <a:prstGeom prst="ellipse">
            <a:avLst/>
          </a:prstGeom>
          <a:solidFill>
            <a:srgbClr val="FFFFFF"/>
          </a:solidFill>
          <a:ln w="25560">
            <a:solidFill>
              <a:schemeClr val="accent1"/>
            </a:solidFill>
            <a:bevel/>
          </a:ln>
        </p:spPr>
        <p:style>
          <a:lnRef idx="0">
            <a:scrgbClr r="0" g="0" b="0"/>
          </a:lnRef>
          <a:fillRef idx="0">
            <a:scrgbClr r="0" g="0" b="0"/>
          </a:fillRef>
          <a:effectRef idx="0">
            <a:scrgbClr r="0" g="0" b="0"/>
          </a:effectRef>
          <a:fontRef idx="minor"/>
        </p:style>
      </p:sp>
      <p:pic>
        <p:nvPicPr>
          <p:cNvPr id="956" name="noun_299.jpg"/>
          <p:cNvPicPr/>
          <p:nvPr/>
        </p:nvPicPr>
        <p:blipFill>
          <a:blip r:embed="rId3"/>
          <a:stretch/>
        </p:blipFill>
        <p:spPr>
          <a:xfrm>
            <a:off x="8874000" y="4611240"/>
            <a:ext cx="41400" cy="62640"/>
          </a:xfrm>
          <a:prstGeom prst="rect">
            <a:avLst/>
          </a:prstGeom>
          <a:ln w="12600">
            <a:noFill/>
          </a:ln>
        </p:spPr>
      </p:pic>
      <p:sp>
        <p:nvSpPr>
          <p:cNvPr id="957" name="CustomShape 196"/>
          <p:cNvSpPr/>
          <p:nvPr/>
        </p:nvSpPr>
        <p:spPr>
          <a:xfrm>
            <a:off x="8923320" y="4598640"/>
            <a:ext cx="44280" cy="8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600" b="1" strike="noStrike" spc="-1">
                <a:solidFill>
                  <a:srgbClr val="000000"/>
                </a:solidFill>
                <a:latin typeface="Corbel"/>
              </a:rPr>
              <a:t>#</a:t>
            </a:r>
            <a:endParaRPr lang="pt-BR" sz="600" b="0" strike="noStrike" spc="-1">
              <a:latin typeface="Arial"/>
            </a:endParaRPr>
          </a:p>
        </p:txBody>
      </p:sp>
      <p:sp>
        <p:nvSpPr>
          <p:cNvPr id="958" name="CustomShape 197"/>
          <p:cNvSpPr/>
          <p:nvPr/>
        </p:nvSpPr>
        <p:spPr>
          <a:xfrm>
            <a:off x="7012080" y="2065320"/>
            <a:ext cx="153720" cy="151920"/>
          </a:xfrm>
          <a:prstGeom prst="ellipse">
            <a:avLst/>
          </a:prstGeom>
          <a:solidFill>
            <a:srgbClr val="FFFFFF"/>
          </a:solidFill>
          <a:ln w="25560">
            <a:solidFill>
              <a:schemeClr val="accent1"/>
            </a:solidFill>
            <a:bevel/>
          </a:ln>
        </p:spPr>
        <p:style>
          <a:lnRef idx="0">
            <a:scrgbClr r="0" g="0" b="0"/>
          </a:lnRef>
          <a:fillRef idx="0">
            <a:scrgbClr r="0" g="0" b="0"/>
          </a:fillRef>
          <a:effectRef idx="0">
            <a:scrgbClr r="0" g="0" b="0"/>
          </a:effectRef>
          <a:fontRef idx="minor"/>
        </p:style>
      </p:sp>
      <p:pic>
        <p:nvPicPr>
          <p:cNvPr id="959" name="noun_299.jpg"/>
          <p:cNvPicPr/>
          <p:nvPr/>
        </p:nvPicPr>
        <p:blipFill>
          <a:blip r:embed="rId3"/>
          <a:stretch/>
        </p:blipFill>
        <p:spPr>
          <a:xfrm>
            <a:off x="7037640" y="2110320"/>
            <a:ext cx="42120" cy="61920"/>
          </a:xfrm>
          <a:prstGeom prst="rect">
            <a:avLst/>
          </a:prstGeom>
          <a:ln w="12600">
            <a:noFill/>
          </a:ln>
        </p:spPr>
      </p:pic>
      <p:sp>
        <p:nvSpPr>
          <p:cNvPr id="960" name="CustomShape 198"/>
          <p:cNvSpPr/>
          <p:nvPr/>
        </p:nvSpPr>
        <p:spPr>
          <a:xfrm>
            <a:off x="7087320" y="2097720"/>
            <a:ext cx="45000" cy="87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600" b="1" strike="noStrike" spc="-1">
                <a:solidFill>
                  <a:srgbClr val="000000"/>
                </a:solidFill>
                <a:latin typeface="Corbel"/>
              </a:rPr>
              <a:t>#</a:t>
            </a:r>
            <a:endParaRPr lang="pt-BR" sz="600" b="0" strike="noStrike" spc="-1">
              <a:latin typeface="Arial"/>
            </a:endParaRPr>
          </a:p>
        </p:txBody>
      </p:sp>
      <p:sp>
        <p:nvSpPr>
          <p:cNvPr id="961" name="CustomShape 199"/>
          <p:cNvSpPr/>
          <p:nvPr/>
        </p:nvSpPr>
        <p:spPr>
          <a:xfrm>
            <a:off x="6996240" y="5533920"/>
            <a:ext cx="153720" cy="153720"/>
          </a:xfrm>
          <a:prstGeom prst="ellipse">
            <a:avLst/>
          </a:prstGeom>
          <a:solidFill>
            <a:srgbClr val="FFFFFF"/>
          </a:solidFill>
          <a:ln w="25560">
            <a:solidFill>
              <a:schemeClr val="accent1"/>
            </a:solidFill>
            <a:bevel/>
          </a:ln>
        </p:spPr>
        <p:style>
          <a:lnRef idx="0">
            <a:scrgbClr r="0" g="0" b="0"/>
          </a:lnRef>
          <a:fillRef idx="0">
            <a:scrgbClr r="0" g="0" b="0"/>
          </a:fillRef>
          <a:effectRef idx="0">
            <a:scrgbClr r="0" g="0" b="0"/>
          </a:effectRef>
          <a:fontRef idx="minor"/>
        </p:style>
      </p:sp>
      <p:pic>
        <p:nvPicPr>
          <p:cNvPr id="962" name="noun_299.jpg"/>
          <p:cNvPicPr/>
          <p:nvPr/>
        </p:nvPicPr>
        <p:blipFill>
          <a:blip r:embed="rId3"/>
          <a:stretch/>
        </p:blipFill>
        <p:spPr>
          <a:xfrm>
            <a:off x="7021800" y="5579640"/>
            <a:ext cx="42120" cy="62640"/>
          </a:xfrm>
          <a:prstGeom prst="rect">
            <a:avLst/>
          </a:prstGeom>
          <a:ln w="12600">
            <a:noFill/>
          </a:ln>
        </p:spPr>
      </p:pic>
      <p:sp>
        <p:nvSpPr>
          <p:cNvPr id="963" name="CustomShape 200"/>
          <p:cNvSpPr/>
          <p:nvPr/>
        </p:nvSpPr>
        <p:spPr>
          <a:xfrm>
            <a:off x="7071480" y="5567040"/>
            <a:ext cx="45000" cy="8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600" b="1" strike="noStrike" spc="-1">
                <a:solidFill>
                  <a:srgbClr val="000000"/>
                </a:solidFill>
                <a:latin typeface="Corbel"/>
              </a:rPr>
              <a:t>#</a:t>
            </a:r>
            <a:endParaRPr lang="pt-BR" sz="600" b="0" strike="noStrike" spc="-1">
              <a:latin typeface="Arial"/>
            </a:endParaRPr>
          </a:p>
        </p:txBody>
      </p:sp>
      <p:sp>
        <p:nvSpPr>
          <p:cNvPr id="964" name="CustomShape 201"/>
          <p:cNvSpPr/>
          <p:nvPr/>
        </p:nvSpPr>
        <p:spPr>
          <a:xfrm>
            <a:off x="7969320" y="3787920"/>
            <a:ext cx="104904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600" b="1" strike="noStrike" spc="-1">
                <a:solidFill>
                  <a:srgbClr val="FF0000"/>
                </a:solidFill>
                <a:latin typeface="Corbel"/>
              </a:rPr>
              <a:t>Shipping</a:t>
            </a:r>
            <a:endParaRPr lang="pt-BR" sz="1600" b="0" strike="noStrike" spc="-1">
              <a:latin typeface="Arial"/>
            </a:endParaRPr>
          </a:p>
        </p:txBody>
      </p:sp>
      <p:sp>
        <p:nvSpPr>
          <p:cNvPr id="965" name="CustomShape 202"/>
          <p:cNvSpPr/>
          <p:nvPr/>
        </p:nvSpPr>
        <p:spPr>
          <a:xfrm>
            <a:off x="7942320" y="2141640"/>
            <a:ext cx="154440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600" b="1" strike="noStrike" spc="-1">
                <a:solidFill>
                  <a:srgbClr val="FF0000"/>
                </a:solidFill>
                <a:latin typeface="Corbel"/>
              </a:rPr>
              <a:t>Trade Finance</a:t>
            </a:r>
            <a:endParaRPr lang="pt-BR" sz="1600" b="0" strike="noStrike" spc="-1">
              <a:latin typeface="Arial"/>
            </a:endParaRPr>
          </a:p>
        </p:txBody>
      </p:sp>
      <p:sp>
        <p:nvSpPr>
          <p:cNvPr id="966" name="CustomShape 203"/>
          <p:cNvSpPr/>
          <p:nvPr/>
        </p:nvSpPr>
        <p:spPr>
          <a:xfrm>
            <a:off x="6080040" y="5762520"/>
            <a:ext cx="109008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600" b="1" strike="noStrike" spc="-1">
                <a:solidFill>
                  <a:srgbClr val="FF0000"/>
                </a:solidFill>
                <a:latin typeface="Corbel"/>
              </a:rPr>
              <a:t>Insurance</a:t>
            </a:r>
            <a:endParaRPr lang="pt-BR" sz="1600" b="0" strike="noStrike" spc="-1">
              <a:latin typeface="Arial"/>
            </a:endParaRPr>
          </a:p>
        </p:txBody>
      </p:sp>
      <p:sp>
        <p:nvSpPr>
          <p:cNvPr id="967" name="CustomShape 204"/>
          <p:cNvSpPr/>
          <p:nvPr/>
        </p:nvSpPr>
        <p:spPr>
          <a:xfrm>
            <a:off x="4152960" y="3773520"/>
            <a:ext cx="100296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600" b="1" strike="noStrike" spc="-1">
                <a:solidFill>
                  <a:srgbClr val="FF0000"/>
                </a:solidFill>
                <a:latin typeface="Corbel"/>
              </a:rPr>
              <a:t>Customs</a:t>
            </a:r>
            <a:endParaRPr lang="pt-BR" sz="1600" b="0" strike="noStrike" spc="-1">
              <a:latin typeface="Arial"/>
            </a:endParaRPr>
          </a:p>
        </p:txBody>
      </p:sp>
      <p:sp>
        <p:nvSpPr>
          <p:cNvPr id="968" name="CustomShape 205"/>
          <p:cNvSpPr/>
          <p:nvPr/>
        </p:nvSpPr>
        <p:spPr>
          <a:xfrm>
            <a:off x="4181400" y="3171960"/>
            <a:ext cx="115200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600" b="1" strike="noStrike" spc="-1">
                <a:solidFill>
                  <a:srgbClr val="FF0000"/>
                </a:solidFill>
                <a:latin typeface="Corbel"/>
              </a:rPr>
              <a:t>Distributor</a:t>
            </a:r>
            <a:endParaRPr lang="pt-BR" sz="1600" b="0" strike="noStrike" spc="-1">
              <a:latin typeface="Arial"/>
            </a:endParaRPr>
          </a:p>
        </p:txBody>
      </p:sp>
      <p:sp>
        <p:nvSpPr>
          <p:cNvPr id="969" name="CustomShape 206"/>
          <p:cNvSpPr/>
          <p:nvPr/>
        </p:nvSpPr>
        <p:spPr>
          <a:xfrm>
            <a:off x="6116760" y="1231920"/>
            <a:ext cx="127440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600" b="1" strike="noStrike" spc="-1">
                <a:solidFill>
                  <a:srgbClr val="FF0000"/>
                </a:solidFill>
                <a:latin typeface="Corbel"/>
              </a:rPr>
              <a:t>Production</a:t>
            </a:r>
            <a:endParaRPr lang="pt-BR" sz="1600" b="0" strike="noStrike" spc="-1">
              <a:latin typeface="Arial"/>
            </a:endParaRPr>
          </a:p>
        </p:txBody>
      </p:sp>
      <p:pic>
        <p:nvPicPr>
          <p:cNvPr id="970" name="Picture 225"/>
          <p:cNvPicPr/>
          <p:nvPr/>
        </p:nvPicPr>
        <p:blipFill>
          <a:blip r:embed="rId4"/>
          <a:stretch/>
        </p:blipFill>
        <p:spPr>
          <a:xfrm>
            <a:off x="5219640" y="1523880"/>
            <a:ext cx="612360" cy="612360"/>
          </a:xfrm>
          <a:prstGeom prst="rect">
            <a:avLst/>
          </a:prstGeom>
          <a:ln>
            <a:noFill/>
          </a:ln>
        </p:spPr>
      </p:pic>
      <p:pic>
        <p:nvPicPr>
          <p:cNvPr id="971" name="Picture 226"/>
          <p:cNvPicPr/>
          <p:nvPr/>
        </p:nvPicPr>
        <p:blipFill>
          <a:blip r:embed="rId5"/>
          <a:stretch/>
        </p:blipFill>
        <p:spPr>
          <a:xfrm>
            <a:off x="7170840" y="2595600"/>
            <a:ext cx="509400" cy="509400"/>
          </a:xfrm>
          <a:prstGeom prst="rect">
            <a:avLst/>
          </a:prstGeom>
          <a:ln>
            <a:noFill/>
          </a:ln>
        </p:spPr>
      </p:pic>
      <p:pic>
        <p:nvPicPr>
          <p:cNvPr id="972" name="Picture 227"/>
          <p:cNvPicPr/>
          <p:nvPr/>
        </p:nvPicPr>
        <p:blipFill>
          <a:blip r:embed="rId6"/>
          <a:stretch/>
        </p:blipFill>
        <p:spPr>
          <a:xfrm>
            <a:off x="3265560" y="4032360"/>
            <a:ext cx="609120" cy="609120"/>
          </a:xfrm>
          <a:prstGeom prst="rect">
            <a:avLst/>
          </a:prstGeom>
          <a:ln>
            <a:noFill/>
          </a:ln>
        </p:spPr>
      </p:pic>
      <p:pic>
        <p:nvPicPr>
          <p:cNvPr id="973" name="Picture 228"/>
          <p:cNvPicPr/>
          <p:nvPr/>
        </p:nvPicPr>
        <p:blipFill>
          <a:blip r:embed="rId7"/>
          <a:stretch/>
        </p:blipFill>
        <p:spPr>
          <a:xfrm>
            <a:off x="3247920" y="2347920"/>
            <a:ext cx="769680" cy="769680"/>
          </a:xfrm>
          <a:prstGeom prst="rect">
            <a:avLst/>
          </a:prstGeom>
          <a:ln>
            <a:noFill/>
          </a:ln>
        </p:spPr>
      </p:pic>
      <p:pic>
        <p:nvPicPr>
          <p:cNvPr id="974" name="Picture 229"/>
          <p:cNvPicPr/>
          <p:nvPr/>
        </p:nvPicPr>
        <p:blipFill>
          <a:blip r:embed="rId8"/>
          <a:stretch/>
        </p:blipFill>
        <p:spPr>
          <a:xfrm>
            <a:off x="7027920" y="3959280"/>
            <a:ext cx="826560" cy="826560"/>
          </a:xfrm>
          <a:prstGeom prst="rect">
            <a:avLst/>
          </a:prstGeom>
          <a:ln>
            <a:noFill/>
          </a:ln>
        </p:spPr>
      </p:pic>
      <p:pic>
        <p:nvPicPr>
          <p:cNvPr id="975" name="Picture 230"/>
          <p:cNvPicPr/>
          <p:nvPr/>
        </p:nvPicPr>
        <p:blipFill>
          <a:blip r:embed="rId9"/>
          <a:stretch/>
        </p:blipFill>
        <p:spPr>
          <a:xfrm>
            <a:off x="5210280" y="5022720"/>
            <a:ext cx="631440" cy="631440"/>
          </a:xfrm>
          <a:prstGeom prst="rect">
            <a:avLst/>
          </a:prstGeom>
          <a:ln>
            <a:noFill/>
          </a:ln>
        </p:spPr>
      </p:pic>
      <p:sp>
        <p:nvSpPr>
          <p:cNvPr id="976" name="CustomShape 207"/>
          <p:cNvSpPr/>
          <p:nvPr/>
        </p:nvSpPr>
        <p:spPr>
          <a:xfrm>
            <a:off x="9982080" y="1524240"/>
            <a:ext cx="1790280" cy="1097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1800" b="0" i="1" strike="noStrike" spc="-1">
                <a:solidFill>
                  <a:srgbClr val="000000"/>
                </a:solidFill>
                <a:latin typeface="Arial"/>
                <a:ea typeface="Arial"/>
              </a:rPr>
              <a:t>Purchase orders proof of demand that unlocks trade finance.</a:t>
            </a:r>
            <a:endParaRPr lang="pt-BR" sz="1800" b="0" strike="noStrike" spc="-1">
              <a:latin typeface="Arial"/>
            </a:endParaRPr>
          </a:p>
        </p:txBody>
      </p:sp>
      <p:sp>
        <p:nvSpPr>
          <p:cNvPr id="977" name="CustomShape 208"/>
          <p:cNvSpPr/>
          <p:nvPr/>
        </p:nvSpPr>
        <p:spPr>
          <a:xfrm>
            <a:off x="7391520" y="1378080"/>
            <a:ext cx="3485880" cy="145800"/>
          </a:xfrm>
          <a:prstGeom prst="bentConnector2">
            <a:avLst/>
          </a:prstGeom>
          <a:noFill/>
          <a:ln w="50760">
            <a:solidFill>
              <a:schemeClr val="accent1"/>
            </a:solidFill>
            <a:beve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78" name="CustomShape 209"/>
          <p:cNvSpPr/>
          <p:nvPr/>
        </p:nvSpPr>
        <p:spPr>
          <a:xfrm flipV="1">
            <a:off x="9487080" y="759960"/>
            <a:ext cx="1390320" cy="763560"/>
          </a:xfrm>
          <a:prstGeom prst="bentConnector4">
            <a:avLst>
              <a:gd name="adj1" fmla="val 17808"/>
              <a:gd name="adj2" fmla="val 118370"/>
            </a:avLst>
          </a:prstGeom>
          <a:noFill/>
          <a:ln w="50760">
            <a:solidFill>
              <a:schemeClr val="accent1"/>
            </a:solidFill>
            <a:beve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79" name="CustomShape 210"/>
          <p:cNvSpPr/>
          <p:nvPr/>
        </p:nvSpPr>
        <p:spPr>
          <a:xfrm>
            <a:off x="9797760" y="4579920"/>
            <a:ext cx="1790640" cy="1097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1800" b="0" i="1" strike="noStrike" spc="-1">
                <a:solidFill>
                  <a:srgbClr val="000000"/>
                </a:solidFill>
                <a:latin typeface="Arial"/>
                <a:ea typeface="Arial"/>
              </a:rPr>
              <a:t>Payment for shipping and insurance is automated.</a:t>
            </a:r>
            <a:endParaRPr lang="pt-BR" sz="1800" b="0" strike="noStrike" spc="-1">
              <a:latin typeface="Arial"/>
            </a:endParaRPr>
          </a:p>
        </p:txBody>
      </p:sp>
      <p:sp>
        <p:nvSpPr>
          <p:cNvPr id="980" name="CustomShape 211"/>
          <p:cNvSpPr/>
          <p:nvPr/>
        </p:nvSpPr>
        <p:spPr>
          <a:xfrm>
            <a:off x="9018000" y="3933720"/>
            <a:ext cx="779040" cy="1200240"/>
          </a:xfrm>
          <a:prstGeom prst="bentConnector3">
            <a:avLst>
              <a:gd name="adj1" fmla="val 50000"/>
            </a:avLst>
          </a:prstGeom>
          <a:noFill/>
          <a:ln w="50760">
            <a:solidFill>
              <a:schemeClr val="accent1"/>
            </a:solidFill>
            <a:beve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81" name="CustomShape 212"/>
          <p:cNvSpPr/>
          <p:nvPr/>
        </p:nvSpPr>
        <p:spPr>
          <a:xfrm flipV="1">
            <a:off x="7170840" y="4360320"/>
            <a:ext cx="2626560" cy="774000"/>
          </a:xfrm>
          <a:prstGeom prst="bentConnector3">
            <a:avLst>
              <a:gd name="adj1" fmla="val 50000"/>
            </a:avLst>
          </a:prstGeom>
          <a:noFill/>
          <a:ln w="50760">
            <a:solidFill>
              <a:schemeClr val="accent1"/>
            </a:solidFill>
            <a:beve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82" name="CustomShape 213"/>
          <p:cNvSpPr/>
          <p:nvPr/>
        </p:nvSpPr>
        <p:spPr>
          <a:xfrm>
            <a:off x="2076480" y="4994640"/>
            <a:ext cx="2301480" cy="137196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algn="r">
              <a:lnSpc>
                <a:spcPct val="100000"/>
              </a:lnSpc>
            </a:pPr>
            <a:r>
              <a:rPr lang="pt-BR" sz="1800" b="0" i="1" strike="noStrike" spc="-1">
                <a:solidFill>
                  <a:srgbClr val="000000"/>
                </a:solidFill>
                <a:latin typeface="Arial"/>
                <a:ea typeface="Arial"/>
              </a:rPr>
              <a:t>Tariff, tax &amp; duty calculations, documents &amp; payments are built into purchase agreements.</a:t>
            </a:r>
            <a:endParaRPr lang="pt-BR" sz="1800" b="0" strike="noStrike" spc="-1">
              <a:latin typeface="Arial"/>
            </a:endParaRPr>
          </a:p>
        </p:txBody>
      </p:sp>
      <p:sp>
        <p:nvSpPr>
          <p:cNvPr id="983" name="CustomShape 214"/>
          <p:cNvSpPr/>
          <p:nvPr/>
        </p:nvSpPr>
        <p:spPr>
          <a:xfrm rot="5400000" flipH="1" flipV="1">
            <a:off x="2809080" y="2612880"/>
            <a:ext cx="684000" cy="3004920"/>
          </a:xfrm>
          <a:prstGeom prst="bentConnector3">
            <a:avLst>
              <a:gd name="adj1" fmla="val 116710"/>
            </a:avLst>
          </a:prstGeom>
          <a:noFill/>
          <a:ln w="50760">
            <a:solidFill>
              <a:schemeClr val="accent1"/>
            </a:solidFill>
            <a:beve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84" name="CustomShape 215"/>
          <p:cNvSpPr/>
          <p:nvPr/>
        </p:nvSpPr>
        <p:spPr>
          <a:xfrm>
            <a:off x="801720" y="1701720"/>
            <a:ext cx="2301480" cy="137196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algn="r">
              <a:lnSpc>
                <a:spcPct val="100000"/>
              </a:lnSpc>
            </a:pPr>
            <a:r>
              <a:rPr lang="pt-BR" sz="1800" b="0" i="1" strike="noStrike" spc="-1">
                <a:solidFill>
                  <a:srgbClr val="000000"/>
                </a:solidFill>
                <a:latin typeface="Arial"/>
                <a:ea typeface="Arial"/>
              </a:rPr>
              <a:t>Payments are automated into the  purchase contract and triggered upon delivery.</a:t>
            </a:r>
            <a:endParaRPr lang="pt-BR" sz="1800" b="0" strike="noStrike" spc="-1">
              <a:latin typeface="Arial"/>
            </a:endParaRPr>
          </a:p>
        </p:txBody>
      </p:sp>
      <p:sp>
        <p:nvSpPr>
          <p:cNvPr id="985" name="CustomShape 216"/>
          <p:cNvSpPr/>
          <p:nvPr/>
        </p:nvSpPr>
        <p:spPr>
          <a:xfrm rot="16200000" flipH="1">
            <a:off x="3014280" y="1722240"/>
            <a:ext cx="378360" cy="3107520"/>
          </a:xfrm>
          <a:prstGeom prst="bentConnector3">
            <a:avLst>
              <a:gd name="adj1" fmla="val 130179"/>
            </a:avLst>
          </a:prstGeom>
          <a:noFill/>
          <a:ln w="50760">
            <a:solidFill>
              <a:schemeClr val="accent1"/>
            </a:solidFill>
            <a:beve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TextShape 1"/>
          <p:cNvSpPr txBox="1"/>
          <p:nvPr/>
        </p:nvSpPr>
        <p:spPr>
          <a:xfrm>
            <a:off x="1636560" y="-114480"/>
            <a:ext cx="10018440" cy="1752120"/>
          </a:xfrm>
          <a:prstGeom prst="rect">
            <a:avLst/>
          </a:prstGeom>
          <a:noFill/>
          <a:ln>
            <a:noFill/>
          </a:ln>
        </p:spPr>
        <p:txBody>
          <a:bodyPr anchor="ctr"/>
          <a:lstStyle/>
          <a:p>
            <a:pPr>
              <a:lnSpc>
                <a:spcPct val="90000"/>
              </a:lnSpc>
            </a:pPr>
            <a:r>
              <a:rPr lang="pt-BR" sz="4400" b="0" strike="noStrike" spc="-1">
                <a:latin typeface="Calibri Light"/>
              </a:rPr>
              <a:t>And in every smart thing and industrial asset.</a:t>
            </a:r>
            <a:endParaRPr lang="pt-BR" sz="4400" b="0" strike="noStrike" spc="-1">
              <a:solidFill>
                <a:srgbClr val="000000"/>
              </a:solidFill>
              <a:latin typeface="Calibri"/>
            </a:endParaRPr>
          </a:p>
        </p:txBody>
      </p:sp>
      <p:sp>
        <p:nvSpPr>
          <p:cNvPr id="987" name="TextShape 2"/>
          <p:cNvSpPr txBox="1"/>
          <p:nvPr/>
        </p:nvSpPr>
        <p:spPr>
          <a:xfrm>
            <a:off x="8610480" y="6356520"/>
            <a:ext cx="2742840" cy="364680"/>
          </a:xfrm>
          <a:prstGeom prst="rect">
            <a:avLst/>
          </a:prstGeom>
          <a:noFill/>
          <a:ln>
            <a:noFill/>
          </a:ln>
        </p:spPr>
        <p:txBody>
          <a:bodyPr anchor="ctr"/>
          <a:lstStyle/>
          <a:p>
            <a:pPr algn="r">
              <a:lnSpc>
                <a:spcPct val="100000"/>
              </a:lnSpc>
            </a:pPr>
            <a:fld id="{62BB6ACE-C207-4A8A-9B26-1E452E0770C4}" type="slidenum">
              <a:rPr lang="pt-BR" sz="1200" b="0" strike="noStrike" spc="-1">
                <a:solidFill>
                  <a:srgbClr val="8B8B8B"/>
                </a:solidFill>
                <a:latin typeface="Calibri"/>
              </a:rPr>
              <a:t>81</a:t>
            </a:fld>
            <a:endParaRPr lang="pt-BR" sz="1200" b="0" strike="noStrike" spc="-1">
              <a:latin typeface="Times New Roman"/>
            </a:endParaRPr>
          </a:p>
        </p:txBody>
      </p:sp>
      <p:pic>
        <p:nvPicPr>
          <p:cNvPr id="988" name="Picture 3"/>
          <p:cNvPicPr/>
          <p:nvPr/>
        </p:nvPicPr>
        <p:blipFill>
          <a:blip r:embed="rId2"/>
          <a:srcRect t="29806" r="16667" b="29478"/>
          <a:stretch/>
        </p:blipFill>
        <p:spPr>
          <a:xfrm>
            <a:off x="5068800" y="2494080"/>
            <a:ext cx="4000320" cy="1955520"/>
          </a:xfrm>
          <a:prstGeom prst="rect">
            <a:avLst/>
          </a:prstGeom>
          <a:ln>
            <a:noFill/>
          </a:ln>
        </p:spPr>
      </p:pic>
      <p:sp>
        <p:nvSpPr>
          <p:cNvPr id="989" name="CustomShape 3"/>
          <p:cNvSpPr/>
          <p:nvPr/>
        </p:nvSpPr>
        <p:spPr>
          <a:xfrm>
            <a:off x="9197640" y="1477800"/>
            <a:ext cx="2457360" cy="16754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2200" b="1" strike="noStrike" spc="-1">
                <a:solidFill>
                  <a:srgbClr val="000000"/>
                </a:solidFill>
                <a:latin typeface="Calibri"/>
              </a:rPr>
              <a:t>Maintenance</a:t>
            </a:r>
            <a:endParaRPr lang="pt-BR" sz="2200" b="0" strike="noStrike" spc="-1">
              <a:latin typeface="Arial"/>
            </a:endParaRPr>
          </a:p>
          <a:p>
            <a:pPr marL="285840" indent="-285480">
              <a:lnSpc>
                <a:spcPct val="100000"/>
              </a:lnSpc>
              <a:buClr>
                <a:srgbClr val="000000"/>
              </a:buClr>
              <a:buFont typeface="Arial"/>
              <a:buChar char="•"/>
            </a:pPr>
            <a:r>
              <a:rPr lang="pt-BR" sz="2200" b="0" strike="noStrike" spc="-1">
                <a:solidFill>
                  <a:srgbClr val="000000"/>
                </a:solidFill>
                <a:latin typeface="Calibri"/>
              </a:rPr>
              <a:t>Automatically detect and purchase repair services</a:t>
            </a:r>
            <a:endParaRPr lang="pt-BR" sz="2200" b="0" strike="noStrike" spc="-1">
              <a:latin typeface="Arial"/>
            </a:endParaRPr>
          </a:p>
        </p:txBody>
      </p:sp>
      <p:sp>
        <p:nvSpPr>
          <p:cNvPr id="990" name="CustomShape 4"/>
          <p:cNvSpPr/>
          <p:nvPr/>
        </p:nvSpPr>
        <p:spPr>
          <a:xfrm rot="5400000" flipH="1" flipV="1">
            <a:off x="7607520" y="1372680"/>
            <a:ext cx="377280" cy="1938960"/>
          </a:xfrm>
          <a:prstGeom prst="bentConnector2">
            <a:avLst/>
          </a:prstGeom>
          <a:noFill/>
          <a:ln w="50760">
            <a:solidFill>
              <a:schemeClr val="accent1"/>
            </a:solidFill>
            <a:beve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91" name="CustomShape 5"/>
          <p:cNvSpPr/>
          <p:nvPr/>
        </p:nvSpPr>
        <p:spPr>
          <a:xfrm>
            <a:off x="9056880" y="4518000"/>
            <a:ext cx="3071160" cy="234576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2200" b="1" strike="noStrike" spc="-1">
                <a:solidFill>
                  <a:srgbClr val="000000"/>
                </a:solidFill>
                <a:latin typeface="Calibri"/>
              </a:rPr>
              <a:t>Financing</a:t>
            </a:r>
            <a:endParaRPr lang="pt-BR" sz="2200" b="0" strike="noStrike" spc="-1">
              <a:latin typeface="Arial"/>
            </a:endParaRPr>
          </a:p>
          <a:p>
            <a:pPr marL="285840" indent="-285480">
              <a:lnSpc>
                <a:spcPct val="100000"/>
              </a:lnSpc>
              <a:buClr>
                <a:srgbClr val="000000"/>
              </a:buClr>
              <a:buFont typeface="Arial"/>
              <a:buChar char="•"/>
            </a:pPr>
            <a:r>
              <a:rPr lang="pt-BR" sz="2200" b="0" strike="noStrike" spc="-1">
                <a:solidFill>
                  <a:srgbClr val="000000"/>
                </a:solidFill>
                <a:latin typeface="Calibri"/>
              </a:rPr>
              <a:t>Access tied to identity and payments</a:t>
            </a:r>
            <a:endParaRPr lang="pt-BR" sz="2200" b="0" strike="noStrike" spc="-1">
              <a:latin typeface="Arial"/>
            </a:endParaRPr>
          </a:p>
          <a:p>
            <a:pPr marL="285840" indent="-285480">
              <a:lnSpc>
                <a:spcPct val="100000"/>
              </a:lnSpc>
              <a:buClr>
                <a:srgbClr val="000000"/>
              </a:buClr>
              <a:buFont typeface="Arial"/>
              <a:buChar char="•"/>
            </a:pPr>
            <a:r>
              <a:rPr lang="pt-BR" sz="2200" b="0" strike="noStrike" spc="-1">
                <a:solidFill>
                  <a:srgbClr val="000000"/>
                </a:solidFill>
                <a:latin typeface="Calibri"/>
              </a:rPr>
              <a:t>Value of the verified income stream</a:t>
            </a:r>
            <a:endParaRPr lang="pt-BR" sz="2200" b="0" strike="noStrike" spc="-1">
              <a:latin typeface="Arial"/>
            </a:endParaRPr>
          </a:p>
        </p:txBody>
      </p:sp>
      <p:sp>
        <p:nvSpPr>
          <p:cNvPr id="992" name="CustomShape 6"/>
          <p:cNvSpPr/>
          <p:nvPr/>
        </p:nvSpPr>
        <p:spPr>
          <a:xfrm rot="16200000" flipH="1">
            <a:off x="7427520" y="3736800"/>
            <a:ext cx="846720" cy="2409480"/>
          </a:xfrm>
          <a:prstGeom prst="bentConnector2">
            <a:avLst/>
          </a:prstGeom>
          <a:noFill/>
          <a:ln w="50760">
            <a:solidFill>
              <a:schemeClr val="accent1"/>
            </a:solidFill>
            <a:beve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93" name="CustomShape 7"/>
          <p:cNvSpPr/>
          <p:nvPr/>
        </p:nvSpPr>
        <p:spPr>
          <a:xfrm>
            <a:off x="1163520" y="4518000"/>
            <a:ext cx="3072240" cy="10058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2200" b="1" strike="noStrike" spc="-1">
                <a:solidFill>
                  <a:srgbClr val="000000"/>
                </a:solidFill>
                <a:latin typeface="Calibri"/>
              </a:rPr>
              <a:t>User Fees</a:t>
            </a:r>
            <a:endParaRPr lang="pt-BR" sz="2200" b="0" strike="noStrike" spc="-1">
              <a:latin typeface="Arial"/>
            </a:endParaRPr>
          </a:p>
          <a:p>
            <a:pPr marL="285840" indent="-285480">
              <a:lnSpc>
                <a:spcPct val="100000"/>
              </a:lnSpc>
              <a:buClr>
                <a:srgbClr val="000000"/>
              </a:buClr>
              <a:buFont typeface="Arial"/>
              <a:buChar char="•"/>
            </a:pPr>
            <a:r>
              <a:rPr lang="pt-BR" sz="2200" b="0" strike="noStrike" spc="-1">
                <a:solidFill>
                  <a:srgbClr val="000000"/>
                </a:solidFill>
                <a:latin typeface="Calibri"/>
              </a:rPr>
              <a:t>Billing &amp; payments for rides</a:t>
            </a:r>
            <a:endParaRPr lang="pt-BR" sz="2200" b="0" strike="noStrike" spc="-1">
              <a:latin typeface="Arial"/>
            </a:endParaRPr>
          </a:p>
        </p:txBody>
      </p:sp>
      <p:sp>
        <p:nvSpPr>
          <p:cNvPr id="994" name="CustomShape 8"/>
          <p:cNvSpPr/>
          <p:nvPr/>
        </p:nvSpPr>
        <p:spPr>
          <a:xfrm rot="5400000">
            <a:off x="5187960" y="3566520"/>
            <a:ext cx="507600" cy="2410200"/>
          </a:xfrm>
          <a:prstGeom prst="bentConnector2">
            <a:avLst/>
          </a:prstGeom>
          <a:noFill/>
          <a:ln w="50760">
            <a:solidFill>
              <a:schemeClr val="accent1"/>
            </a:solidFill>
            <a:beve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995" name="CustomShape 9"/>
          <p:cNvSpPr/>
          <p:nvPr/>
        </p:nvSpPr>
        <p:spPr>
          <a:xfrm>
            <a:off x="1357200" y="1477800"/>
            <a:ext cx="3071880" cy="16754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pt-BR" sz="2200" b="1" strike="noStrike" spc="-1">
                <a:solidFill>
                  <a:srgbClr val="000000"/>
                </a:solidFill>
                <a:latin typeface="Calibri"/>
              </a:rPr>
              <a:t>Fractional Ownership</a:t>
            </a:r>
            <a:endParaRPr lang="pt-BR" sz="2200" b="0" strike="noStrike" spc="-1">
              <a:latin typeface="Arial"/>
            </a:endParaRPr>
          </a:p>
          <a:p>
            <a:pPr marL="285840" indent="-285480">
              <a:lnSpc>
                <a:spcPct val="100000"/>
              </a:lnSpc>
              <a:buClr>
                <a:srgbClr val="000000"/>
              </a:buClr>
              <a:buFont typeface="Arial"/>
              <a:buChar char="•"/>
            </a:pPr>
            <a:r>
              <a:rPr lang="pt-BR" sz="2200" b="0" strike="noStrike" spc="-1">
                <a:solidFill>
                  <a:srgbClr val="000000"/>
                </a:solidFill>
                <a:latin typeface="Calibri"/>
              </a:rPr>
              <a:t>Why own a whole car if you only use part of it?</a:t>
            </a:r>
            <a:endParaRPr lang="pt-BR" sz="2200" b="0" strike="noStrike" spc="-1">
              <a:latin typeface="Arial"/>
            </a:endParaRPr>
          </a:p>
        </p:txBody>
      </p:sp>
      <p:sp>
        <p:nvSpPr>
          <p:cNvPr id="996" name="CustomShape 10"/>
          <p:cNvSpPr/>
          <p:nvPr/>
        </p:nvSpPr>
        <p:spPr>
          <a:xfrm rot="16200000" flipV="1">
            <a:off x="5438880" y="1145880"/>
            <a:ext cx="377640" cy="2396160"/>
          </a:xfrm>
          <a:prstGeom prst="bentConnector2">
            <a:avLst/>
          </a:prstGeom>
          <a:noFill/>
          <a:ln w="50760">
            <a:solidFill>
              <a:schemeClr val="accent1"/>
            </a:solidFill>
            <a:bevel/>
          </a:ln>
          <a:effectLst>
            <a:outerShdw blurRad="76200" dist="38100" dir="5400000" rotWithShape="0">
              <a:srgbClr val="000000">
                <a:alpha val="38000"/>
              </a:srgbClr>
            </a:outerShdw>
          </a:effectLst>
        </p:spPr>
        <p:style>
          <a:lnRef idx="0">
            <a:scrgbClr r="0" g="0" b="0"/>
          </a:lnRef>
          <a:fillRef idx="0">
            <a:scrgbClr r="0" g="0" b="0"/>
          </a:fillRef>
          <a:effectRef idx="0">
            <a:scrgbClr r="0" g="0" b="0"/>
          </a:effectRef>
          <a:fontRef idx="minor"/>
        </p:style>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Smart Contracts</a:t>
            </a:r>
            <a:endParaRPr lang="pt-BR" sz="4400" b="0" strike="noStrike" spc="-1">
              <a:solidFill>
                <a:srgbClr val="000000"/>
              </a:solidFill>
              <a:latin typeface="Calibri"/>
            </a:endParaRPr>
          </a:p>
        </p:txBody>
      </p:sp>
      <p:sp>
        <p:nvSpPr>
          <p:cNvPr id="998" name="TextShape 2"/>
          <p:cNvSpPr txBox="1"/>
          <p:nvPr/>
        </p:nvSpPr>
        <p:spPr>
          <a:xfrm>
            <a:off x="838080" y="1825560"/>
            <a:ext cx="10515240" cy="4350960"/>
          </a:xfrm>
          <a:prstGeom prst="rect">
            <a:avLst/>
          </a:prstGeom>
          <a:noFill/>
          <a:ln>
            <a:noFill/>
          </a:ln>
        </p:spPr>
        <p:txBody>
          <a:bodyPr lIns="122040" tIns="122040" rIns="122040" bIns="122040"/>
          <a:lstStyle/>
          <a:p>
            <a:pPr marL="228600" indent="-228240" algn="ctr">
              <a:lnSpc>
                <a:spcPct val="115000"/>
              </a:lnSpc>
              <a:spcAft>
                <a:spcPts val="2132"/>
              </a:spcAft>
            </a:pPr>
            <a:r>
              <a:rPr lang="pt-BR" sz="2800" b="0" strike="noStrike" spc="-1">
                <a:solidFill>
                  <a:srgbClr val="000000"/>
                </a:solidFill>
                <a:latin typeface="Calibri"/>
              </a:rPr>
              <a:t>A smart contract is a computer program executed in a secure environment that directly controls digital assets</a:t>
            </a:r>
          </a:p>
        </p:txBody>
      </p:sp>
      <p:sp>
        <p:nvSpPr>
          <p:cNvPr id="999" name="TextShape 3"/>
          <p:cNvSpPr txBox="1"/>
          <p:nvPr/>
        </p:nvSpPr>
        <p:spPr>
          <a:xfrm>
            <a:off x="8610480" y="6356520"/>
            <a:ext cx="2742840" cy="364680"/>
          </a:xfrm>
          <a:prstGeom prst="rect">
            <a:avLst/>
          </a:prstGeom>
          <a:noFill/>
          <a:ln>
            <a:noFill/>
          </a:ln>
        </p:spPr>
        <p:txBody>
          <a:bodyPr anchor="ctr"/>
          <a:lstStyle/>
          <a:p>
            <a:pPr algn="r">
              <a:lnSpc>
                <a:spcPct val="100000"/>
              </a:lnSpc>
            </a:pPr>
            <a:fld id="{1923CC44-98C7-4D83-8248-84297F2A1B1E}" type="slidenum">
              <a:rPr lang="pt-BR" sz="1200" b="0" strike="noStrike" spc="-1">
                <a:solidFill>
                  <a:srgbClr val="8B8B8B"/>
                </a:solidFill>
                <a:latin typeface="Calibri"/>
              </a:rPr>
              <a:t>82</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Smart Contracts</a:t>
            </a:r>
            <a:endParaRPr lang="pt-BR" sz="4400" b="0" strike="noStrike" spc="-1">
              <a:solidFill>
                <a:srgbClr val="000000"/>
              </a:solidFill>
              <a:latin typeface="Calibri"/>
            </a:endParaRPr>
          </a:p>
        </p:txBody>
      </p:sp>
      <p:sp>
        <p:nvSpPr>
          <p:cNvPr id="1001" name="TextShape 2"/>
          <p:cNvSpPr txBox="1"/>
          <p:nvPr/>
        </p:nvSpPr>
        <p:spPr>
          <a:xfrm>
            <a:off x="838080" y="1825560"/>
            <a:ext cx="10515240" cy="4350960"/>
          </a:xfrm>
          <a:prstGeom prst="rect">
            <a:avLst/>
          </a:prstGeom>
          <a:noFill/>
          <a:ln>
            <a:noFill/>
          </a:ln>
        </p:spPr>
        <p:txBody>
          <a:bodyPr lIns="122040" tIns="122040" rIns="122040" bIns="122040"/>
          <a:lstStyle/>
          <a:p>
            <a:pPr marL="228600" indent="-228240" algn="ctr">
              <a:lnSpc>
                <a:spcPct val="115000"/>
              </a:lnSpc>
              <a:spcAft>
                <a:spcPts val="2132"/>
              </a:spcAft>
            </a:pPr>
            <a:r>
              <a:rPr lang="pt-BR" sz="2800" b="0" strike="noStrike" spc="-1">
                <a:solidFill>
                  <a:srgbClr val="000000"/>
                </a:solidFill>
                <a:latin typeface="Calibri"/>
              </a:rPr>
              <a:t>A smart contract is a </a:t>
            </a:r>
            <a:r>
              <a:rPr lang="pt-BR" sz="2800" b="1" strike="noStrike" spc="-1">
                <a:solidFill>
                  <a:srgbClr val="000000"/>
                </a:solidFill>
                <a:latin typeface="Calibri"/>
              </a:rPr>
              <a:t>computer program </a:t>
            </a:r>
            <a:r>
              <a:rPr lang="pt-BR" sz="2800" b="0" strike="noStrike" spc="-1">
                <a:solidFill>
                  <a:srgbClr val="000000"/>
                </a:solidFill>
                <a:latin typeface="Calibri"/>
              </a:rPr>
              <a:t>executed in a secure environment that directly controls digital assets</a:t>
            </a:r>
          </a:p>
        </p:txBody>
      </p:sp>
      <p:sp>
        <p:nvSpPr>
          <p:cNvPr id="1002" name="TextShape 3"/>
          <p:cNvSpPr txBox="1"/>
          <p:nvPr/>
        </p:nvSpPr>
        <p:spPr>
          <a:xfrm>
            <a:off x="8610480" y="6356520"/>
            <a:ext cx="2742840" cy="364680"/>
          </a:xfrm>
          <a:prstGeom prst="rect">
            <a:avLst/>
          </a:prstGeom>
          <a:noFill/>
          <a:ln>
            <a:noFill/>
          </a:ln>
        </p:spPr>
        <p:txBody>
          <a:bodyPr anchor="ctr"/>
          <a:lstStyle/>
          <a:p>
            <a:pPr algn="r">
              <a:lnSpc>
                <a:spcPct val="100000"/>
              </a:lnSpc>
            </a:pPr>
            <a:fld id="{9D0DF8C7-3473-4143-AB0D-2327B96FD61D}" type="slidenum">
              <a:rPr lang="pt-BR" sz="1200" b="0" strike="noStrike" spc="-1">
                <a:solidFill>
                  <a:srgbClr val="8B8B8B"/>
                </a:solidFill>
                <a:latin typeface="Calibri"/>
              </a:rPr>
              <a:t>83</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TextShape 1"/>
          <p:cNvSpPr txBox="1"/>
          <p:nvPr/>
        </p:nvSpPr>
        <p:spPr>
          <a:xfrm>
            <a:off x="838080" y="365040"/>
            <a:ext cx="10515240" cy="1325160"/>
          </a:xfrm>
          <a:prstGeom prst="rect">
            <a:avLst/>
          </a:prstGeom>
          <a:noFill/>
          <a:ln>
            <a:noFill/>
          </a:ln>
        </p:spPr>
        <p:txBody>
          <a:bodyPr anchor="ctr"/>
          <a:lstStyle/>
          <a:p>
            <a:endParaRPr lang="pt-BR" sz="1800" b="0" strike="noStrike" spc="-1">
              <a:solidFill>
                <a:srgbClr val="000000"/>
              </a:solidFill>
              <a:latin typeface="Calibri"/>
            </a:endParaRPr>
          </a:p>
        </p:txBody>
      </p:sp>
      <p:sp>
        <p:nvSpPr>
          <p:cNvPr id="1004" name="TextShape 2"/>
          <p:cNvSpPr txBox="1"/>
          <p:nvPr/>
        </p:nvSpPr>
        <p:spPr>
          <a:xfrm>
            <a:off x="838080" y="1825560"/>
            <a:ext cx="10515240" cy="4350960"/>
          </a:xfrm>
          <a:prstGeom prst="rect">
            <a:avLst/>
          </a:prstGeom>
          <a:noFill/>
          <a:ln>
            <a:noFill/>
          </a:ln>
        </p:spPr>
        <p:txBody>
          <a:bodyPr/>
          <a:lstStyle/>
          <a:p>
            <a:pPr>
              <a:lnSpc>
                <a:spcPct val="100000"/>
              </a:lnSpc>
              <a:spcBef>
                <a:spcPts val="1001"/>
              </a:spcBef>
            </a:pPr>
            <a:r>
              <a:rPr lang="pt-BR" sz="2800" b="0" i="1" strike="noStrike" spc="-1">
                <a:solidFill>
                  <a:srgbClr val="000000"/>
                </a:solidFill>
                <a:latin typeface="Calibri"/>
              </a:rPr>
              <a:t>A computer program is a collection of instructions that performs a specific task when executed by a computer. A computer requires programs to function, and typically executes the program's instructions in a central processing unit.</a:t>
            </a:r>
            <a:endParaRPr lang="pt-BR" sz="2800" b="0" strike="noStrike" spc="-1">
              <a:solidFill>
                <a:srgbClr val="000000"/>
              </a:solidFill>
              <a:latin typeface="Calibri"/>
            </a:endParaRPr>
          </a:p>
          <a:p>
            <a:pPr algn="r">
              <a:lnSpc>
                <a:spcPct val="100000"/>
              </a:lnSpc>
              <a:spcBef>
                <a:spcPts val="1001"/>
              </a:spcBef>
            </a:pPr>
            <a:r>
              <a:rPr lang="pt-BR" sz="2800" b="0" i="1" u="sng" strike="noStrike" spc="-1">
                <a:solidFill>
                  <a:srgbClr val="0563C1"/>
                </a:solidFill>
                <a:uFillTx/>
                <a:latin typeface="Calibri"/>
                <a:hlinkClick r:id="rId2"/>
              </a:rPr>
              <a:t>Wikipedia</a:t>
            </a:r>
            <a:endParaRPr lang="pt-BR" sz="2800" b="0" strike="noStrike" spc="-1">
              <a:solidFill>
                <a:srgbClr val="000000"/>
              </a:solidFill>
              <a:latin typeface="Calibri"/>
            </a:endParaRPr>
          </a:p>
        </p:txBody>
      </p:sp>
      <p:sp>
        <p:nvSpPr>
          <p:cNvPr id="1005" name="TextShape 3"/>
          <p:cNvSpPr txBox="1"/>
          <p:nvPr/>
        </p:nvSpPr>
        <p:spPr>
          <a:xfrm>
            <a:off x="8610480" y="6356520"/>
            <a:ext cx="2742840" cy="364680"/>
          </a:xfrm>
          <a:prstGeom prst="rect">
            <a:avLst/>
          </a:prstGeom>
          <a:noFill/>
          <a:ln>
            <a:noFill/>
          </a:ln>
        </p:spPr>
        <p:txBody>
          <a:bodyPr anchor="ctr"/>
          <a:lstStyle/>
          <a:p>
            <a:pPr algn="r">
              <a:lnSpc>
                <a:spcPct val="100000"/>
              </a:lnSpc>
            </a:pPr>
            <a:fld id="{79ADDE78-3463-4638-8799-9689D9DD39F0}" type="slidenum">
              <a:rPr lang="pt-BR" sz="1200" b="0" strike="noStrike" spc="-1">
                <a:solidFill>
                  <a:srgbClr val="8B8B8B"/>
                </a:solidFill>
                <a:latin typeface="Calibri"/>
              </a:rPr>
              <a:t>84</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TextShape 1"/>
          <p:cNvSpPr txBox="1"/>
          <p:nvPr/>
        </p:nvSpPr>
        <p:spPr>
          <a:xfrm>
            <a:off x="838080" y="365040"/>
            <a:ext cx="10515240" cy="1325160"/>
          </a:xfrm>
          <a:prstGeom prst="rect">
            <a:avLst/>
          </a:prstGeom>
          <a:noFill/>
          <a:ln>
            <a:noFill/>
          </a:ln>
        </p:spPr>
        <p:txBody>
          <a:bodyPr lIns="122040" tIns="122040" rIns="122040" bIns="122040"/>
          <a:lstStyle/>
          <a:p>
            <a:pPr>
              <a:lnSpc>
                <a:spcPct val="100000"/>
              </a:lnSpc>
            </a:pPr>
            <a:r>
              <a:rPr lang="pt-BR" sz="4400" b="0" strike="noStrike" spc="-1">
                <a:solidFill>
                  <a:srgbClr val="000000"/>
                </a:solidFill>
                <a:latin typeface="Calibri Light"/>
              </a:rPr>
              <a:t>Example: bet on an event</a:t>
            </a:r>
            <a:endParaRPr lang="pt-BR" sz="4400" b="0" strike="noStrike" spc="-1">
              <a:solidFill>
                <a:srgbClr val="000000"/>
              </a:solidFill>
              <a:latin typeface="Calibri"/>
            </a:endParaRPr>
          </a:p>
        </p:txBody>
      </p:sp>
      <p:sp>
        <p:nvSpPr>
          <p:cNvPr id="1007" name="TextShape 2"/>
          <p:cNvSpPr txBox="1"/>
          <p:nvPr/>
        </p:nvSpPr>
        <p:spPr>
          <a:xfrm>
            <a:off x="838080" y="1825560"/>
            <a:ext cx="10515240" cy="4350960"/>
          </a:xfrm>
          <a:prstGeom prst="rect">
            <a:avLst/>
          </a:prstGeom>
          <a:noFill/>
          <a:ln>
            <a:noFill/>
          </a:ln>
        </p:spPr>
        <p:txBody>
          <a:bodyPr lIns="122040" tIns="122040" rIns="122040" bIns="122040"/>
          <a:lstStyle/>
          <a:p>
            <a:pPr>
              <a:lnSpc>
                <a:spcPct val="150000"/>
              </a:lnSpc>
            </a:pPr>
            <a:r>
              <a:rPr lang="pt-BR" sz="2800" b="0" strike="noStrike" spc="-1">
                <a:solidFill>
                  <a:srgbClr val="2A2A2A"/>
                </a:solidFill>
                <a:latin typeface="Consolas"/>
                <a:ea typeface="Consolas"/>
              </a:rPr>
              <a:t>if HAS_EVENT_X_HAPPENED() is true:</a:t>
            </a:r>
            <a:endParaRPr lang="pt-BR" sz="2800" b="0" strike="noStrike" spc="-1">
              <a:solidFill>
                <a:srgbClr val="000000"/>
              </a:solidFill>
              <a:latin typeface="Calibri"/>
            </a:endParaRPr>
          </a:p>
          <a:p>
            <a:pPr>
              <a:lnSpc>
                <a:spcPct val="150000"/>
              </a:lnSpc>
            </a:pPr>
            <a:r>
              <a:rPr lang="pt-BR" sz="2800" b="0" strike="noStrike" spc="-1">
                <a:solidFill>
                  <a:srgbClr val="2A2A2A"/>
                </a:solidFill>
                <a:latin typeface="Consolas"/>
                <a:ea typeface="Consolas"/>
              </a:rPr>
              <a:t>	send(party_A, 1000)</a:t>
            </a:r>
            <a:endParaRPr lang="pt-BR" sz="2800" b="0" strike="noStrike" spc="-1">
              <a:solidFill>
                <a:srgbClr val="000000"/>
              </a:solidFill>
              <a:latin typeface="Calibri"/>
            </a:endParaRPr>
          </a:p>
          <a:p>
            <a:pPr>
              <a:lnSpc>
                <a:spcPct val="150000"/>
              </a:lnSpc>
            </a:pPr>
            <a:r>
              <a:rPr lang="pt-BR" sz="2800" b="0" strike="noStrike" spc="-1">
                <a:solidFill>
                  <a:srgbClr val="2A2A2A"/>
                </a:solidFill>
                <a:latin typeface="Consolas"/>
                <a:ea typeface="Consolas"/>
              </a:rPr>
              <a:t>else:</a:t>
            </a:r>
            <a:endParaRPr lang="pt-BR" sz="2800" b="0" strike="noStrike" spc="-1">
              <a:solidFill>
                <a:srgbClr val="000000"/>
              </a:solidFill>
              <a:latin typeface="Calibri"/>
            </a:endParaRPr>
          </a:p>
          <a:p>
            <a:pPr>
              <a:lnSpc>
                <a:spcPct val="150000"/>
              </a:lnSpc>
            </a:pPr>
            <a:r>
              <a:rPr lang="pt-BR" sz="2800" b="0" strike="noStrike" spc="-1">
                <a:solidFill>
                  <a:srgbClr val="2A2A2A"/>
                </a:solidFill>
                <a:latin typeface="Consolas"/>
                <a:ea typeface="Consolas"/>
              </a:rPr>
              <a:t>	send(party_B, 1000)</a:t>
            </a:r>
            <a:endParaRPr lang="pt-BR" sz="2800" b="0" strike="noStrike" spc="-1">
              <a:solidFill>
                <a:srgbClr val="000000"/>
              </a:solidFill>
              <a:latin typeface="Calibri"/>
            </a:endParaRPr>
          </a:p>
        </p:txBody>
      </p:sp>
      <p:sp>
        <p:nvSpPr>
          <p:cNvPr id="1008" name="TextShape 3"/>
          <p:cNvSpPr txBox="1"/>
          <p:nvPr/>
        </p:nvSpPr>
        <p:spPr>
          <a:xfrm>
            <a:off x="8610480" y="6356520"/>
            <a:ext cx="2742840" cy="364680"/>
          </a:xfrm>
          <a:prstGeom prst="rect">
            <a:avLst/>
          </a:prstGeom>
          <a:noFill/>
          <a:ln>
            <a:noFill/>
          </a:ln>
        </p:spPr>
        <p:txBody>
          <a:bodyPr anchor="ctr"/>
          <a:lstStyle/>
          <a:p>
            <a:pPr algn="r">
              <a:lnSpc>
                <a:spcPct val="100000"/>
              </a:lnSpc>
            </a:pPr>
            <a:fld id="{DB55EF68-79E9-4E23-AF8A-9D7A920FE39B}" type="slidenum">
              <a:rPr lang="pt-BR" sz="1200" b="0" strike="noStrike" spc="-1">
                <a:solidFill>
                  <a:srgbClr val="8B8B8B"/>
                </a:solidFill>
                <a:latin typeface="Calibri"/>
              </a:rPr>
              <a:t>85</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Smart Contracts</a:t>
            </a:r>
            <a:endParaRPr lang="pt-BR" sz="4400" b="0" strike="noStrike" spc="-1">
              <a:solidFill>
                <a:srgbClr val="000000"/>
              </a:solidFill>
              <a:latin typeface="Calibri"/>
            </a:endParaRPr>
          </a:p>
        </p:txBody>
      </p:sp>
      <p:sp>
        <p:nvSpPr>
          <p:cNvPr id="1010" name="TextShape 2"/>
          <p:cNvSpPr txBox="1"/>
          <p:nvPr/>
        </p:nvSpPr>
        <p:spPr>
          <a:xfrm>
            <a:off x="838080" y="1825560"/>
            <a:ext cx="10515240" cy="4350960"/>
          </a:xfrm>
          <a:prstGeom prst="rect">
            <a:avLst/>
          </a:prstGeom>
          <a:noFill/>
          <a:ln>
            <a:noFill/>
          </a:ln>
        </p:spPr>
        <p:txBody>
          <a:bodyPr lIns="122040" tIns="122040" rIns="122040" bIns="122040"/>
          <a:lstStyle/>
          <a:p>
            <a:pPr marL="228600" indent="-228240" algn="ctr">
              <a:lnSpc>
                <a:spcPct val="115000"/>
              </a:lnSpc>
              <a:spcAft>
                <a:spcPts val="2132"/>
              </a:spcAft>
            </a:pPr>
            <a:r>
              <a:rPr lang="pt-BR" sz="2800" b="0" strike="noStrike" spc="-1">
                <a:solidFill>
                  <a:srgbClr val="000000"/>
                </a:solidFill>
                <a:latin typeface="Calibri"/>
              </a:rPr>
              <a:t>A smart contract is a computer program executed in a </a:t>
            </a:r>
            <a:r>
              <a:rPr lang="pt-BR" sz="2800" b="1" strike="noStrike" spc="-1">
                <a:solidFill>
                  <a:srgbClr val="000000"/>
                </a:solidFill>
                <a:latin typeface="Calibri"/>
              </a:rPr>
              <a:t>secure environment</a:t>
            </a:r>
            <a:r>
              <a:rPr lang="pt-BR" sz="2800" b="0" strike="noStrike" spc="-1">
                <a:solidFill>
                  <a:srgbClr val="000000"/>
                </a:solidFill>
                <a:latin typeface="Calibri"/>
              </a:rPr>
              <a:t> that directly controls digital assets</a:t>
            </a:r>
          </a:p>
        </p:txBody>
      </p:sp>
      <p:sp>
        <p:nvSpPr>
          <p:cNvPr id="1011" name="TextShape 3"/>
          <p:cNvSpPr txBox="1"/>
          <p:nvPr/>
        </p:nvSpPr>
        <p:spPr>
          <a:xfrm>
            <a:off x="8610480" y="6356520"/>
            <a:ext cx="2742840" cy="364680"/>
          </a:xfrm>
          <a:prstGeom prst="rect">
            <a:avLst/>
          </a:prstGeom>
          <a:noFill/>
          <a:ln>
            <a:noFill/>
          </a:ln>
        </p:spPr>
        <p:txBody>
          <a:bodyPr anchor="ctr"/>
          <a:lstStyle/>
          <a:p>
            <a:pPr algn="r">
              <a:lnSpc>
                <a:spcPct val="100000"/>
              </a:lnSpc>
            </a:pPr>
            <a:fld id="{ACE0CAE1-8546-4987-B551-9D1903EB55F2}" type="slidenum">
              <a:rPr lang="pt-BR" sz="1200" b="0" strike="noStrike" spc="-1">
                <a:solidFill>
                  <a:srgbClr val="8B8B8B"/>
                </a:solidFill>
                <a:latin typeface="Calibri"/>
              </a:rPr>
              <a:t>86</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Properties of Secure Environments</a:t>
            </a:r>
            <a:endParaRPr lang="pt-BR" sz="4400" b="0" strike="noStrike" spc="-1">
              <a:solidFill>
                <a:srgbClr val="000000"/>
              </a:solidFill>
              <a:latin typeface="Calibri"/>
            </a:endParaRPr>
          </a:p>
        </p:txBody>
      </p:sp>
      <p:sp>
        <p:nvSpPr>
          <p:cNvPr id="1013" name="TextShape 2"/>
          <p:cNvSpPr txBox="1"/>
          <p:nvPr/>
        </p:nvSpPr>
        <p:spPr>
          <a:xfrm>
            <a:off x="838080" y="1825560"/>
            <a:ext cx="10515240" cy="4350960"/>
          </a:xfrm>
          <a:prstGeom prst="rect">
            <a:avLst/>
          </a:prstGeom>
          <a:noFill/>
          <a:ln>
            <a:noFill/>
          </a:ln>
        </p:spPr>
        <p:txBody>
          <a:bodyPr lIns="122040" tIns="122040" rIns="122040" bIns="122040"/>
          <a:lstStyle/>
          <a:p>
            <a:pPr marL="228600" indent="-228240">
              <a:lnSpc>
                <a:spcPct val="100000"/>
              </a:lnSpc>
              <a:spcAft>
                <a:spcPts val="799"/>
              </a:spcAft>
              <a:buClr>
                <a:srgbClr val="000000"/>
              </a:buClr>
              <a:buFont typeface="Arial"/>
              <a:buChar char="•"/>
            </a:pPr>
            <a:r>
              <a:rPr lang="pt-BR" sz="2800" b="0" strike="noStrike" spc="-1">
                <a:solidFill>
                  <a:srgbClr val="000000"/>
                </a:solidFill>
                <a:latin typeface="Calibri"/>
              </a:rPr>
              <a:t>Correctness of execution</a:t>
            </a:r>
          </a:p>
          <a:p>
            <a:pPr marL="685800" lvl="1" indent="-228240">
              <a:lnSpc>
                <a:spcPct val="100000"/>
              </a:lnSpc>
              <a:spcAft>
                <a:spcPts val="799"/>
              </a:spcAft>
              <a:buClr>
                <a:srgbClr val="000000"/>
              </a:buClr>
              <a:buFont typeface="Arial"/>
              <a:buChar char="•"/>
            </a:pPr>
            <a:r>
              <a:rPr lang="pt-BR" sz="2400" b="0" strike="noStrike" spc="-1">
                <a:solidFill>
                  <a:srgbClr val="000000"/>
                </a:solidFill>
                <a:latin typeface="Calibri"/>
              </a:rPr>
              <a:t>The execution is done correctly, is not tampered</a:t>
            </a:r>
          </a:p>
          <a:p>
            <a:pPr marL="228600" indent="-228240">
              <a:lnSpc>
                <a:spcPct val="100000"/>
              </a:lnSpc>
              <a:spcAft>
                <a:spcPts val="799"/>
              </a:spcAft>
              <a:buClr>
                <a:srgbClr val="000000"/>
              </a:buClr>
              <a:buFont typeface="Arial"/>
              <a:buChar char="•"/>
            </a:pPr>
            <a:r>
              <a:rPr lang="pt-BR" sz="2800" b="0" strike="noStrike" spc="-1">
                <a:solidFill>
                  <a:srgbClr val="000000"/>
                </a:solidFill>
                <a:latin typeface="Calibri"/>
              </a:rPr>
              <a:t>Integrity of code and data</a:t>
            </a:r>
          </a:p>
          <a:p>
            <a:pPr marL="228600" indent="-228240">
              <a:lnSpc>
                <a:spcPct val="100000"/>
              </a:lnSpc>
              <a:spcAft>
                <a:spcPts val="799"/>
              </a:spcAft>
              <a:buClr>
                <a:srgbClr val="000000"/>
              </a:buClr>
              <a:buFont typeface="Arial"/>
              <a:buChar char="•"/>
            </a:pPr>
            <a:r>
              <a:rPr lang="pt-BR" sz="2800" b="0" strike="noStrike" spc="-1">
                <a:solidFill>
                  <a:srgbClr val="000000"/>
                </a:solidFill>
                <a:latin typeface="Calibri"/>
              </a:rPr>
              <a:t>Optional properties</a:t>
            </a:r>
          </a:p>
          <a:p>
            <a:pPr marL="685800" lvl="1" indent="-228240">
              <a:lnSpc>
                <a:spcPct val="100000"/>
              </a:lnSpc>
              <a:spcAft>
                <a:spcPts val="799"/>
              </a:spcAft>
              <a:buClr>
                <a:srgbClr val="000000"/>
              </a:buClr>
              <a:buFont typeface="Arial"/>
              <a:buChar char="•"/>
            </a:pPr>
            <a:r>
              <a:rPr lang="pt-BR" sz="2400" b="0" strike="noStrike" spc="-1">
                <a:solidFill>
                  <a:srgbClr val="000000"/>
                </a:solidFill>
                <a:latin typeface="Calibri"/>
              </a:rPr>
              <a:t>Confidentiality of code and data</a:t>
            </a:r>
          </a:p>
          <a:p>
            <a:pPr marL="685800" lvl="1" indent="-228240">
              <a:lnSpc>
                <a:spcPct val="100000"/>
              </a:lnSpc>
              <a:spcAft>
                <a:spcPts val="799"/>
              </a:spcAft>
              <a:buClr>
                <a:srgbClr val="000000"/>
              </a:buClr>
              <a:buFont typeface="Arial"/>
              <a:buChar char="•"/>
            </a:pPr>
            <a:r>
              <a:rPr lang="pt-BR" sz="2400" b="0" strike="noStrike" spc="-1">
                <a:solidFill>
                  <a:srgbClr val="000000"/>
                </a:solidFill>
                <a:latin typeface="Calibri"/>
              </a:rPr>
              <a:t>Verifiability of execution</a:t>
            </a:r>
          </a:p>
          <a:p>
            <a:pPr marL="685800" lvl="1" indent="-228240">
              <a:lnSpc>
                <a:spcPct val="100000"/>
              </a:lnSpc>
              <a:spcAft>
                <a:spcPts val="799"/>
              </a:spcAft>
              <a:buClr>
                <a:srgbClr val="000000"/>
              </a:buClr>
              <a:buFont typeface="Arial"/>
              <a:buChar char="•"/>
            </a:pPr>
            <a:r>
              <a:rPr lang="pt-BR" sz="2400" b="0" strike="noStrike" spc="-1">
                <a:solidFill>
                  <a:srgbClr val="000000"/>
                </a:solidFill>
                <a:latin typeface="Calibri"/>
              </a:rPr>
              <a:t>Availability for the programs running inside</a:t>
            </a:r>
          </a:p>
          <a:p>
            <a:endParaRPr lang="pt-BR" sz="2400" b="0" strike="noStrike" spc="-1">
              <a:solidFill>
                <a:srgbClr val="000000"/>
              </a:solidFill>
              <a:latin typeface="Calibri"/>
            </a:endParaRPr>
          </a:p>
          <a:p>
            <a:pPr>
              <a:lnSpc>
                <a:spcPct val="100000"/>
              </a:lnSpc>
              <a:spcAft>
                <a:spcPts val="799"/>
              </a:spcAft>
            </a:pPr>
            <a:endParaRPr lang="pt-BR" sz="2400" b="0" strike="noStrike" spc="-1">
              <a:solidFill>
                <a:srgbClr val="000000"/>
              </a:solidFill>
              <a:latin typeface="Calibri"/>
            </a:endParaRPr>
          </a:p>
        </p:txBody>
      </p:sp>
      <p:sp>
        <p:nvSpPr>
          <p:cNvPr id="1014" name="TextShape 3"/>
          <p:cNvSpPr txBox="1"/>
          <p:nvPr/>
        </p:nvSpPr>
        <p:spPr>
          <a:xfrm>
            <a:off x="8610480" y="6356520"/>
            <a:ext cx="2742840" cy="364680"/>
          </a:xfrm>
          <a:prstGeom prst="rect">
            <a:avLst/>
          </a:prstGeom>
          <a:noFill/>
          <a:ln>
            <a:noFill/>
          </a:ln>
        </p:spPr>
        <p:txBody>
          <a:bodyPr anchor="ctr"/>
          <a:lstStyle/>
          <a:p>
            <a:pPr algn="r">
              <a:lnSpc>
                <a:spcPct val="100000"/>
              </a:lnSpc>
            </a:pPr>
            <a:fld id="{5865FD32-8BF7-4AAB-95BA-3B1EB55AC987}" type="slidenum">
              <a:rPr lang="pt-BR" sz="1200" b="0" strike="noStrike" spc="-1">
                <a:solidFill>
                  <a:srgbClr val="8B8B8B"/>
                </a:solidFill>
                <a:latin typeface="Calibri"/>
              </a:rPr>
              <a:t>87</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TextShape 1"/>
          <p:cNvSpPr txBox="1"/>
          <p:nvPr/>
        </p:nvSpPr>
        <p:spPr>
          <a:xfrm>
            <a:off x="838080" y="365040"/>
            <a:ext cx="10515240" cy="1325160"/>
          </a:xfrm>
          <a:prstGeom prst="rect">
            <a:avLst/>
          </a:prstGeom>
          <a:noFill/>
          <a:ln>
            <a:noFill/>
          </a:ln>
        </p:spPr>
        <p:txBody>
          <a:bodyPr lIns="122040" tIns="122040" rIns="122040" bIns="122040"/>
          <a:lstStyle/>
          <a:p>
            <a:pPr>
              <a:lnSpc>
                <a:spcPct val="100000"/>
              </a:lnSpc>
            </a:pPr>
            <a:r>
              <a:rPr lang="pt-BR" sz="4400" b="0" strike="noStrike" spc="-1">
                <a:solidFill>
                  <a:srgbClr val="000000"/>
                </a:solidFill>
                <a:latin typeface="Calibri Light"/>
              </a:rPr>
              <a:t>Examples of secure environments</a:t>
            </a:r>
            <a:endParaRPr lang="pt-BR" sz="4400" b="0" strike="noStrike" spc="-1">
              <a:solidFill>
                <a:srgbClr val="000000"/>
              </a:solidFill>
              <a:latin typeface="Calibri"/>
            </a:endParaRPr>
          </a:p>
        </p:txBody>
      </p:sp>
      <p:sp>
        <p:nvSpPr>
          <p:cNvPr id="1016" name="TextShape 2"/>
          <p:cNvSpPr txBox="1"/>
          <p:nvPr/>
        </p:nvSpPr>
        <p:spPr>
          <a:xfrm>
            <a:off x="838080" y="1825560"/>
            <a:ext cx="10515240" cy="4350960"/>
          </a:xfrm>
          <a:prstGeom prst="rect">
            <a:avLst/>
          </a:prstGeom>
          <a:noFill/>
          <a:ln>
            <a:noFill/>
          </a:ln>
        </p:spPr>
        <p:txBody>
          <a:bodyPr lIns="122040" tIns="122040" rIns="122040" bIns="122040"/>
          <a:lstStyle/>
          <a:p>
            <a:pPr marL="609480" indent="-516240">
              <a:lnSpc>
                <a:spcPct val="100000"/>
              </a:lnSpc>
              <a:spcAft>
                <a:spcPts val="799"/>
              </a:spcAft>
              <a:buClr>
                <a:srgbClr val="2A2A2A"/>
              </a:buClr>
              <a:buFont typeface="Ubuntu"/>
              <a:buChar char="•"/>
            </a:pPr>
            <a:r>
              <a:rPr lang="pt-BR" sz="2800" b="0" strike="noStrike" spc="-1">
                <a:solidFill>
                  <a:srgbClr val="000000"/>
                </a:solidFill>
                <a:latin typeface="Calibri"/>
              </a:rPr>
              <a:t>Servers run by trusted parties</a:t>
            </a:r>
          </a:p>
          <a:p>
            <a:pPr marL="609480" indent="-516240">
              <a:lnSpc>
                <a:spcPct val="100000"/>
              </a:lnSpc>
              <a:spcAft>
                <a:spcPts val="799"/>
              </a:spcAft>
              <a:buClr>
                <a:srgbClr val="2A2A2A"/>
              </a:buClr>
              <a:buFont typeface="Ubuntu"/>
              <a:buChar char="•"/>
            </a:pPr>
            <a:r>
              <a:rPr lang="pt-BR" sz="2800" b="0" strike="noStrike" spc="-1">
                <a:solidFill>
                  <a:srgbClr val="000000"/>
                </a:solidFill>
                <a:latin typeface="Calibri"/>
              </a:rPr>
              <a:t>Decentralized computer network (ie. blockchains)</a:t>
            </a:r>
          </a:p>
          <a:p>
            <a:pPr marL="609480" indent="-516240">
              <a:lnSpc>
                <a:spcPct val="100000"/>
              </a:lnSpc>
              <a:spcAft>
                <a:spcPts val="799"/>
              </a:spcAft>
              <a:buClr>
                <a:srgbClr val="2A2A2A"/>
              </a:buClr>
              <a:buFont typeface="Ubuntu"/>
              <a:buChar char="•"/>
            </a:pPr>
            <a:r>
              <a:rPr lang="pt-BR" sz="2800" b="0" strike="noStrike" spc="-1">
                <a:solidFill>
                  <a:srgbClr val="000000"/>
                </a:solidFill>
                <a:latin typeface="Calibri"/>
              </a:rPr>
              <a:t>Quasi-decentralized computer network (ie. consortium blockchains)</a:t>
            </a:r>
          </a:p>
          <a:p>
            <a:pPr marL="609480" indent="-516240">
              <a:lnSpc>
                <a:spcPct val="100000"/>
              </a:lnSpc>
              <a:spcAft>
                <a:spcPts val="799"/>
              </a:spcAft>
              <a:buClr>
                <a:srgbClr val="2A2A2A"/>
              </a:buClr>
              <a:buFont typeface="Ubuntu"/>
              <a:buChar char="•"/>
            </a:pPr>
            <a:r>
              <a:rPr lang="pt-BR" sz="2800" b="0" strike="noStrike" spc="-1">
                <a:solidFill>
                  <a:srgbClr val="000000"/>
                </a:solidFill>
                <a:latin typeface="Calibri"/>
              </a:rPr>
              <a:t>Servers secured by trusted hardware (e.g. SGX)</a:t>
            </a:r>
          </a:p>
        </p:txBody>
      </p:sp>
      <p:pic>
        <p:nvPicPr>
          <p:cNvPr id="1017" name="Picture 1"/>
          <p:cNvPicPr/>
          <p:nvPr/>
        </p:nvPicPr>
        <p:blipFill>
          <a:blip r:embed="rId2"/>
          <a:stretch/>
        </p:blipFill>
        <p:spPr>
          <a:xfrm>
            <a:off x="8539200" y="4695120"/>
            <a:ext cx="1962000" cy="1770120"/>
          </a:xfrm>
          <a:prstGeom prst="rect">
            <a:avLst/>
          </a:prstGeom>
          <a:ln>
            <a:noFill/>
          </a:ln>
        </p:spPr>
      </p:pic>
      <p:sp>
        <p:nvSpPr>
          <p:cNvPr id="1018" name="TextShape 3"/>
          <p:cNvSpPr txBox="1"/>
          <p:nvPr/>
        </p:nvSpPr>
        <p:spPr>
          <a:xfrm>
            <a:off x="8610480" y="6356520"/>
            <a:ext cx="2742840" cy="364680"/>
          </a:xfrm>
          <a:prstGeom prst="rect">
            <a:avLst/>
          </a:prstGeom>
          <a:noFill/>
          <a:ln>
            <a:noFill/>
          </a:ln>
        </p:spPr>
        <p:txBody>
          <a:bodyPr anchor="ctr"/>
          <a:lstStyle/>
          <a:p>
            <a:pPr algn="r">
              <a:lnSpc>
                <a:spcPct val="100000"/>
              </a:lnSpc>
            </a:pPr>
            <a:fld id="{2CA4E2BE-A17B-479E-91EB-F895B3C6B84B}" type="slidenum">
              <a:rPr lang="pt-BR" sz="1200" b="0" strike="noStrike" spc="-1">
                <a:solidFill>
                  <a:srgbClr val="8B8B8B"/>
                </a:solidFill>
                <a:latin typeface="Calibri"/>
              </a:rPr>
              <a:t>88</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Smart Contract</a:t>
            </a:r>
            <a:endParaRPr lang="pt-BR" sz="4400" b="0" strike="noStrike" spc="-1">
              <a:solidFill>
                <a:srgbClr val="000000"/>
              </a:solidFill>
              <a:latin typeface="Calibri"/>
            </a:endParaRPr>
          </a:p>
        </p:txBody>
      </p:sp>
      <p:sp>
        <p:nvSpPr>
          <p:cNvPr id="1020" name="TextShape 2"/>
          <p:cNvSpPr txBox="1"/>
          <p:nvPr/>
        </p:nvSpPr>
        <p:spPr>
          <a:xfrm>
            <a:off x="838080" y="1825560"/>
            <a:ext cx="10515240" cy="4350960"/>
          </a:xfrm>
          <a:prstGeom prst="rect">
            <a:avLst/>
          </a:prstGeom>
          <a:noFill/>
          <a:ln>
            <a:noFill/>
          </a:ln>
        </p:spPr>
        <p:txBody>
          <a:bodyPr lIns="122040" tIns="122040" rIns="122040" bIns="122040"/>
          <a:lstStyle/>
          <a:p>
            <a:pPr marL="228600" indent="-228240" algn="ctr">
              <a:lnSpc>
                <a:spcPct val="115000"/>
              </a:lnSpc>
              <a:spcAft>
                <a:spcPts val="2132"/>
              </a:spcAft>
            </a:pPr>
            <a:r>
              <a:rPr lang="pt-BR" sz="2800" b="0" strike="noStrike" spc="-1">
                <a:solidFill>
                  <a:srgbClr val="000000"/>
                </a:solidFill>
                <a:latin typeface="Calibri"/>
              </a:rPr>
              <a:t>A smart contract is a computer program executed in a secure environment that </a:t>
            </a:r>
            <a:r>
              <a:rPr lang="pt-BR" sz="2800" b="1" strike="noStrike" spc="-1">
                <a:solidFill>
                  <a:srgbClr val="000000"/>
                </a:solidFill>
                <a:latin typeface="Calibri"/>
              </a:rPr>
              <a:t>directly controls</a:t>
            </a:r>
            <a:r>
              <a:rPr lang="pt-BR" sz="2800" b="0" strike="noStrike" spc="-1">
                <a:solidFill>
                  <a:srgbClr val="000000"/>
                </a:solidFill>
                <a:latin typeface="Calibri"/>
              </a:rPr>
              <a:t> digital assets</a:t>
            </a:r>
          </a:p>
        </p:txBody>
      </p:sp>
      <p:sp>
        <p:nvSpPr>
          <p:cNvPr id="1021" name="TextShape 3"/>
          <p:cNvSpPr txBox="1"/>
          <p:nvPr/>
        </p:nvSpPr>
        <p:spPr>
          <a:xfrm>
            <a:off x="8610480" y="6356520"/>
            <a:ext cx="2742840" cy="364680"/>
          </a:xfrm>
          <a:prstGeom prst="rect">
            <a:avLst/>
          </a:prstGeom>
          <a:noFill/>
          <a:ln>
            <a:noFill/>
          </a:ln>
        </p:spPr>
        <p:txBody>
          <a:bodyPr anchor="ctr"/>
          <a:lstStyle/>
          <a:p>
            <a:pPr algn="r">
              <a:lnSpc>
                <a:spcPct val="100000"/>
              </a:lnSpc>
            </a:pPr>
            <a:fld id="{BA5D6DF1-1DB8-4D21-AA87-AF99399BDF4A}" type="slidenum">
              <a:rPr lang="pt-BR" sz="1200" b="0" strike="noStrike" spc="-1">
                <a:solidFill>
                  <a:srgbClr val="8B8B8B"/>
                </a:solidFill>
                <a:latin typeface="Calibri"/>
              </a:rPr>
              <a:t>89</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rPr>
              <a:t>Cripto-Moeda </a:t>
            </a:r>
          </a:p>
        </p:txBody>
      </p:sp>
      <p:sp>
        <p:nvSpPr>
          <p:cNvPr id="445"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a:solidFill>
                  <a:srgbClr val="000000"/>
                </a:solidFill>
              </a:rPr>
              <a:t>Escassez digital</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Regras programáveis</a:t>
            </a:r>
          </a:p>
          <a:p>
            <a:pPr>
              <a:lnSpc>
                <a:spcPct val="90000"/>
              </a:lnSpc>
              <a:spcBef>
                <a:spcPts val="1001"/>
              </a:spcBef>
            </a:pPr>
            <a:endParaRPr lang="pt-BR" sz="2800" b="0" strike="noStrike" spc="-1">
              <a:solidFill>
                <a:srgbClr val="000000"/>
              </a:solidFill>
            </a:endParaRPr>
          </a:p>
          <a:p>
            <a:pPr marL="228600" indent="-228240">
              <a:lnSpc>
                <a:spcPct val="90000"/>
              </a:lnSpc>
              <a:spcBef>
                <a:spcPts val="1001"/>
              </a:spcBef>
              <a:buClr>
                <a:srgbClr val="000000"/>
              </a:buClr>
              <a:buFont typeface="Arial"/>
              <a:buChar char="•"/>
            </a:pPr>
            <a:r>
              <a:rPr lang="pt-BR" sz="2800" b="0" strike="noStrike" spc="-1">
                <a:solidFill>
                  <a:srgbClr val="000000"/>
                </a:solidFill>
              </a:rPr>
              <a:t>Sistema de contabilidade descentralizado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TextShape 1"/>
          <p:cNvSpPr txBox="1"/>
          <p:nvPr/>
        </p:nvSpPr>
        <p:spPr>
          <a:xfrm>
            <a:off x="838080" y="365040"/>
            <a:ext cx="10515240" cy="1325160"/>
          </a:xfrm>
          <a:prstGeom prst="rect">
            <a:avLst/>
          </a:prstGeom>
          <a:noFill/>
          <a:ln>
            <a:noFill/>
          </a:ln>
        </p:spPr>
        <p:txBody>
          <a:bodyPr anchor="ctr">
            <a:normAutofit/>
          </a:bodyPr>
          <a:lstStyle/>
          <a:p>
            <a:pPr>
              <a:lnSpc>
                <a:spcPct val="100000"/>
              </a:lnSpc>
            </a:pPr>
            <a:r>
              <a:rPr lang="pt-BR" sz="4400" b="0" strike="noStrike" spc="-1">
                <a:solidFill>
                  <a:srgbClr val="000000"/>
                </a:solidFill>
                <a:latin typeface="Calibri Light"/>
              </a:rPr>
              <a:t>Example</a:t>
            </a:r>
            <a:endParaRPr lang="pt-BR" sz="4400" b="0" strike="noStrike" spc="-1">
              <a:solidFill>
                <a:srgbClr val="000000"/>
              </a:solidFill>
              <a:latin typeface="Calibri"/>
            </a:endParaRPr>
          </a:p>
        </p:txBody>
      </p:sp>
      <p:sp>
        <p:nvSpPr>
          <p:cNvPr id="1023" name="TextShape 2"/>
          <p:cNvSpPr txBox="1"/>
          <p:nvPr/>
        </p:nvSpPr>
        <p:spPr>
          <a:xfrm>
            <a:off x="838080" y="1825560"/>
            <a:ext cx="10515240" cy="4350960"/>
          </a:xfrm>
          <a:prstGeom prst="rect">
            <a:avLst/>
          </a:prstGeom>
          <a:noFill/>
          <a:ln>
            <a:noFill/>
          </a:ln>
        </p:spPr>
        <p:txBody>
          <a:bodyPr lIns="122040" tIns="122040" rIns="122040" bIns="122040"/>
          <a:lstStyle/>
          <a:p>
            <a:pPr marL="609480" indent="-516240">
              <a:lnSpc>
                <a:spcPct val="100000"/>
              </a:lnSpc>
              <a:spcAft>
                <a:spcPts val="799"/>
              </a:spcAft>
              <a:buClr>
                <a:srgbClr val="2A2A2A"/>
              </a:buClr>
              <a:buFont typeface="Ubuntu"/>
              <a:buChar char="•"/>
            </a:pPr>
            <a:r>
              <a:rPr lang="pt-BR" sz="2800" b="0" strike="noStrike" spc="-1">
                <a:solidFill>
                  <a:srgbClr val="000000"/>
                </a:solidFill>
                <a:latin typeface="Calibri"/>
              </a:rPr>
              <a:t>Legal contract: “I promise to send you $100 if my lecture is rated 1*”</a:t>
            </a:r>
          </a:p>
          <a:p>
            <a:pPr marL="609480" indent="-516240">
              <a:lnSpc>
                <a:spcPct val="100000"/>
              </a:lnSpc>
              <a:spcAft>
                <a:spcPts val="799"/>
              </a:spcAft>
              <a:buClr>
                <a:srgbClr val="2A2A2A"/>
              </a:buClr>
              <a:buFont typeface="Ubuntu"/>
              <a:buChar char="•"/>
            </a:pPr>
            <a:r>
              <a:rPr lang="pt-BR" sz="2800" b="0" strike="noStrike" spc="-1">
                <a:solidFill>
                  <a:srgbClr val="000000"/>
                </a:solidFill>
                <a:latin typeface="Calibri"/>
              </a:rPr>
              <a:t>Smart contract: “I send $100 into a computer program executed in a secure environment which sends $100 to you if the rating of my lecture is 1*, otherwise it eventually sends $100 back to me”</a:t>
            </a:r>
          </a:p>
        </p:txBody>
      </p:sp>
      <p:sp>
        <p:nvSpPr>
          <p:cNvPr id="1024" name="TextShape 3"/>
          <p:cNvSpPr txBox="1"/>
          <p:nvPr/>
        </p:nvSpPr>
        <p:spPr>
          <a:xfrm>
            <a:off x="8610480" y="6356520"/>
            <a:ext cx="2742840" cy="364680"/>
          </a:xfrm>
          <a:prstGeom prst="rect">
            <a:avLst/>
          </a:prstGeom>
          <a:noFill/>
          <a:ln>
            <a:noFill/>
          </a:ln>
        </p:spPr>
        <p:txBody>
          <a:bodyPr anchor="ctr"/>
          <a:lstStyle/>
          <a:p>
            <a:pPr algn="r">
              <a:lnSpc>
                <a:spcPct val="100000"/>
              </a:lnSpc>
            </a:pPr>
            <a:fld id="{C6593CA8-0374-4DD2-B6E6-9F691266AF8F}" type="slidenum">
              <a:rPr lang="pt-BR" sz="1200" b="0" strike="noStrike" spc="-1">
                <a:solidFill>
                  <a:srgbClr val="8B8B8B"/>
                </a:solidFill>
                <a:latin typeface="Calibri"/>
              </a:rPr>
              <a:t>90</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Smart Contract</a:t>
            </a:r>
            <a:endParaRPr lang="pt-BR" sz="4400" b="0" strike="noStrike" spc="-1">
              <a:solidFill>
                <a:srgbClr val="000000"/>
              </a:solidFill>
              <a:latin typeface="Calibri"/>
            </a:endParaRPr>
          </a:p>
        </p:txBody>
      </p:sp>
      <p:sp>
        <p:nvSpPr>
          <p:cNvPr id="1026" name="TextShape 2"/>
          <p:cNvSpPr txBox="1"/>
          <p:nvPr/>
        </p:nvSpPr>
        <p:spPr>
          <a:xfrm>
            <a:off x="838080" y="1825560"/>
            <a:ext cx="10515240" cy="4350960"/>
          </a:xfrm>
          <a:prstGeom prst="rect">
            <a:avLst/>
          </a:prstGeom>
          <a:noFill/>
          <a:ln>
            <a:noFill/>
          </a:ln>
        </p:spPr>
        <p:txBody>
          <a:bodyPr lIns="122040" tIns="122040" rIns="122040" bIns="122040"/>
          <a:lstStyle/>
          <a:p>
            <a:pPr marL="228600" indent="-228240" algn="ctr">
              <a:lnSpc>
                <a:spcPct val="115000"/>
              </a:lnSpc>
              <a:spcAft>
                <a:spcPts val="2132"/>
              </a:spcAft>
            </a:pPr>
            <a:r>
              <a:rPr lang="pt-BR" sz="2800" b="0" strike="noStrike" spc="-1">
                <a:solidFill>
                  <a:srgbClr val="000000"/>
                </a:solidFill>
                <a:latin typeface="Calibri"/>
              </a:rPr>
              <a:t>A smart contract is a computer program executed in a secure environment that directly controls </a:t>
            </a:r>
            <a:r>
              <a:rPr lang="pt-BR" sz="2800" b="1" strike="noStrike" spc="-1">
                <a:solidFill>
                  <a:srgbClr val="000000"/>
                </a:solidFill>
                <a:latin typeface="Ubuntu"/>
                <a:ea typeface="Ubuntu"/>
              </a:rPr>
              <a:t>digital assets</a:t>
            </a:r>
            <a:endParaRPr lang="pt-BR" sz="2800" b="0" strike="noStrike" spc="-1">
              <a:solidFill>
                <a:srgbClr val="000000"/>
              </a:solidFill>
              <a:latin typeface="Calibri"/>
            </a:endParaRPr>
          </a:p>
        </p:txBody>
      </p:sp>
      <p:sp>
        <p:nvSpPr>
          <p:cNvPr id="1027" name="TextShape 3"/>
          <p:cNvSpPr txBox="1"/>
          <p:nvPr/>
        </p:nvSpPr>
        <p:spPr>
          <a:xfrm>
            <a:off x="8610480" y="6356520"/>
            <a:ext cx="2742840" cy="364680"/>
          </a:xfrm>
          <a:prstGeom prst="rect">
            <a:avLst/>
          </a:prstGeom>
          <a:noFill/>
          <a:ln>
            <a:noFill/>
          </a:ln>
        </p:spPr>
        <p:txBody>
          <a:bodyPr anchor="ctr"/>
          <a:lstStyle/>
          <a:p>
            <a:pPr algn="r">
              <a:lnSpc>
                <a:spcPct val="100000"/>
              </a:lnSpc>
            </a:pPr>
            <a:fld id="{7832759B-7339-4A14-84B1-F171A4179F8F}" type="slidenum">
              <a:rPr lang="pt-BR" sz="1200" b="0" strike="noStrike" spc="-1">
                <a:solidFill>
                  <a:srgbClr val="8B8B8B"/>
                </a:solidFill>
                <a:latin typeface="Calibri"/>
              </a:rPr>
              <a:t>91</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Shape 1"/>
          <p:cNvSpPr txBox="1"/>
          <p:nvPr/>
        </p:nvSpPr>
        <p:spPr>
          <a:xfrm>
            <a:off x="838080" y="365040"/>
            <a:ext cx="10515240" cy="1325160"/>
          </a:xfrm>
          <a:prstGeom prst="rect">
            <a:avLst/>
          </a:prstGeom>
          <a:noFill/>
          <a:ln>
            <a:noFill/>
          </a:ln>
        </p:spPr>
        <p:txBody>
          <a:bodyPr lIns="122040" tIns="122040" rIns="122040" bIns="122040"/>
          <a:lstStyle/>
          <a:p>
            <a:pPr algn="ctr">
              <a:lnSpc>
                <a:spcPct val="100000"/>
              </a:lnSpc>
            </a:pPr>
            <a:r>
              <a:rPr lang="pt-BR" sz="4400" b="0" strike="noStrike" spc="-1">
                <a:solidFill>
                  <a:srgbClr val="000000"/>
                </a:solidFill>
                <a:latin typeface="Ubuntu"/>
                <a:ea typeface="Ubuntu"/>
              </a:rPr>
              <a:t>What are digital assets?</a:t>
            </a:r>
            <a:endParaRPr lang="pt-BR" sz="4400" b="0" strike="noStrike" spc="-1">
              <a:solidFill>
                <a:srgbClr val="000000"/>
              </a:solidFill>
              <a:latin typeface="Calibri"/>
            </a:endParaRPr>
          </a:p>
        </p:txBody>
      </p:sp>
      <p:sp>
        <p:nvSpPr>
          <p:cNvPr id="1029"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A broad category </a:t>
            </a:r>
          </a:p>
          <a:p>
            <a:pPr marL="685800" lvl="1" indent="-228240">
              <a:lnSpc>
                <a:spcPct val="100000"/>
              </a:lnSpc>
              <a:spcBef>
                <a:spcPts val="499"/>
              </a:spcBef>
              <a:buClr>
                <a:srgbClr val="000000"/>
              </a:buClr>
              <a:buFont typeface="Arial"/>
              <a:buChar char="•"/>
            </a:pPr>
            <a:r>
              <a:rPr lang="pt-BR" sz="2400" b="0" strike="noStrike" spc="-1">
                <a:solidFill>
                  <a:srgbClr val="000000"/>
                </a:solidFill>
                <a:latin typeface="Calibri"/>
              </a:rPr>
              <a:t>Domain name</a:t>
            </a:r>
          </a:p>
          <a:p>
            <a:pPr marL="685800" lvl="1" indent="-228240">
              <a:lnSpc>
                <a:spcPct val="100000"/>
              </a:lnSpc>
              <a:spcBef>
                <a:spcPts val="499"/>
              </a:spcBef>
              <a:buClr>
                <a:srgbClr val="000000"/>
              </a:buClr>
              <a:buFont typeface="Arial"/>
              <a:buChar char="•"/>
            </a:pPr>
            <a:r>
              <a:rPr lang="pt-BR" sz="2400" b="0" strike="noStrike" spc="-1">
                <a:solidFill>
                  <a:srgbClr val="000000"/>
                </a:solidFill>
                <a:latin typeface="Calibri"/>
              </a:rPr>
              <a:t>Website</a:t>
            </a:r>
          </a:p>
          <a:p>
            <a:pPr marL="685800" lvl="1" indent="-228240">
              <a:lnSpc>
                <a:spcPct val="100000"/>
              </a:lnSpc>
              <a:spcBef>
                <a:spcPts val="499"/>
              </a:spcBef>
              <a:buClr>
                <a:srgbClr val="000000"/>
              </a:buClr>
              <a:buFont typeface="Arial"/>
              <a:buChar char="•"/>
            </a:pPr>
            <a:r>
              <a:rPr lang="pt-BR" sz="2400" b="0" strike="noStrike" spc="-1">
                <a:solidFill>
                  <a:srgbClr val="000000"/>
                </a:solidFill>
                <a:latin typeface="Calibri"/>
              </a:rPr>
              <a:t>Money</a:t>
            </a:r>
          </a:p>
          <a:p>
            <a:pPr marL="685800" lvl="1" indent="-228240">
              <a:lnSpc>
                <a:spcPct val="100000"/>
              </a:lnSpc>
              <a:spcBef>
                <a:spcPts val="499"/>
              </a:spcBef>
              <a:buClr>
                <a:srgbClr val="000000"/>
              </a:buClr>
              <a:buFont typeface="Arial"/>
              <a:buChar char="•"/>
            </a:pPr>
            <a:r>
              <a:rPr lang="pt-BR" sz="2400" b="0" strike="noStrike" spc="-1">
                <a:solidFill>
                  <a:srgbClr val="000000"/>
                </a:solidFill>
                <a:latin typeface="Calibri"/>
              </a:rPr>
              <a:t>Anything tokenisable (e.g. gold, silver, stock share etc)</a:t>
            </a:r>
          </a:p>
          <a:p>
            <a:pPr marL="685800" lvl="1" indent="-228240">
              <a:lnSpc>
                <a:spcPct val="100000"/>
              </a:lnSpc>
              <a:spcBef>
                <a:spcPts val="499"/>
              </a:spcBef>
              <a:buClr>
                <a:srgbClr val="000000"/>
              </a:buClr>
              <a:buFont typeface="Arial"/>
              <a:buChar char="•"/>
            </a:pPr>
            <a:r>
              <a:rPr lang="pt-BR" sz="2400" b="0" strike="noStrike" spc="-1">
                <a:solidFill>
                  <a:srgbClr val="000000"/>
                </a:solidFill>
                <a:latin typeface="Calibri"/>
              </a:rPr>
              <a:t>Game items</a:t>
            </a:r>
          </a:p>
          <a:p>
            <a:pPr marL="685800" lvl="1" indent="-228240">
              <a:lnSpc>
                <a:spcPct val="100000"/>
              </a:lnSpc>
              <a:spcBef>
                <a:spcPts val="499"/>
              </a:spcBef>
              <a:buClr>
                <a:srgbClr val="000000"/>
              </a:buClr>
              <a:buFont typeface="Arial"/>
              <a:buChar char="•"/>
            </a:pPr>
            <a:r>
              <a:rPr lang="pt-BR" sz="2400" b="0" strike="noStrike" spc="-1">
                <a:solidFill>
                  <a:srgbClr val="000000"/>
                </a:solidFill>
                <a:latin typeface="Calibri"/>
              </a:rPr>
              <a:t>Network bandwidth, computation cycles</a:t>
            </a:r>
          </a:p>
          <a:p>
            <a:pPr>
              <a:lnSpc>
                <a:spcPct val="90000"/>
              </a:lnSpc>
              <a:spcBef>
                <a:spcPts val="1001"/>
              </a:spcBef>
            </a:pPr>
            <a:endParaRPr lang="pt-BR" sz="2400" b="0" strike="noStrike" spc="-1">
              <a:solidFill>
                <a:srgbClr val="000000"/>
              </a:solidFill>
              <a:latin typeface="Calibri"/>
            </a:endParaRPr>
          </a:p>
          <a:p>
            <a:pPr>
              <a:lnSpc>
                <a:spcPct val="90000"/>
              </a:lnSpc>
              <a:spcBef>
                <a:spcPts val="1001"/>
              </a:spcBef>
            </a:pPr>
            <a:endParaRPr lang="pt-BR" sz="2400" b="0" strike="noStrike" spc="-1">
              <a:solidFill>
                <a:srgbClr val="000000"/>
              </a:solidFill>
              <a:latin typeface="Calibri"/>
            </a:endParaRPr>
          </a:p>
        </p:txBody>
      </p:sp>
      <p:sp>
        <p:nvSpPr>
          <p:cNvPr id="1030" name="TextShape 3"/>
          <p:cNvSpPr txBox="1"/>
          <p:nvPr/>
        </p:nvSpPr>
        <p:spPr>
          <a:xfrm>
            <a:off x="8610480" y="6356520"/>
            <a:ext cx="2742840" cy="364680"/>
          </a:xfrm>
          <a:prstGeom prst="rect">
            <a:avLst/>
          </a:prstGeom>
          <a:noFill/>
          <a:ln>
            <a:noFill/>
          </a:ln>
        </p:spPr>
        <p:txBody>
          <a:bodyPr anchor="ctr"/>
          <a:lstStyle/>
          <a:p>
            <a:pPr algn="r">
              <a:lnSpc>
                <a:spcPct val="100000"/>
              </a:lnSpc>
            </a:pPr>
            <a:fld id="{C8C3EA6B-38E8-4352-8A40-4E4F72096E2F}" type="slidenum">
              <a:rPr lang="pt-BR" sz="1200" b="0" strike="noStrike" spc="-1">
                <a:solidFill>
                  <a:srgbClr val="8B8B8B"/>
                </a:solidFill>
                <a:latin typeface="Calibri"/>
              </a:rPr>
              <a:t>92</a:t>
            </a:fld>
            <a:endParaRPr lang="pt-B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Proposta</a:t>
            </a:r>
            <a:endParaRPr lang="pt-BR" sz="4400" b="0" strike="noStrike" spc="-1">
              <a:solidFill>
                <a:srgbClr val="000000"/>
              </a:solidFill>
              <a:latin typeface="Calibri"/>
            </a:endParaRPr>
          </a:p>
        </p:txBody>
      </p:sp>
      <p:sp>
        <p:nvSpPr>
          <p:cNvPr id="1032" name="TextShape 2"/>
          <p:cNvSpPr txBox="1"/>
          <p:nvPr/>
        </p:nvSpPr>
        <p:spPr>
          <a:xfrm>
            <a:off x="838080" y="1825560"/>
            <a:ext cx="1051524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Evolua a sua proposta para um contrato inteligente que faça a intermediação de algum bem digital associado ao seu problema</a:t>
            </a:r>
          </a:p>
          <a:p>
            <a:pPr>
              <a:lnSpc>
                <a:spcPct val="90000"/>
              </a:lnSpc>
              <a:spcBef>
                <a:spcPts val="1001"/>
              </a:spcBef>
            </a:pPr>
            <a:endParaRPr lang="pt-BR"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Pense o fluxo do contrat e como bens digitais fluirão na blockchain</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Shape 1"/>
          <p:cNvSpPr txBox="1"/>
          <p:nvPr/>
        </p:nvSpPr>
        <p:spPr>
          <a:xfrm>
            <a:off x="831960" y="1709640"/>
            <a:ext cx="10515240" cy="2852280"/>
          </a:xfrm>
          <a:prstGeom prst="rect">
            <a:avLst/>
          </a:prstGeom>
          <a:noFill/>
          <a:ln>
            <a:noFill/>
          </a:ln>
        </p:spPr>
        <p:txBody>
          <a:bodyPr anchor="b"/>
          <a:lstStyle/>
          <a:p>
            <a:pPr>
              <a:lnSpc>
                <a:spcPct val="100000"/>
              </a:lnSpc>
            </a:pPr>
            <a:r>
              <a:rPr lang="pt-BR" sz="6000" b="0" strike="noStrike" spc="-1">
                <a:solidFill>
                  <a:srgbClr val="000000"/>
                </a:solidFill>
                <a:latin typeface="Calibri Light"/>
              </a:rPr>
              <a:t>Aspectos Técnicos</a:t>
            </a:r>
            <a:endParaRPr lang="pt-BR" sz="6000" b="0" strike="noStrike" spc="-1">
              <a:solidFill>
                <a:srgbClr val="000000"/>
              </a:solidFill>
              <a:latin typeface="Calibri"/>
            </a:endParaRPr>
          </a:p>
        </p:txBody>
      </p:sp>
      <p:sp>
        <p:nvSpPr>
          <p:cNvPr id="1034" name="TextShape 2"/>
          <p:cNvSpPr txBox="1"/>
          <p:nvPr/>
        </p:nvSpPr>
        <p:spPr>
          <a:xfrm>
            <a:off x="831960" y="4589640"/>
            <a:ext cx="10515240" cy="1499760"/>
          </a:xfrm>
          <a:prstGeom prst="rect">
            <a:avLst/>
          </a:prstGeom>
          <a:noFill/>
          <a:ln>
            <a:noFill/>
          </a:ln>
        </p:spPr>
        <p:txBody>
          <a:bodyPr/>
          <a:lstStyle/>
          <a:p>
            <a:pPr>
              <a:lnSpc>
                <a:spcPct val="100000"/>
              </a:lnSpc>
              <a:spcBef>
                <a:spcPts val="1001"/>
              </a:spcBef>
            </a:pPr>
            <a:r>
              <a:rPr lang="pt-BR" sz="2400" b="0" strike="noStrike" spc="-1">
                <a:solidFill>
                  <a:srgbClr val="8B8B8B"/>
                </a:solidFill>
                <a:latin typeface="Calibri"/>
              </a:rPr>
              <a:t>Proof of Work, Proof of Stake, ...</a:t>
            </a:r>
            <a:endParaRPr lang="pt-BR" sz="2400" b="0" strike="noStrike" spc="-1">
              <a:solidFill>
                <a:srgbClr val="000000"/>
              </a:solid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Imagem 3"/>
          <p:cNvPicPr/>
          <p:nvPr/>
        </p:nvPicPr>
        <p:blipFill>
          <a:blip r:embed="rId2"/>
          <a:stretch/>
        </p:blipFill>
        <p:spPr>
          <a:xfrm>
            <a:off x="741960" y="274320"/>
            <a:ext cx="10775520" cy="6349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2"/>
          <p:cNvPicPr/>
          <p:nvPr/>
        </p:nvPicPr>
        <p:blipFill>
          <a:blip r:embed="rId2"/>
          <a:stretch/>
        </p:blipFill>
        <p:spPr>
          <a:xfrm>
            <a:off x="1333440" y="266760"/>
            <a:ext cx="9524520" cy="6324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Proof of Work</a:t>
            </a:r>
            <a:endParaRPr lang="pt-BR" sz="4400" b="0" strike="noStrike" spc="-1">
              <a:solidFill>
                <a:srgbClr val="000000"/>
              </a:solidFill>
              <a:latin typeface="Calibri"/>
            </a:endParaRPr>
          </a:p>
        </p:txBody>
      </p:sp>
      <p:sp>
        <p:nvSpPr>
          <p:cNvPr id="1038" name="TextShape 2"/>
          <p:cNvSpPr txBox="1"/>
          <p:nvPr/>
        </p:nvSpPr>
        <p:spPr>
          <a:xfrm>
            <a:off x="838080" y="1825560"/>
            <a:ext cx="10515240" cy="4350960"/>
          </a:xfrm>
          <a:prstGeom prst="rect">
            <a:avLst/>
          </a:prstGeom>
          <a:noFill/>
          <a:ln>
            <a:noFill/>
          </a:ln>
        </p:spPr>
        <p:txBody>
          <a:bodyPr>
            <a:normAutofit fontScale="92500" lnSpcReduction="20000"/>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Função Hash Criptografada (no caso do Bitcoin é usado o algoritmo SHA-256) do último bloco do Blockchain, adiciona novas transações e resolve uma nova função criptografada. </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Resolver a função seria o trabalho, daí o nome PoW, Prova de Trabalho</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É fácil verificar se o resultado da função é correto, porém muito difícil, quase impossível de resolver, portanto resta chutar até acertar. </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Quem resolver a função será o criador do próximo bloco e receberá uma recompensa além das taxas inclusas nas transações processadas no mesmo. Assim que um bloco for resolvido e aceito pela rede descentralizada começa a corrida pelo próximo bloco.</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Alto consumo</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Segura (exige conluio em 51% para ataque)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 name="Picture 2"/>
          <p:cNvPicPr/>
          <p:nvPr/>
        </p:nvPicPr>
        <p:blipFill>
          <a:blip r:embed="rId2"/>
          <a:stretch/>
        </p:blipFill>
        <p:spPr>
          <a:xfrm>
            <a:off x="1416240" y="704880"/>
            <a:ext cx="9106920" cy="2723760"/>
          </a:xfrm>
          <a:prstGeom prst="rect">
            <a:avLst/>
          </a:prstGeom>
          <a:ln>
            <a:noFill/>
          </a:ln>
        </p:spPr>
      </p:pic>
      <p:sp>
        <p:nvSpPr>
          <p:cNvPr id="1040" name="CustomShape 1"/>
          <p:cNvSpPr/>
          <p:nvPr/>
        </p:nvSpPr>
        <p:spPr>
          <a:xfrm>
            <a:off x="238680" y="3429000"/>
            <a:ext cx="11502360" cy="338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800" b="0" strike="noStrike" spc="-1">
                <a:solidFill>
                  <a:srgbClr val="000000"/>
                </a:solidFill>
                <a:latin typeface="Calibri"/>
              </a:rPr>
              <a:t>Considere um mineiro, Alice. Alice está participando do protocolo Bitcoin como um mineiro honesto. Com o passar do tempo, Alice constrói um </a:t>
            </a:r>
            <a:r>
              <a:rPr lang="pt-BR" sz="1800" b="0" i="1" strike="noStrike" spc="-1">
                <a:solidFill>
                  <a:srgbClr val="000000"/>
                </a:solidFill>
                <a:latin typeface="Calibri"/>
              </a:rPr>
              <a:t>blockchain</a:t>
            </a:r>
            <a:r>
              <a:rPr lang="pt-BR" sz="1800" b="0" strike="noStrike" spc="-1">
                <a:solidFill>
                  <a:srgbClr val="000000"/>
                </a:solidFill>
                <a:latin typeface="Calibri"/>
              </a:rPr>
              <a:t> baseado nas mensagens (blocos) que ela viu de outros colegas aos quais ela está conectada na rede Bitcoin. Como ela segue o protocolo, em algum momento t, Alice extrai um bloco b_t + 1 em cima de sua blockchain B = (b_1, b_2,…, b_t) mais atualizada e correta, uma lista de blocos.</a:t>
            </a:r>
            <a:endParaRPr lang="pt-BR" sz="1800" b="0" strike="noStrike" spc="-1">
              <a:latin typeface="Arial"/>
            </a:endParaRPr>
          </a:p>
          <a:p>
            <a:pPr>
              <a:lnSpc>
                <a:spcPct val="100000"/>
              </a:lnSpc>
            </a:pPr>
            <a:endParaRPr lang="pt-BR" sz="1800" b="0" strike="noStrike" spc="-1">
              <a:latin typeface="Arial"/>
            </a:endParaRPr>
          </a:p>
          <a:p>
            <a:pPr>
              <a:lnSpc>
                <a:spcPct val="100000"/>
              </a:lnSpc>
            </a:pPr>
            <a:r>
              <a:rPr lang="pt-BR" sz="1800" b="0" strike="noStrike" spc="-1">
                <a:solidFill>
                  <a:srgbClr val="000000"/>
                </a:solidFill>
                <a:latin typeface="Calibri"/>
              </a:rPr>
              <a:t>Vamos denotar a altura de um blockchain pela função h, de modo que h(B) seja a altura de B. Se, a qualquer momento, Alice vir um novo bloco b’ de um de seus colegas estendendo B, Alice interromperá a mineração em B e começará a minerar em B’ = (b_1, b_2,…, b_t, b’). Isso ocorre porque Alice é uma participante honesta e os participantes honestos aderem ao protocolo.]</a:t>
            </a:r>
            <a:endParaRPr lang="pt-BR" sz="1800" b="0" strike="noStrike" spc="-1">
              <a:latin typeface="Arial"/>
            </a:endParaRPr>
          </a:p>
          <a:p>
            <a:pPr>
              <a:lnSpc>
                <a:spcPct val="100000"/>
              </a:lnSpc>
            </a:pPr>
            <a:endParaRPr lang="pt-BR" sz="1800" b="0" strike="noStrike" spc="-1">
              <a:latin typeface="Arial"/>
            </a:endParaRPr>
          </a:p>
          <a:p>
            <a:pPr>
              <a:lnSpc>
                <a:spcPct val="100000"/>
              </a:lnSpc>
            </a:pPr>
            <a:r>
              <a:rPr lang="pt-BR" sz="1800" b="0" strike="noStrike" spc="-1">
                <a:solidFill>
                  <a:srgbClr val="000000"/>
                </a:solidFill>
                <a:latin typeface="Calibri"/>
              </a:rPr>
              <a:t>Se 51% dos mineradores forem honestos, blocos de atacantes não persistirão.</a:t>
            </a:r>
            <a:endParaRPr lang="pt-BR"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TextShape 1"/>
          <p:cNvSpPr txBox="1"/>
          <p:nvPr/>
        </p:nvSpPr>
        <p:spPr>
          <a:xfrm>
            <a:off x="838080" y="365040"/>
            <a:ext cx="10515240" cy="1325160"/>
          </a:xfrm>
          <a:prstGeom prst="rect">
            <a:avLst/>
          </a:prstGeom>
          <a:noFill/>
          <a:ln>
            <a:noFill/>
          </a:ln>
        </p:spPr>
        <p:txBody>
          <a:bodyPr anchor="ctr"/>
          <a:lstStyle/>
          <a:p>
            <a:pPr>
              <a:lnSpc>
                <a:spcPct val="90000"/>
              </a:lnSpc>
            </a:pPr>
            <a:r>
              <a:rPr lang="pt-BR" sz="4400" b="0" strike="noStrike" spc="-1">
                <a:solidFill>
                  <a:srgbClr val="000000"/>
                </a:solidFill>
                <a:latin typeface="Calibri Light"/>
              </a:rPr>
              <a:t>Proof of Stake</a:t>
            </a:r>
            <a:endParaRPr lang="pt-BR" sz="4400" b="0" strike="noStrike" spc="-1">
              <a:solidFill>
                <a:srgbClr val="000000"/>
              </a:solidFill>
              <a:latin typeface="Calibri"/>
            </a:endParaRPr>
          </a:p>
        </p:txBody>
      </p:sp>
      <p:sp>
        <p:nvSpPr>
          <p:cNvPr id="1042" name="TextShape 2"/>
          <p:cNvSpPr txBox="1"/>
          <p:nvPr/>
        </p:nvSpPr>
        <p:spPr>
          <a:xfrm>
            <a:off x="838080" y="1825560"/>
            <a:ext cx="5181120" cy="4350960"/>
          </a:xfrm>
          <a:prstGeom prst="rect">
            <a:avLst/>
          </a:prstGeom>
          <a:noFill/>
          <a:ln>
            <a:noFill/>
          </a:ln>
        </p:spPr>
        <p:txBody>
          <a:bodyPr/>
          <a:lstStyle/>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A forma de mineração PoS usa um sorteio aleatório para decidir quem será o criador do próximo bloco.</a:t>
            </a:r>
          </a:p>
          <a:p>
            <a:pPr marL="228600" indent="-228240">
              <a:lnSpc>
                <a:spcPct val="90000"/>
              </a:lnSpc>
              <a:spcBef>
                <a:spcPts val="1001"/>
              </a:spcBef>
              <a:buClr>
                <a:srgbClr val="000000"/>
              </a:buClr>
              <a:buFont typeface="Arial"/>
              <a:buChar char="•"/>
            </a:pPr>
            <a:r>
              <a:rPr lang="pt-BR" sz="2800" b="0" strike="noStrike" spc="-1">
                <a:solidFill>
                  <a:srgbClr val="000000"/>
                </a:solidFill>
                <a:latin typeface="Calibri"/>
              </a:rPr>
              <a:t>Nesse modelo o potencial criador já deve contar com ativos na moeda específica e quem tiver mais moedas tem mais chances de ser o criador/sorteado.</a:t>
            </a:r>
          </a:p>
        </p:txBody>
      </p:sp>
      <p:pic>
        <p:nvPicPr>
          <p:cNvPr id="1043" name="Picture 2"/>
          <p:cNvPicPr/>
          <p:nvPr/>
        </p:nvPicPr>
        <p:blipFill>
          <a:blip r:embed="rId2"/>
          <a:stretch/>
        </p:blipFill>
        <p:spPr>
          <a:xfrm>
            <a:off x="6763680" y="1825560"/>
            <a:ext cx="5294520" cy="4164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528</TotalTime>
  <Words>6244</Words>
  <Application>Microsoft Office PowerPoint</Application>
  <PresentationFormat>Widescreen</PresentationFormat>
  <Paragraphs>791</Paragraphs>
  <Slides>151</Slides>
  <Notes>4</Notes>
  <HiddenSlides>1</HiddenSlides>
  <MMClips>0</MMClips>
  <ScaleCrop>false</ScaleCrop>
  <HeadingPairs>
    <vt:vector size="6" baseType="variant">
      <vt:variant>
        <vt:lpstr>Fontes usadas</vt:lpstr>
      </vt:variant>
      <vt:variant>
        <vt:i4>12</vt:i4>
      </vt:variant>
      <vt:variant>
        <vt:lpstr>Tema</vt:lpstr>
      </vt:variant>
      <vt:variant>
        <vt:i4>10</vt:i4>
      </vt:variant>
      <vt:variant>
        <vt:lpstr>Títulos de slides</vt:lpstr>
      </vt:variant>
      <vt:variant>
        <vt:i4>151</vt:i4>
      </vt:variant>
    </vt:vector>
  </HeadingPairs>
  <TitlesOfParts>
    <vt:vector size="173" baseType="lpstr">
      <vt:lpstr>Arial</vt:lpstr>
      <vt:lpstr>Calibri</vt:lpstr>
      <vt:lpstr>Calibri Light</vt:lpstr>
      <vt:lpstr>Consolas</vt:lpstr>
      <vt:lpstr>Corbel</vt:lpstr>
      <vt:lpstr>Gill Sans Light</vt:lpstr>
      <vt:lpstr>Righteous</vt:lpstr>
      <vt:lpstr>Symbol</vt:lpstr>
      <vt:lpstr>Times New Roman</vt:lpstr>
      <vt:lpstr>Ubuntu</vt:lpstr>
      <vt:lpstr>Wingdings</vt:lpstr>
      <vt:lpstr>Wingdings 2</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Posso tornar-me rico com Bitcoin?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Mas ainda temos blockchain...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Allan Freitas</dc:creator>
  <cp:lastModifiedBy>Allan Freitas</cp:lastModifiedBy>
  <cp:revision>30</cp:revision>
  <dcterms:created xsi:type="dcterms:W3CDTF">2019-04-14T10:17:23Z</dcterms:created>
  <dcterms:modified xsi:type="dcterms:W3CDTF">2019-04-14T19:06:15Z</dcterms:modified>
</cp:coreProperties>
</file>